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7" r:id="rId12"/>
    <p:sldId id="288" r:id="rId13"/>
    <p:sldId id="286" r:id="rId14"/>
    <p:sldId id="289" r:id="rId15"/>
    <p:sldId id="260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4FF9"/>
    <a:srgbClr val="C50B94"/>
    <a:srgbClr val="CC0000"/>
    <a:srgbClr val="14B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FFB10-E0AE-47B5-9813-1C4FD4E048DF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C19AEB-0108-4CD4-913E-52F4B073D7E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74FF9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8C5CAD-927B-4DAA-97C7-94AE60FB3C0B}" type="datetimeFigureOut">
              <a:rPr lang="ru-RU" smtClean="0"/>
              <a:pPr/>
              <a:t>23.12.2023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E90A7-963A-4965-B91F-F37D68380D0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7" y="-5439"/>
            <a:ext cx="9136843" cy="6857999"/>
          </a:xfrm>
          <a:prstGeom prst="rect">
            <a:avLst/>
          </a:prstGeom>
          <a:ln w="57150">
            <a:solidFill>
              <a:srgbClr val="FFC000"/>
            </a:solidFill>
          </a:ln>
        </p:spPr>
      </p:pic>
      <p:sp>
        <p:nvSpPr>
          <p:cNvPr id="3" name="Подзаголовок 2"/>
          <p:cNvSpPr>
            <a:spLocks noGrp="1"/>
          </p:cNvSpPr>
          <p:nvPr>
            <p:ph idx="4294967295"/>
          </p:nvPr>
        </p:nvSpPr>
        <p:spPr>
          <a:xfrm>
            <a:off x="914400" y="69850"/>
            <a:ext cx="8229600" cy="18462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20713"/>
            <a:ext cx="8229600" cy="2435225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/>
            </a:r>
            <a:br>
              <a:rPr lang="uk-UA" b="1" dirty="0" smtClean="0">
                <a:solidFill>
                  <a:srgbClr val="0070C0"/>
                </a:solidFill>
                <a:latin typeface="Georgia" panose="02040502050405020303" pitchFamily="18" charset="0"/>
              </a:rPr>
            </a:br>
            <a:r>
              <a:rPr lang="uk-UA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Презентація </a:t>
            </a:r>
            <a:r>
              <a:rPr lang="uk-UA" b="1" dirty="0" err="1" smtClean="0">
                <a:solidFill>
                  <a:srgbClr val="0070C0"/>
                </a:solidFill>
                <a:latin typeface="Georgia" panose="02040502050405020303" pitchFamily="18" charset="0"/>
              </a:rPr>
              <a:t>проєкту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«Гарбузова родина» - </a:t>
            </a:r>
            <a:br>
              <a:rPr lang="uk-UA" b="1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uk-UA" b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          комора здоров’я</a:t>
            </a:r>
            <a:endParaRPr lang="ru-RU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30" t="5451" r="47035" b="68900"/>
          <a:stretch/>
        </p:blipFill>
        <p:spPr>
          <a:xfrm>
            <a:off x="6302504" y="4460599"/>
            <a:ext cx="2808312" cy="1944216"/>
          </a:xfrm>
          <a:prstGeom prst="rect">
            <a:avLst/>
          </a:prstGeom>
        </p:spPr>
      </p:pic>
      <p:sp>
        <p:nvSpPr>
          <p:cNvPr id="6" name="Горизонтальный свиток 5"/>
          <p:cNvSpPr/>
          <p:nvPr/>
        </p:nvSpPr>
        <p:spPr>
          <a:xfrm>
            <a:off x="179512" y="5819288"/>
            <a:ext cx="5256584" cy="1033272"/>
          </a:xfrm>
          <a:prstGeom prst="horizontalScroll">
            <a:avLst/>
          </a:prstGeom>
          <a:solidFill>
            <a:srgbClr val="FFFF00"/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Учителя початкових класів</a:t>
            </a:r>
          </a:p>
          <a:p>
            <a:pPr algn="ctr"/>
            <a:r>
              <a:rPr lang="uk-UA" b="1" smtClean="0">
                <a:solidFill>
                  <a:srgbClr val="002060"/>
                </a:solidFill>
                <a:latin typeface="Georgia" panose="02040502050405020303" pitchFamily="18" charset="0"/>
              </a:rPr>
              <a:t>Журавського </a:t>
            </a:r>
            <a:r>
              <a:rPr lang="uk-UA" b="1" smtClean="0">
                <a:solidFill>
                  <a:srgbClr val="002060"/>
                </a:solidFill>
                <a:latin typeface="Georgia" panose="02040502050405020303" pitchFamily="18" charset="0"/>
              </a:rPr>
              <a:t>ліцею</a:t>
            </a:r>
          </a:p>
          <a:p>
            <a:pPr algn="ctr"/>
            <a:r>
              <a:rPr lang="uk-UA" b="1" smtClean="0">
                <a:solidFill>
                  <a:srgbClr val="002060"/>
                </a:solidFill>
                <a:latin typeface="Georgia" panose="02040502050405020303" pitchFamily="18" charset="0"/>
              </a:rPr>
              <a:t>Буянової</a:t>
            </a:r>
            <a:r>
              <a:rPr lang="uk-UA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uk-UA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Наталії Василівни</a:t>
            </a:r>
            <a:endParaRPr lang="ru-RU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Заголовок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uk-UA" dirty="0" smtClean="0"/>
              <a:t>підзаголовок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4" y="-14868"/>
            <a:ext cx="9118496" cy="7101408"/>
          </a:xfrm>
        </p:spPr>
      </p:pic>
      <p:sp>
        <p:nvSpPr>
          <p:cNvPr id="6" name="Прямоугольник 5"/>
          <p:cNvSpPr/>
          <p:nvPr/>
        </p:nvSpPr>
        <p:spPr>
          <a:xfrm>
            <a:off x="611560" y="983298"/>
            <a:ext cx="8075240" cy="2805742"/>
          </a:xfrm>
          <a:prstGeom prst="rect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Актуальність </a:t>
            </a:r>
            <a:r>
              <a:rPr lang="uk-UA" sz="4400" b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проєкту</a:t>
            </a:r>
            <a:endParaRPr lang="uk-UA" sz="4400" b="1" dirty="0" smtClean="0">
              <a:solidFill>
                <a:srgbClr val="FF0000"/>
              </a:solidFill>
              <a:latin typeface="Georgia" panose="02040502050405020303" pitchFamily="18" charset="0"/>
            </a:endParaRPr>
          </a:p>
          <a:p>
            <a:pPr algn="ctr"/>
            <a:r>
              <a:rPr lang="uk-UA" sz="32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Полягає в тому, щоб привернути </a:t>
            </a:r>
            <a:r>
              <a:rPr lang="uk-UA" sz="3200" b="1" i="1" dirty="0">
                <a:solidFill>
                  <a:srgbClr val="002060"/>
                </a:solidFill>
                <a:latin typeface="Georgia" panose="02040502050405020303" pitchFamily="18" charset="0"/>
              </a:rPr>
              <a:t>увагу школярів до вживання страв національної кухні, що готують із овочів рідного </a:t>
            </a:r>
            <a:r>
              <a:rPr lang="uk-UA" sz="3200" b="1" i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краю</a:t>
            </a:r>
            <a:r>
              <a:rPr lang="uk-UA" sz="2400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.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352" y="3789041"/>
            <a:ext cx="6739656" cy="3068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9696"/>
            <a:ext cx="9220838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55576" y="404664"/>
            <a:ext cx="800323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rgbClr val="C50B94"/>
                </a:solidFill>
                <a:latin typeface="Georgia" panose="02040502050405020303" pitchFamily="18" charset="0"/>
              </a:rPr>
              <a:t>Мета і </a:t>
            </a:r>
            <a:r>
              <a:rPr lang="ru-RU" sz="4000" b="1" dirty="0" err="1">
                <a:solidFill>
                  <a:srgbClr val="C50B94"/>
                </a:solidFill>
                <a:latin typeface="Georgia" panose="02040502050405020303" pitchFamily="18" charset="0"/>
              </a:rPr>
              <a:t>завдання</a:t>
            </a:r>
            <a:r>
              <a:rPr lang="ru-RU" sz="4000" b="1" dirty="0">
                <a:solidFill>
                  <a:srgbClr val="C50B94"/>
                </a:solidFill>
                <a:latin typeface="Georgia" panose="02040502050405020303" pitchFamily="18" charset="0"/>
              </a:rPr>
              <a:t>  </a:t>
            </a:r>
            <a:r>
              <a:rPr lang="ru-RU" sz="4000" b="1" dirty="0" smtClean="0">
                <a:solidFill>
                  <a:srgbClr val="C50B94"/>
                </a:solidFill>
                <a:latin typeface="Georgia" panose="02040502050405020303" pitchFamily="18" charset="0"/>
              </a:rPr>
              <a:t>проекту:</a:t>
            </a:r>
          </a:p>
          <a:p>
            <a:r>
              <a:rPr lang="ru-RU" sz="2400" b="1" dirty="0" smtClean="0">
                <a:latin typeface="Georgia" panose="02040502050405020303" pitchFamily="18" charset="0"/>
              </a:rPr>
              <a:t>- </a:t>
            </a:r>
            <a:r>
              <a:rPr lang="ru-RU" sz="2400" b="1" dirty="0" err="1" smtClean="0">
                <a:latin typeface="Georgia" panose="02040502050405020303" pitchFamily="18" charset="0"/>
              </a:rPr>
              <a:t>поглибити</a:t>
            </a:r>
            <a:r>
              <a:rPr lang="ru-RU" sz="2400" b="1" dirty="0" smtClean="0">
                <a:latin typeface="Georgia" panose="02040502050405020303" pitchFamily="18" charset="0"/>
              </a:rPr>
              <a:t>  </a:t>
            </a:r>
            <a:r>
              <a:rPr lang="ru-RU" sz="2400" b="1" dirty="0" err="1" smtClean="0">
                <a:latin typeface="Georgia" panose="02040502050405020303" pitchFamily="18" charset="0"/>
              </a:rPr>
              <a:t>знання</a:t>
            </a:r>
            <a:r>
              <a:rPr lang="ru-RU" sz="2400" b="1" dirty="0" smtClean="0">
                <a:latin typeface="Georgia" panose="02040502050405020303" pitchFamily="18" charset="0"/>
              </a:rPr>
              <a:t>  </a:t>
            </a:r>
            <a:r>
              <a:rPr lang="ru-RU" sz="2400" b="1" dirty="0" err="1" smtClean="0">
                <a:latin typeface="Georgia" panose="02040502050405020303" pitchFamily="18" charset="0"/>
              </a:rPr>
              <a:t>учнів</a:t>
            </a:r>
            <a:r>
              <a:rPr lang="ru-RU" sz="2400" b="1" dirty="0" smtClean="0">
                <a:latin typeface="Georgia" panose="02040502050405020303" pitchFamily="18" charset="0"/>
              </a:rPr>
              <a:t> про </a:t>
            </a:r>
            <a:r>
              <a:rPr lang="ru-RU" sz="2400" b="1" dirty="0" err="1" smtClean="0">
                <a:latin typeface="Georgia" panose="02040502050405020303" pitchFamily="18" charset="0"/>
              </a:rPr>
              <a:t>овочеві</a:t>
            </a:r>
            <a:r>
              <a:rPr lang="ru-RU" sz="2400" b="1" dirty="0" smtClean="0">
                <a:latin typeface="Georgia" panose="02040502050405020303" pitchFamily="18" charset="0"/>
              </a:rPr>
              <a:t>  </a:t>
            </a:r>
            <a:r>
              <a:rPr lang="ru-RU" sz="2400" b="1" dirty="0" err="1" smtClean="0">
                <a:latin typeface="Georgia" panose="02040502050405020303" pitchFamily="18" charset="0"/>
              </a:rPr>
              <a:t>рослини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рідного</a:t>
            </a:r>
            <a:r>
              <a:rPr lang="ru-RU" sz="2400" b="1" dirty="0" smtClean="0">
                <a:latin typeface="Georgia" panose="02040502050405020303" pitchFamily="18" charset="0"/>
              </a:rPr>
              <a:t> краю;</a:t>
            </a:r>
          </a:p>
          <a:p>
            <a:r>
              <a:rPr lang="ru-RU" sz="2400" b="1" dirty="0" smtClean="0">
                <a:latin typeface="Georgia" panose="02040502050405020303" pitchFamily="18" charset="0"/>
              </a:rPr>
              <a:t>- </a:t>
            </a:r>
            <a:r>
              <a:rPr lang="ru-RU" sz="2400" b="1" dirty="0" err="1" smtClean="0">
                <a:latin typeface="Georgia" panose="02040502050405020303" pitchFamily="18" charset="0"/>
              </a:rPr>
              <a:t>дослідити</a:t>
            </a:r>
            <a:r>
              <a:rPr lang="ru-RU" sz="2400" b="1" dirty="0" smtClean="0">
                <a:latin typeface="Georgia" panose="02040502050405020303" pitchFamily="18" charset="0"/>
              </a:rPr>
              <a:t>  </a:t>
            </a:r>
            <a:r>
              <a:rPr lang="ru-RU" sz="2400" b="1" dirty="0" err="1" smtClean="0">
                <a:latin typeface="Georgia" panose="02040502050405020303" pitchFamily="18" charset="0"/>
              </a:rPr>
              <a:t>фармакологічні</a:t>
            </a:r>
            <a:r>
              <a:rPr lang="ru-RU" sz="2400" b="1" dirty="0" smtClean="0">
                <a:latin typeface="Georgia" panose="02040502050405020303" pitchFamily="18" charset="0"/>
              </a:rPr>
              <a:t>  </a:t>
            </a:r>
            <a:r>
              <a:rPr lang="ru-RU" sz="2400" b="1" dirty="0" err="1" smtClean="0">
                <a:latin typeface="Georgia" panose="02040502050405020303" pitchFamily="18" charset="0"/>
              </a:rPr>
              <a:t>властивості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городини</a:t>
            </a:r>
            <a:r>
              <a:rPr lang="ru-RU" sz="2400" b="1" dirty="0" smtClean="0">
                <a:latin typeface="Georgia" panose="02040502050405020303" pitchFamily="18" charset="0"/>
              </a:rPr>
              <a:t> та </a:t>
            </a:r>
            <a:r>
              <a:rPr lang="ru-RU" sz="2400" b="1" dirty="0" err="1" smtClean="0">
                <a:latin typeface="Georgia" panose="02040502050405020303" pitchFamily="18" charset="0"/>
              </a:rPr>
              <a:t>її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користь</a:t>
            </a:r>
            <a:r>
              <a:rPr lang="ru-RU" sz="2400" b="1" dirty="0" smtClean="0">
                <a:latin typeface="Georgia" panose="02040502050405020303" pitchFamily="18" charset="0"/>
              </a:rPr>
              <a:t>;</a:t>
            </a:r>
          </a:p>
          <a:p>
            <a:r>
              <a:rPr lang="ru-RU" sz="2400" b="1" dirty="0" smtClean="0">
                <a:latin typeface="Georgia" panose="02040502050405020303" pitchFamily="18" charset="0"/>
              </a:rPr>
              <a:t>- </a:t>
            </a:r>
            <a:r>
              <a:rPr lang="ru-RU" sz="2400" b="1" dirty="0" err="1" smtClean="0">
                <a:latin typeface="Georgia" panose="02040502050405020303" pitchFamily="18" charset="0"/>
              </a:rPr>
              <a:t>дізнатися</a:t>
            </a:r>
            <a:r>
              <a:rPr lang="ru-RU" sz="2400" b="1" dirty="0" smtClean="0">
                <a:latin typeface="Georgia" panose="02040502050405020303" pitchFamily="18" charset="0"/>
              </a:rPr>
              <a:t> про </a:t>
            </a:r>
            <a:r>
              <a:rPr lang="ru-RU" sz="2400" b="1" dirty="0" err="1" smtClean="0">
                <a:latin typeface="Georgia" panose="02040502050405020303" pitchFamily="18" charset="0"/>
              </a:rPr>
              <a:t>надзвичайну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різноманітність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страв</a:t>
            </a:r>
            <a:r>
              <a:rPr lang="ru-RU" sz="2400" b="1" dirty="0" smtClean="0">
                <a:latin typeface="Georgia" panose="02040502050405020303" pitchFamily="18" charset="0"/>
              </a:rPr>
              <a:t> з </a:t>
            </a:r>
            <a:r>
              <a:rPr lang="ru-RU" sz="2400" b="1" dirty="0" err="1" smtClean="0">
                <a:latin typeface="Georgia" panose="02040502050405020303" pitchFamily="18" charset="0"/>
              </a:rPr>
              <a:t>даних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овочів</a:t>
            </a:r>
            <a:r>
              <a:rPr lang="ru-RU" sz="2400" b="1" dirty="0" smtClean="0">
                <a:latin typeface="Georgia" panose="02040502050405020303" pitchFamily="18" charset="0"/>
              </a:rPr>
              <a:t>, </a:t>
            </a:r>
            <a:r>
              <a:rPr lang="ru-RU" sz="2400" b="1" dirty="0" err="1" smtClean="0">
                <a:latin typeface="Georgia" panose="02040502050405020303" pitchFamily="18" charset="0"/>
              </a:rPr>
              <a:t>традиції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української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кухні</a:t>
            </a:r>
            <a:r>
              <a:rPr lang="ru-RU" sz="2400" b="1" dirty="0" smtClean="0">
                <a:latin typeface="Georgia" panose="02040502050405020303" pitchFamily="18" charset="0"/>
              </a:rPr>
              <a:t> та </a:t>
            </a:r>
            <a:r>
              <a:rPr lang="ru-RU" sz="2400" b="1" dirty="0" err="1" smtClean="0">
                <a:latin typeface="Georgia" panose="02040502050405020303" pitchFamily="18" charset="0"/>
              </a:rPr>
              <a:t>раціональне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харчування</a:t>
            </a:r>
            <a:r>
              <a:rPr lang="ru-RU" sz="2400" b="1" dirty="0" smtClean="0">
                <a:latin typeface="Georgia" panose="02040502050405020303" pitchFamily="18" charset="0"/>
              </a:rPr>
              <a:t>;</a:t>
            </a:r>
          </a:p>
          <a:p>
            <a:r>
              <a:rPr lang="ru-RU" sz="2400" b="1" dirty="0" smtClean="0">
                <a:latin typeface="Georgia" panose="02040502050405020303" pitchFamily="18" charset="0"/>
              </a:rPr>
              <a:t>-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учити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самостійно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добирати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матеріал</a:t>
            </a:r>
            <a:r>
              <a:rPr lang="ru-RU" sz="2400" b="1" dirty="0">
                <a:latin typeface="Georgia" panose="02040502050405020303" pitchFamily="18" charset="0"/>
              </a:rPr>
              <a:t>, </a:t>
            </a:r>
            <a:r>
              <a:rPr lang="ru-RU" sz="2400" b="1" dirty="0" err="1">
                <a:latin typeface="Georgia" panose="02040502050405020303" pitchFamily="18" charset="0"/>
              </a:rPr>
              <a:t>використовуючи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різні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джерела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інформації</a:t>
            </a:r>
            <a:r>
              <a:rPr lang="ru-RU" sz="2400" b="1" dirty="0">
                <a:latin typeface="Georgia" panose="02040502050405020303" pitchFamily="18" charset="0"/>
              </a:rPr>
              <a:t>;</a:t>
            </a:r>
          </a:p>
          <a:p>
            <a:r>
              <a:rPr lang="ru-RU" sz="2400" b="1" dirty="0" smtClean="0">
                <a:latin typeface="Georgia" panose="02040502050405020303" pitchFamily="18" charset="0"/>
              </a:rPr>
              <a:t>- </a:t>
            </a:r>
            <a:r>
              <a:rPr lang="ru-RU" sz="2400" b="1" dirty="0" err="1" smtClean="0">
                <a:latin typeface="Georgia" panose="02040502050405020303" pitchFamily="18" charset="0"/>
              </a:rPr>
              <a:t>розвивати</a:t>
            </a:r>
            <a:r>
              <a:rPr lang="ru-RU" sz="2400" b="1" dirty="0" smtClean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творчі</a:t>
            </a:r>
            <a:r>
              <a:rPr lang="ru-RU" sz="2400" b="1" dirty="0">
                <a:latin typeface="Georgia" panose="02040502050405020303" pitchFamily="18" charset="0"/>
              </a:rPr>
              <a:t> та </a:t>
            </a:r>
            <a:r>
              <a:rPr lang="ru-RU" sz="2400" b="1" dirty="0" err="1">
                <a:latin typeface="Georgia" panose="02040502050405020303" pitchFamily="18" charset="0"/>
              </a:rPr>
              <a:t>інтелектуальні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здібності</a:t>
            </a:r>
            <a:r>
              <a:rPr lang="ru-RU" sz="2400" b="1" dirty="0">
                <a:latin typeface="Georgia" panose="02040502050405020303" pitchFamily="18" charset="0"/>
              </a:rPr>
              <a:t>, </a:t>
            </a:r>
            <a:r>
              <a:rPr lang="ru-RU" sz="2400" b="1" dirty="0" err="1">
                <a:latin typeface="Georgia" panose="02040502050405020303" pitchFamily="18" charset="0"/>
              </a:rPr>
              <a:t>дослідницькі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вміння</a:t>
            </a:r>
            <a:r>
              <a:rPr lang="ru-RU" sz="2400" b="1" dirty="0">
                <a:latin typeface="Georgia" panose="02040502050405020303" pitchFamily="18" charset="0"/>
              </a:rPr>
              <a:t>, </a:t>
            </a:r>
          </a:p>
          <a:p>
            <a:r>
              <a:rPr lang="ru-RU" sz="2400" b="1" dirty="0" err="1" smtClean="0">
                <a:latin typeface="Georgia" panose="02040502050405020303" pitchFamily="18" charset="0"/>
              </a:rPr>
              <a:t>комунікативні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навички</a:t>
            </a:r>
            <a:r>
              <a:rPr lang="ru-RU" sz="2400" b="1" dirty="0" smtClean="0">
                <a:latin typeface="Georgia" panose="02040502050405020303" pitchFamily="18" charset="0"/>
              </a:rPr>
              <a:t> та </a:t>
            </a:r>
            <a:r>
              <a:rPr lang="ru-RU" sz="2400" b="1" dirty="0" err="1" smtClean="0">
                <a:latin typeface="Georgia" panose="02040502050405020303" pitchFamily="18" charset="0"/>
              </a:rPr>
              <a:t>пізнавальну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активність</a:t>
            </a:r>
            <a:r>
              <a:rPr lang="ru-RU" sz="2400" b="1" dirty="0" smtClean="0">
                <a:latin typeface="Georgia" panose="02040502050405020303" pitchFamily="18" charset="0"/>
              </a:rPr>
              <a:t>.</a:t>
            </a:r>
            <a:endParaRPr lang="ru-RU" sz="2400" b="1" dirty="0">
              <a:latin typeface="Georgia" panose="020405020504050203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4" y="-14828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Об’єкт дослідження</a:t>
            </a:r>
            <a:endParaRPr lang="ru-RU" b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  </a:t>
            </a:r>
            <a:r>
              <a:rPr lang="ru-RU" b="1" dirty="0" err="1" smtClean="0">
                <a:solidFill>
                  <a:srgbClr val="0070C0"/>
                </a:solidFill>
                <a:latin typeface="Georgia" panose="02040502050405020303" pitchFamily="18" charset="0"/>
              </a:rPr>
              <a:t>Інформація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про </a:t>
            </a:r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</a:rPr>
              <a:t>овочеві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</a:rPr>
              <a:t>рослини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 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 </a:t>
            </a:r>
            <a:r>
              <a:rPr lang="ru-RU" b="1" dirty="0" err="1" smtClean="0">
                <a:solidFill>
                  <a:srgbClr val="0070C0"/>
                </a:solidFill>
                <a:latin typeface="Georgia" panose="02040502050405020303" pitchFamily="18" charset="0"/>
              </a:rPr>
              <a:t>рідного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краю, </a:t>
            </a:r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</a:rPr>
              <a:t>фармакологічні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 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</a:t>
            </a:r>
            <a:r>
              <a:rPr lang="ru-RU" b="1" dirty="0" err="1" smtClean="0">
                <a:solidFill>
                  <a:srgbClr val="0070C0"/>
                </a:solidFill>
                <a:latin typeface="Georgia" panose="02040502050405020303" pitchFamily="18" charset="0"/>
              </a:rPr>
              <a:t>властивості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</a:rPr>
              <a:t>городини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та </a:t>
            </a:r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</a:rPr>
              <a:t>її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</a:rPr>
              <a:t>користь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     для </a:t>
            </a:r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</a:rPr>
              <a:t>організму</a:t>
            </a:r>
            <a:r>
              <a:rPr lang="ru-RU" b="1" dirty="0">
                <a:solidFill>
                  <a:srgbClr val="0070C0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Georgia" panose="02040502050405020303" pitchFamily="18" charset="0"/>
              </a:rPr>
              <a:t>людини</a:t>
            </a:r>
            <a:r>
              <a:rPr lang="ru-RU" b="1" dirty="0" smtClean="0">
                <a:solidFill>
                  <a:srgbClr val="0070C0"/>
                </a:solidFill>
                <a:latin typeface="Georgia" panose="02040502050405020303" pitchFamily="18" charset="0"/>
              </a:rPr>
              <a:t>.     </a:t>
            </a:r>
            <a:endParaRPr lang="ru-RU" b="1" dirty="0">
              <a:solidFill>
                <a:srgbClr val="0070C0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4919952"/>
            <a:ext cx="2236510" cy="17132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646" y="4893992"/>
            <a:ext cx="3601838" cy="175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16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Провідна проблема</a:t>
            </a: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 - </a:t>
            </a:r>
            <a:r>
              <a:rPr lang="ru-RU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Чи</a:t>
            </a: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знаєте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ви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,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що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овочі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–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це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не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тільки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смачно, а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ще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 й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корисно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для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здоров’я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? </a:t>
            </a:r>
            <a:endParaRPr lang="ru-RU" b="1" dirty="0" smtClean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- </a:t>
            </a:r>
            <a:r>
              <a:rPr lang="ru-RU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Чи</a:t>
            </a: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згодні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ви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з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твердженням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,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що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овочеві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рослини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рідного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краю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мають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живильну</a:t>
            </a: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та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цілющу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силу?</a:t>
            </a:r>
          </a:p>
        </p:txBody>
      </p:sp>
    </p:spTree>
    <p:extLst>
      <p:ext uri="{BB962C8B-B14F-4D97-AF65-F5344CB8AC3E}">
        <p14:creationId xmlns:p14="http://schemas.microsoft.com/office/powerpoint/2010/main" val="1939780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39552" y="197346"/>
            <a:ext cx="8208912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Georgia" panose="02040502050405020303" pitchFamily="18" charset="0"/>
              </a:rPr>
              <a:t>Дидактична характеристика  </a:t>
            </a:r>
            <a:r>
              <a:rPr lang="ru-RU" sz="2800" b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проєкту</a:t>
            </a:r>
            <a:r>
              <a:rPr lang="ru-RU" sz="2800" b="1" dirty="0">
                <a:solidFill>
                  <a:srgbClr val="FF0000"/>
                </a:solidFill>
                <a:latin typeface="Georgia" panose="02040502050405020303" pitchFamily="18" charset="0"/>
              </a:rPr>
              <a:t>:</a:t>
            </a:r>
          </a:p>
          <a:p>
            <a:r>
              <a:rPr lang="ru-RU" sz="2000" b="1" dirty="0" smtClean="0">
                <a:latin typeface="Georgia" panose="02040502050405020303" pitchFamily="18" charset="0"/>
              </a:rPr>
              <a:t>- за </a:t>
            </a:r>
            <a:r>
              <a:rPr lang="ru-RU" sz="2000" b="1" dirty="0">
                <a:latin typeface="Georgia" panose="02040502050405020303" pitchFamily="18" charset="0"/>
              </a:rPr>
              <a:t>предметною </a:t>
            </a:r>
            <a:r>
              <a:rPr lang="ru-RU" sz="2000" b="1" dirty="0" err="1">
                <a:latin typeface="Georgia" panose="02040502050405020303" pitchFamily="18" charset="0"/>
              </a:rPr>
              <a:t>галуззю</a:t>
            </a:r>
            <a:r>
              <a:rPr lang="ru-RU" sz="2000" b="1" dirty="0">
                <a:latin typeface="Georgia" panose="02040502050405020303" pitchFamily="18" charset="0"/>
              </a:rPr>
              <a:t> –</a:t>
            </a:r>
            <a:r>
              <a:rPr lang="ru-RU" sz="2000" b="1" i="1" dirty="0" err="1">
                <a:latin typeface="Georgia" panose="02040502050405020303" pitchFamily="18" charset="0"/>
              </a:rPr>
              <a:t>міжпредметний</a:t>
            </a:r>
            <a:r>
              <a:rPr lang="ru-RU" sz="2000" b="1" i="1" dirty="0">
                <a:latin typeface="Georgia" panose="02040502050405020303" pitchFamily="18" charset="0"/>
              </a:rPr>
              <a:t>;</a:t>
            </a:r>
          </a:p>
          <a:p>
            <a:r>
              <a:rPr lang="ru-RU" sz="2000" b="1" dirty="0" smtClean="0">
                <a:latin typeface="Georgia" panose="02040502050405020303" pitchFamily="18" charset="0"/>
              </a:rPr>
              <a:t>- за  </a:t>
            </a:r>
            <a:r>
              <a:rPr lang="ru-RU" sz="2000" b="1" dirty="0" err="1">
                <a:latin typeface="Georgia" panose="02040502050405020303" pitchFamily="18" charset="0"/>
              </a:rPr>
              <a:t>тривалістю</a:t>
            </a:r>
            <a:r>
              <a:rPr lang="ru-RU" sz="2000" b="1" dirty="0">
                <a:latin typeface="Georgia" panose="02040502050405020303" pitchFamily="18" charset="0"/>
              </a:rPr>
              <a:t> – </a:t>
            </a:r>
            <a:r>
              <a:rPr lang="ru-RU" sz="2000" b="1" i="1" dirty="0" err="1">
                <a:latin typeface="Georgia" panose="02040502050405020303" pitchFamily="18" charset="0"/>
              </a:rPr>
              <a:t>середньої</a:t>
            </a:r>
            <a:r>
              <a:rPr lang="ru-RU" sz="2000" b="1" i="1" dirty="0">
                <a:latin typeface="Georgia" panose="02040502050405020303" pitchFamily="18" charset="0"/>
              </a:rPr>
              <a:t> </a:t>
            </a:r>
            <a:r>
              <a:rPr lang="ru-RU" sz="2000" b="1" i="1" dirty="0" err="1">
                <a:latin typeface="Georgia" panose="02040502050405020303" pitchFamily="18" charset="0"/>
              </a:rPr>
              <a:t>тривалості</a:t>
            </a:r>
            <a:r>
              <a:rPr lang="ru-RU" sz="2000" b="1" i="1" dirty="0">
                <a:latin typeface="Georgia" panose="02040502050405020303" pitchFamily="18" charset="0"/>
              </a:rPr>
              <a:t>;</a:t>
            </a:r>
          </a:p>
          <a:p>
            <a:pPr marL="342900" indent="-342900">
              <a:buFontTx/>
              <a:buChar char="-"/>
            </a:pPr>
            <a:r>
              <a:rPr lang="ru-RU" sz="2000" b="1" dirty="0" smtClean="0">
                <a:latin typeface="Georgia" panose="02040502050405020303" pitchFamily="18" charset="0"/>
              </a:rPr>
              <a:t>за характером </a:t>
            </a:r>
            <a:r>
              <a:rPr lang="ru-RU" sz="2000" b="1" dirty="0" err="1" smtClean="0">
                <a:latin typeface="Georgia" panose="02040502050405020303" pitchFamily="18" charset="0"/>
              </a:rPr>
              <a:t>компонентів</a:t>
            </a:r>
            <a:r>
              <a:rPr lang="ru-RU" sz="2000" b="1" dirty="0" smtClean="0">
                <a:latin typeface="Georgia" panose="02040502050405020303" pitchFamily="18" charset="0"/>
              </a:rPr>
              <a:t> </a:t>
            </a:r>
            <a:r>
              <a:rPr lang="ru-RU" sz="2000" b="1" dirty="0">
                <a:latin typeface="Georgia" panose="02040502050405020303" pitchFamily="18" charset="0"/>
              </a:rPr>
              <a:t>– </a:t>
            </a:r>
            <a:r>
              <a:rPr lang="ru-RU" sz="2000" b="1" i="1" dirty="0">
                <a:latin typeface="Georgia" panose="02040502050405020303" pitchFamily="18" charset="0"/>
              </a:rPr>
              <a:t>учитель, </a:t>
            </a:r>
            <a:r>
              <a:rPr lang="ru-RU" sz="2000" b="1" i="1" dirty="0" err="1">
                <a:latin typeface="Georgia" panose="02040502050405020303" pitchFamily="18" charset="0"/>
              </a:rPr>
              <a:t>учні</a:t>
            </a:r>
            <a:r>
              <a:rPr lang="ru-RU" sz="2000" b="1" i="1" dirty="0">
                <a:latin typeface="Georgia" panose="02040502050405020303" pitchFamily="18" charset="0"/>
              </a:rPr>
              <a:t> </a:t>
            </a:r>
            <a:r>
              <a:rPr lang="ru-RU" sz="2000" b="1" i="1" dirty="0" err="1">
                <a:latin typeface="Georgia" panose="02040502050405020303" pitchFamily="18" charset="0"/>
              </a:rPr>
              <a:t>початкових</a:t>
            </a:r>
            <a:r>
              <a:rPr lang="ru-RU" sz="2000" b="1" i="1" dirty="0">
                <a:latin typeface="Georgia" panose="02040502050405020303" pitchFamily="18" charset="0"/>
              </a:rPr>
              <a:t> </a:t>
            </a:r>
            <a:r>
              <a:rPr lang="ru-RU" sz="2000" b="1" i="1" dirty="0" err="1">
                <a:latin typeface="Georgia" panose="02040502050405020303" pitchFamily="18" charset="0"/>
              </a:rPr>
              <a:t>класів</a:t>
            </a:r>
            <a:r>
              <a:rPr lang="ru-RU" sz="2000" b="1" i="1" dirty="0">
                <a:latin typeface="Georgia" panose="02040502050405020303" pitchFamily="18" charset="0"/>
              </a:rPr>
              <a:t> </a:t>
            </a:r>
            <a:r>
              <a:rPr lang="ru-RU" sz="2000" b="1" i="1" dirty="0" smtClean="0">
                <a:latin typeface="Georgia" panose="02040502050405020303" pitchFamily="18" charset="0"/>
              </a:rPr>
              <a:t>(2-5кл</a:t>
            </a:r>
            <a:r>
              <a:rPr lang="ru-RU" sz="2000" b="1" i="1" dirty="0">
                <a:latin typeface="Georgia" panose="02040502050405020303" pitchFamily="18" charset="0"/>
              </a:rPr>
              <a:t>.), батьки</a:t>
            </a:r>
            <a:r>
              <a:rPr lang="ru-RU" sz="2000" b="1" i="1" dirty="0" smtClean="0">
                <a:latin typeface="Georgia" panose="02040502050405020303" pitchFamily="18" charset="0"/>
              </a:rPr>
              <a:t>, </a:t>
            </a:r>
            <a:r>
              <a:rPr lang="ru-RU" sz="2000" b="1" i="1" dirty="0" err="1" smtClean="0">
                <a:latin typeface="Georgia" panose="02040502050405020303" pitchFamily="18" charset="0"/>
              </a:rPr>
              <a:t>бібліотекар</a:t>
            </a:r>
            <a:r>
              <a:rPr lang="ru-RU" sz="2000" b="1" i="1" dirty="0" smtClean="0">
                <a:latin typeface="Georgia" panose="02040502050405020303" pitchFamily="18" charset="0"/>
              </a:rPr>
              <a:t>, </a:t>
            </a:r>
            <a:r>
              <a:rPr lang="ru-RU" sz="2000" b="1" i="1" dirty="0" err="1" smtClean="0">
                <a:latin typeface="Georgia" panose="02040502050405020303" pitchFamily="18" charset="0"/>
              </a:rPr>
              <a:t>учителі</a:t>
            </a:r>
            <a:r>
              <a:rPr lang="ru-RU" sz="2000" b="1" i="1" dirty="0" smtClean="0">
                <a:latin typeface="Georgia" panose="02040502050405020303" pitchFamily="18" charset="0"/>
              </a:rPr>
              <a:t> - предметники;</a:t>
            </a:r>
            <a:endParaRPr lang="ru-RU" sz="2000" b="1" i="1" dirty="0">
              <a:latin typeface="Georgia" panose="02040502050405020303" pitchFamily="18" charset="0"/>
            </a:endParaRPr>
          </a:p>
          <a:p>
            <a:r>
              <a:rPr lang="ru-RU" sz="2000" b="1" dirty="0" smtClean="0">
                <a:latin typeface="Georgia" panose="02040502050405020303" pitchFamily="18" charset="0"/>
              </a:rPr>
              <a:t>- за  </a:t>
            </a:r>
            <a:r>
              <a:rPr lang="ru-RU" sz="2000" b="1" dirty="0">
                <a:latin typeface="Georgia" panose="02040502050405020303" pitchFamily="18" charset="0"/>
              </a:rPr>
              <a:t>основною  </a:t>
            </a:r>
            <a:r>
              <a:rPr lang="ru-RU" sz="2000" b="1" dirty="0" err="1">
                <a:latin typeface="Georgia" panose="02040502050405020303" pitchFamily="18" charset="0"/>
              </a:rPr>
              <a:t>діяльністю</a:t>
            </a:r>
            <a:r>
              <a:rPr lang="ru-RU" sz="2000" b="1" dirty="0">
                <a:latin typeface="Georgia" panose="02040502050405020303" pitchFamily="18" charset="0"/>
              </a:rPr>
              <a:t> </a:t>
            </a:r>
            <a:r>
              <a:rPr lang="ru-RU" sz="2000" b="1" dirty="0" smtClean="0">
                <a:latin typeface="Georgia" panose="02040502050405020303" pitchFamily="18" charset="0"/>
              </a:rPr>
              <a:t>–</a:t>
            </a:r>
            <a:r>
              <a:rPr lang="ru-RU" sz="2000" b="1" i="1" dirty="0" smtClean="0">
                <a:latin typeface="Georgia" panose="02040502050405020303" pitchFamily="18" charset="0"/>
              </a:rPr>
              <a:t> </a:t>
            </a:r>
            <a:r>
              <a:rPr lang="ru-RU" sz="2000" b="1" i="1" dirty="0" err="1" smtClean="0">
                <a:latin typeface="Georgia" panose="02040502050405020303" pitchFamily="18" charset="0"/>
              </a:rPr>
              <a:t>дослідницько</a:t>
            </a:r>
            <a:r>
              <a:rPr lang="ru-RU" sz="2000" b="1" i="1" dirty="0" smtClean="0">
                <a:latin typeface="Georgia" panose="02040502050405020303" pitchFamily="18" charset="0"/>
              </a:rPr>
              <a:t> -</a:t>
            </a:r>
            <a:r>
              <a:rPr lang="ru-RU" sz="2000" b="1" i="1" dirty="0" err="1" smtClean="0">
                <a:latin typeface="Georgia" panose="02040502050405020303" pitchFamily="18" charset="0"/>
              </a:rPr>
              <a:t>пошуковий</a:t>
            </a:r>
            <a:r>
              <a:rPr lang="ru-RU" sz="2000" b="1" dirty="0" smtClean="0">
                <a:latin typeface="Georgia" panose="02040502050405020303" pitchFamily="18" charset="0"/>
              </a:rPr>
              <a:t>;</a:t>
            </a:r>
          </a:p>
          <a:p>
            <a:r>
              <a:rPr lang="ru-RU" sz="2000" b="1" dirty="0" smtClean="0">
                <a:latin typeface="Georgia" panose="02040502050405020303" pitchFamily="18" charset="0"/>
              </a:rPr>
              <a:t>- за характером </a:t>
            </a:r>
            <a:r>
              <a:rPr lang="ru-RU" sz="2000" b="1" dirty="0" err="1" smtClean="0">
                <a:latin typeface="Georgia" panose="02040502050405020303" pitchFamily="18" charset="0"/>
              </a:rPr>
              <a:t>координації</a:t>
            </a:r>
            <a:r>
              <a:rPr lang="ru-RU" sz="2000" b="1" i="1" dirty="0" smtClean="0">
                <a:latin typeface="Georgia" panose="02040502050405020303" pitchFamily="18" charset="0"/>
              </a:rPr>
              <a:t>– з  </a:t>
            </a:r>
            <a:r>
              <a:rPr lang="ru-RU" sz="2000" b="1" i="1" dirty="0" err="1" smtClean="0">
                <a:latin typeface="Georgia" panose="02040502050405020303" pitchFamily="18" charset="0"/>
              </a:rPr>
              <a:t>безпосередньою</a:t>
            </a:r>
            <a:r>
              <a:rPr lang="ru-RU" sz="2000" b="1" i="1" dirty="0" smtClean="0">
                <a:latin typeface="Georgia" panose="02040502050405020303" pitchFamily="18" charset="0"/>
              </a:rPr>
              <a:t> </a:t>
            </a:r>
            <a:r>
              <a:rPr lang="ru-RU" sz="2000" b="1" i="1" dirty="0" err="1" smtClean="0">
                <a:latin typeface="Georgia" panose="02040502050405020303" pitchFamily="18" charset="0"/>
              </a:rPr>
              <a:t>координацією</a:t>
            </a:r>
            <a:r>
              <a:rPr lang="ru-RU" sz="2000" b="1" i="1" dirty="0" smtClean="0">
                <a:latin typeface="Georgia" panose="02040502050405020303" pitchFamily="18" charset="0"/>
              </a:rPr>
              <a:t>;</a:t>
            </a:r>
          </a:p>
          <a:p>
            <a:r>
              <a:rPr lang="ru-RU" sz="2000" b="1" dirty="0" smtClean="0">
                <a:latin typeface="Georgia" panose="02040502050405020303" pitchFamily="18" charset="0"/>
              </a:rPr>
              <a:t>-</a:t>
            </a:r>
            <a:r>
              <a:rPr lang="ru-RU" sz="2000" b="1" dirty="0">
                <a:latin typeface="Georgia" panose="02040502050405020303" pitchFamily="18" charset="0"/>
              </a:rPr>
              <a:t> </a:t>
            </a:r>
            <a:r>
              <a:rPr lang="ru-RU" sz="2000" b="1" dirty="0" smtClean="0">
                <a:latin typeface="Georgia" panose="02040502050405020303" pitchFamily="18" charset="0"/>
              </a:rPr>
              <a:t>за  </a:t>
            </a:r>
            <a:r>
              <a:rPr lang="ru-RU" sz="2000" b="1" dirty="0">
                <a:latin typeface="Georgia" panose="02040502050405020303" pitchFamily="18" charset="0"/>
              </a:rPr>
              <a:t>формою  </a:t>
            </a:r>
            <a:r>
              <a:rPr lang="ru-RU" sz="2000" b="1" dirty="0" err="1">
                <a:latin typeface="Georgia" panose="02040502050405020303" pitchFamily="18" charset="0"/>
              </a:rPr>
              <a:t>проведення</a:t>
            </a:r>
            <a:r>
              <a:rPr lang="ru-RU" sz="2000" b="1" dirty="0">
                <a:latin typeface="Georgia" panose="02040502050405020303" pitchFamily="18" charset="0"/>
              </a:rPr>
              <a:t> – </a:t>
            </a:r>
            <a:r>
              <a:rPr lang="ru-RU" sz="2000" b="1" i="1" dirty="0" err="1">
                <a:latin typeface="Georgia" panose="02040502050405020303" pitchFamily="18" charset="0"/>
              </a:rPr>
              <a:t>творча</a:t>
            </a:r>
            <a:r>
              <a:rPr lang="ru-RU" sz="2000" b="1" i="1" dirty="0">
                <a:latin typeface="Georgia" panose="02040502050405020303" pitchFamily="18" charset="0"/>
              </a:rPr>
              <a:t>  робота </a:t>
            </a:r>
            <a:r>
              <a:rPr lang="ru-RU" sz="2000" b="1" i="1" dirty="0" err="1">
                <a:latin typeface="Georgia" panose="02040502050405020303" pitchFamily="18" charset="0"/>
              </a:rPr>
              <a:t>учнів</a:t>
            </a:r>
            <a:r>
              <a:rPr lang="ru-RU" sz="2000" b="1" i="1" dirty="0">
                <a:latin typeface="Georgia" panose="02040502050405020303" pitchFamily="18" charset="0"/>
              </a:rPr>
              <a:t> разом з учителем з </a:t>
            </a:r>
            <a:r>
              <a:rPr lang="ru-RU" sz="2000" b="1" i="1" dirty="0" smtClean="0">
                <a:latin typeface="Georgia" panose="02040502050405020303" pitchFamily="18" charset="0"/>
              </a:rPr>
              <a:t> </a:t>
            </a:r>
            <a:r>
              <a:rPr lang="ru-RU" sz="2000" b="1" i="1" dirty="0" err="1" smtClean="0">
                <a:latin typeface="Georgia" panose="02040502050405020303" pitchFamily="18" charset="0"/>
              </a:rPr>
              <a:t>наступною</a:t>
            </a:r>
            <a:r>
              <a:rPr lang="ru-RU" sz="2000" b="1" i="1" dirty="0" smtClean="0">
                <a:latin typeface="Georgia" panose="02040502050405020303" pitchFamily="18" charset="0"/>
              </a:rPr>
              <a:t> </a:t>
            </a:r>
            <a:r>
              <a:rPr lang="ru-RU" sz="2000" b="1" i="1" dirty="0" err="1">
                <a:latin typeface="Georgia" panose="02040502050405020303" pitchFamily="18" charset="0"/>
              </a:rPr>
              <a:t>презентацією</a:t>
            </a:r>
            <a:r>
              <a:rPr lang="ru-RU" sz="2000" b="1" i="1" dirty="0">
                <a:latin typeface="Georgia" panose="02040502050405020303" pitchFamily="18" charset="0"/>
              </a:rPr>
              <a:t> </a:t>
            </a:r>
            <a:r>
              <a:rPr lang="ru-RU" sz="2000" b="1" i="1" dirty="0" err="1">
                <a:latin typeface="Georgia" panose="02040502050405020303" pitchFamily="18" charset="0"/>
              </a:rPr>
              <a:t>матеріалів</a:t>
            </a:r>
            <a:r>
              <a:rPr lang="ru-RU" sz="2000" b="1" i="1" dirty="0">
                <a:latin typeface="Georgia" panose="02040502050405020303" pitchFamily="18" charset="0"/>
              </a:rPr>
              <a:t>  проекту; </a:t>
            </a:r>
            <a:r>
              <a:rPr lang="ru-RU" sz="2000" b="1" i="1" dirty="0" smtClean="0">
                <a:latin typeface="Georgia" panose="02040502050405020303" pitchFamily="18" charset="0"/>
              </a:rPr>
              <a:t> </a:t>
            </a:r>
            <a:r>
              <a:rPr lang="ru-RU" sz="2000" b="1" i="1" dirty="0" err="1" smtClean="0">
                <a:latin typeface="Georgia" panose="02040502050405020303" pitchFamily="18" charset="0"/>
              </a:rPr>
              <a:t>самостійна</a:t>
            </a:r>
            <a:r>
              <a:rPr lang="ru-RU" sz="2000" b="1" i="1" dirty="0" smtClean="0">
                <a:latin typeface="Georgia" panose="02040502050405020303" pitchFamily="18" charset="0"/>
              </a:rPr>
              <a:t>  </a:t>
            </a:r>
            <a:r>
              <a:rPr lang="ru-RU" sz="2000" b="1" i="1" dirty="0" err="1" smtClean="0">
                <a:latin typeface="Georgia" panose="02040502050405020303" pitchFamily="18" charset="0"/>
              </a:rPr>
              <a:t>дослідницька</a:t>
            </a:r>
            <a:r>
              <a:rPr lang="ru-RU" sz="2000" b="1" i="1" dirty="0" smtClean="0">
                <a:latin typeface="Georgia" panose="02040502050405020303" pitchFamily="18" charset="0"/>
              </a:rPr>
              <a:t>  </a:t>
            </a:r>
            <a:r>
              <a:rPr lang="ru-RU" sz="2000" b="1" i="1" dirty="0">
                <a:latin typeface="Georgia" panose="02040502050405020303" pitchFamily="18" charset="0"/>
              </a:rPr>
              <a:t>робота </a:t>
            </a:r>
            <a:r>
              <a:rPr lang="ru-RU" sz="2000" b="1" i="1" dirty="0" err="1">
                <a:latin typeface="Georgia" panose="02040502050405020303" pitchFamily="18" charset="0"/>
              </a:rPr>
              <a:t>дітей</a:t>
            </a:r>
            <a:r>
              <a:rPr lang="ru-RU" sz="2000" b="1" i="1" dirty="0">
                <a:latin typeface="Georgia" panose="02040502050405020303" pitchFamily="18" charset="0"/>
              </a:rPr>
              <a:t>;</a:t>
            </a:r>
          </a:p>
          <a:p>
            <a:r>
              <a:rPr lang="ru-RU" sz="2000" b="1" dirty="0" smtClean="0">
                <a:latin typeface="Georgia" panose="02040502050405020303" pitchFamily="18" charset="0"/>
              </a:rPr>
              <a:t>- за </a:t>
            </a:r>
            <a:r>
              <a:rPr lang="ru-RU" sz="2000" b="1" dirty="0" err="1">
                <a:latin typeface="Georgia" panose="02040502050405020303" pitchFamily="18" charset="0"/>
              </a:rPr>
              <a:t>кількістю</a:t>
            </a:r>
            <a:r>
              <a:rPr lang="ru-RU" sz="2000" b="1" dirty="0"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latin typeface="Georgia" panose="02040502050405020303" pitchFamily="18" charset="0"/>
              </a:rPr>
              <a:t>учасників</a:t>
            </a:r>
            <a:r>
              <a:rPr lang="ru-RU" sz="2000" b="1" dirty="0">
                <a:latin typeface="Georgia" panose="02040502050405020303" pitchFamily="18" charset="0"/>
              </a:rPr>
              <a:t> – </a:t>
            </a:r>
            <a:r>
              <a:rPr lang="ru-RU" sz="2000" b="1" i="1" dirty="0" err="1">
                <a:latin typeface="Georgia" panose="02040502050405020303" pitchFamily="18" charset="0"/>
              </a:rPr>
              <a:t>груповий</a:t>
            </a:r>
            <a:r>
              <a:rPr lang="ru-RU" sz="2000" b="1" i="1" dirty="0">
                <a:latin typeface="Georgia" panose="02040502050405020303" pitchFamily="18" charset="0"/>
              </a:rPr>
              <a:t>;</a:t>
            </a:r>
          </a:p>
          <a:p>
            <a:r>
              <a:rPr lang="ru-RU" sz="2000" b="1" dirty="0" smtClean="0">
                <a:latin typeface="Georgia" panose="02040502050405020303" pitchFamily="18" charset="0"/>
              </a:rPr>
              <a:t>- </a:t>
            </a:r>
            <a:r>
              <a:rPr lang="ru-RU" sz="2000" b="1" dirty="0" err="1" smtClean="0">
                <a:latin typeface="Georgia" panose="02040502050405020303" pitchFamily="18" charset="0"/>
              </a:rPr>
              <a:t>об’єкт</a:t>
            </a:r>
            <a:r>
              <a:rPr lang="ru-RU" sz="2000" b="1" dirty="0" smtClean="0">
                <a:latin typeface="Georgia" panose="02040502050405020303" pitchFamily="18" charset="0"/>
              </a:rPr>
              <a:t> </a:t>
            </a:r>
            <a:r>
              <a:rPr lang="ru-RU" sz="2000" b="1" dirty="0" err="1">
                <a:latin typeface="Georgia" panose="02040502050405020303" pitchFamily="18" charset="0"/>
              </a:rPr>
              <a:t>пізнання</a:t>
            </a:r>
            <a:r>
              <a:rPr lang="ru-RU" sz="2000" b="1" dirty="0">
                <a:latin typeface="Georgia" panose="02040502050405020303" pitchFamily="18" charset="0"/>
              </a:rPr>
              <a:t> </a:t>
            </a:r>
            <a:r>
              <a:rPr lang="ru-RU" sz="2000" b="1" i="1" dirty="0">
                <a:latin typeface="Georgia" panose="02040502050405020303" pitchFamily="18" charset="0"/>
              </a:rPr>
              <a:t>– </a:t>
            </a:r>
            <a:r>
              <a:rPr lang="ru-RU" sz="2000" b="1" i="1" dirty="0" err="1">
                <a:latin typeface="Georgia" panose="02040502050405020303" pitchFamily="18" charset="0"/>
              </a:rPr>
              <a:t>городина</a:t>
            </a:r>
            <a:r>
              <a:rPr lang="ru-RU" sz="2000" b="1" i="1" dirty="0">
                <a:latin typeface="Georgia" panose="02040502050405020303" pitchFamily="18" charset="0"/>
              </a:rPr>
              <a:t>,  </a:t>
            </a:r>
            <a:r>
              <a:rPr lang="ru-RU" sz="2000" b="1" i="1" dirty="0" err="1">
                <a:latin typeface="Georgia" panose="02040502050405020303" pitchFamily="18" charset="0"/>
              </a:rPr>
              <a:t>овочеві</a:t>
            </a:r>
            <a:r>
              <a:rPr lang="ru-RU" sz="2000" b="1" i="1" dirty="0">
                <a:latin typeface="Georgia" panose="02040502050405020303" pitchFamily="18" charset="0"/>
              </a:rPr>
              <a:t> </a:t>
            </a:r>
            <a:r>
              <a:rPr lang="ru-RU" sz="2000" b="1" i="1" dirty="0" err="1">
                <a:latin typeface="Georgia" panose="02040502050405020303" pitchFamily="18" charset="0"/>
              </a:rPr>
              <a:t>рослини</a:t>
            </a:r>
            <a:r>
              <a:rPr lang="ru-RU" sz="2000" b="1" i="1" dirty="0">
                <a:latin typeface="Georgia" panose="02040502050405020303" pitchFamily="18" charset="0"/>
              </a:rPr>
              <a:t> </a:t>
            </a:r>
            <a:r>
              <a:rPr lang="ru-RU" sz="2000" b="1" i="1" dirty="0" err="1">
                <a:latin typeface="Georgia" panose="02040502050405020303" pitchFamily="18" charset="0"/>
              </a:rPr>
              <a:t>рідного</a:t>
            </a:r>
            <a:r>
              <a:rPr lang="ru-RU" sz="2000" b="1" i="1" dirty="0">
                <a:latin typeface="Georgia" panose="02040502050405020303" pitchFamily="18" charset="0"/>
              </a:rPr>
              <a:t> краю.</a:t>
            </a:r>
            <a:endParaRPr lang="ru-RU" sz="2000" b="1" i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r>
              <a:rPr lang="ru-RU" sz="2000" b="1" dirty="0">
                <a:solidFill>
                  <a:srgbClr val="574FF9"/>
                </a:solidFill>
                <a:latin typeface="Georgia" panose="02040502050405020303" pitchFamily="18" charset="0"/>
              </a:rPr>
              <a:t>База </a:t>
            </a:r>
            <a:r>
              <a:rPr lang="ru-RU" sz="2000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реалізації</a:t>
            </a:r>
            <a:r>
              <a:rPr lang="ru-RU" sz="2000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sz="2000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проєкту</a:t>
            </a:r>
            <a:r>
              <a:rPr lang="ru-RU" sz="2000" b="1" dirty="0">
                <a:latin typeface="Georgia" panose="02040502050405020303" pitchFamily="18" charset="0"/>
              </a:rPr>
              <a:t>: </a:t>
            </a:r>
            <a:r>
              <a:rPr lang="ru-RU" sz="2000" b="1" dirty="0" err="1">
                <a:latin typeface="Georgia" panose="02040502050405020303" pitchFamily="18" charset="0"/>
              </a:rPr>
              <a:t>Журавський</a:t>
            </a:r>
            <a:r>
              <a:rPr lang="ru-RU" sz="2000" b="1" dirty="0">
                <a:latin typeface="Georgia" panose="02040502050405020303" pitchFamily="18" charset="0"/>
              </a:rPr>
              <a:t>  </a:t>
            </a:r>
            <a:r>
              <a:rPr lang="ru-RU" sz="2000" b="1" dirty="0" err="1" smtClean="0">
                <a:latin typeface="Georgia" panose="02040502050405020303" pitchFamily="18" charset="0"/>
              </a:rPr>
              <a:t>ліцей</a:t>
            </a:r>
            <a:r>
              <a:rPr lang="ru-RU" sz="2000" b="1" dirty="0" smtClean="0">
                <a:latin typeface="Georgia" panose="02040502050405020303" pitchFamily="18" charset="0"/>
              </a:rPr>
              <a:t>.</a:t>
            </a:r>
            <a:endParaRPr lang="ru-RU" sz="20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35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Етапи навчального </a:t>
            </a:r>
            <a:r>
              <a:rPr lang="uk-UA" b="1" i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проєкту</a:t>
            </a: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</a:rPr>
              <a:t>І </a:t>
            </a:r>
            <a:r>
              <a:rPr lang="ru-RU" sz="3600" b="1" dirty="0" err="1">
                <a:solidFill>
                  <a:srgbClr val="002060"/>
                </a:solidFill>
                <a:latin typeface="Georgia" panose="02040502050405020303" pitchFamily="18" charset="0"/>
              </a:rPr>
              <a:t>етап</a:t>
            </a:r>
            <a: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</a:rPr>
              <a:t>. </a:t>
            </a:r>
            <a:r>
              <a:rPr lang="ru-RU" sz="3600" b="1" dirty="0" err="1">
                <a:solidFill>
                  <a:srgbClr val="002060"/>
                </a:solidFill>
                <a:latin typeface="Georgia" panose="02040502050405020303" pitchFamily="18" charset="0"/>
              </a:rPr>
              <a:t>Організація</a:t>
            </a:r>
            <a: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ru-RU" sz="36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проєкту</a:t>
            </a:r>
            <a:r>
              <a:rPr lang="ru-RU" sz="3600" b="1" dirty="0">
                <a:solidFill>
                  <a:srgbClr val="002060"/>
                </a:solidFill>
                <a:latin typeface="Georgia" panose="02040502050405020303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1.Порушення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проблеми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 </a:t>
            </a:r>
            <a:r>
              <a:rPr lang="ru-RU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проєкту</a:t>
            </a: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перед 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учнями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2.Формування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творчих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груп</a:t>
            </a: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, </a:t>
            </a:r>
            <a:r>
              <a:rPr lang="ru-RU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визначення</a:t>
            </a: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завдань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, порядку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дій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latin typeface="Georgia" panose="02040502050405020303" pitchFamily="18" charset="0"/>
              </a:rPr>
              <a:t>         1 </a:t>
            </a:r>
            <a:r>
              <a:rPr lang="ru-RU" b="1" dirty="0" err="1">
                <a:latin typeface="Georgia" panose="02040502050405020303" pitchFamily="18" charset="0"/>
              </a:rPr>
              <a:t>група</a:t>
            </a:r>
            <a:r>
              <a:rPr lang="ru-RU" b="1" dirty="0">
                <a:latin typeface="Georgia" panose="02040502050405020303" pitchFamily="18" charset="0"/>
              </a:rPr>
              <a:t>: «</a:t>
            </a:r>
            <a:r>
              <a:rPr lang="ru-RU" b="1" dirty="0" err="1">
                <a:latin typeface="Georgia" panose="02040502050405020303" pitchFamily="18" charset="0"/>
              </a:rPr>
              <a:t>Дослідники</a:t>
            </a:r>
            <a:r>
              <a:rPr lang="ru-RU" b="1" dirty="0">
                <a:latin typeface="Georgia" panose="02040502050405020303" pitchFamily="18" charset="0"/>
              </a:rPr>
              <a:t>- </a:t>
            </a:r>
            <a:r>
              <a:rPr lang="ru-RU" b="1" dirty="0" err="1">
                <a:latin typeface="Georgia" panose="02040502050405020303" pitchFamily="18" charset="0"/>
              </a:rPr>
              <a:t>мандрівники</a:t>
            </a:r>
            <a:r>
              <a:rPr lang="ru-RU" b="1" dirty="0">
                <a:latin typeface="Georgia" panose="02040502050405020303" pitchFamily="18" charset="0"/>
              </a:rPr>
              <a:t>»</a:t>
            </a:r>
          </a:p>
          <a:p>
            <a:pPr marL="0" indent="0">
              <a:buNone/>
            </a:pPr>
            <a:r>
              <a:rPr lang="ru-RU" b="1" dirty="0">
                <a:latin typeface="Georgia" panose="02040502050405020303" pitchFamily="18" charset="0"/>
              </a:rPr>
              <a:t>	2 </a:t>
            </a:r>
            <a:r>
              <a:rPr lang="ru-RU" b="1" dirty="0" err="1">
                <a:latin typeface="Georgia" panose="02040502050405020303" pitchFamily="18" charset="0"/>
              </a:rPr>
              <a:t>група</a:t>
            </a:r>
            <a:r>
              <a:rPr lang="ru-RU" b="1" dirty="0">
                <a:latin typeface="Georgia" panose="02040502050405020303" pitchFamily="18" charset="0"/>
              </a:rPr>
              <a:t>: « </a:t>
            </a:r>
            <a:r>
              <a:rPr lang="ru-RU" b="1" dirty="0" err="1">
                <a:latin typeface="Georgia" panose="02040502050405020303" pitchFamily="18" charset="0"/>
              </a:rPr>
              <a:t>Народознавці</a:t>
            </a:r>
            <a:r>
              <a:rPr lang="ru-RU" b="1" dirty="0">
                <a:latin typeface="Georgia" panose="02040502050405020303" pitchFamily="18" charset="0"/>
              </a:rPr>
              <a:t>»</a:t>
            </a:r>
          </a:p>
          <a:p>
            <a:pPr marL="0" indent="0">
              <a:buNone/>
            </a:pPr>
            <a:r>
              <a:rPr lang="ru-RU" b="1" dirty="0">
                <a:latin typeface="Georgia" panose="02040502050405020303" pitchFamily="18" charset="0"/>
              </a:rPr>
              <a:t>          3 </a:t>
            </a:r>
            <a:r>
              <a:rPr lang="ru-RU" b="1" dirty="0" err="1">
                <a:latin typeface="Georgia" panose="02040502050405020303" pitchFamily="18" charset="0"/>
              </a:rPr>
              <a:t>група</a:t>
            </a:r>
            <a:r>
              <a:rPr lang="ru-RU" b="1" dirty="0">
                <a:latin typeface="Georgia" panose="02040502050405020303" pitchFamily="18" charset="0"/>
              </a:rPr>
              <a:t> «</a:t>
            </a:r>
            <a:r>
              <a:rPr lang="ru-RU" b="1" dirty="0" err="1">
                <a:latin typeface="Georgia" panose="02040502050405020303" pitchFamily="18" charset="0"/>
              </a:rPr>
              <a:t>Фітотерапевти</a:t>
            </a:r>
            <a:r>
              <a:rPr lang="ru-RU" b="1" dirty="0">
                <a:latin typeface="Georgia" panose="02040502050405020303" pitchFamily="18" charset="0"/>
              </a:rPr>
              <a:t>»</a:t>
            </a:r>
          </a:p>
          <a:p>
            <a:pPr marL="0" indent="0">
              <a:buNone/>
            </a:pPr>
            <a:r>
              <a:rPr lang="ru-RU" b="1" dirty="0">
                <a:latin typeface="Georgia" panose="02040502050405020303" pitchFamily="18" charset="0"/>
              </a:rPr>
              <a:t>          4 </a:t>
            </a:r>
            <a:r>
              <a:rPr lang="ru-RU" b="1" dirty="0" err="1">
                <a:latin typeface="Georgia" panose="02040502050405020303" pitchFamily="18" charset="0"/>
              </a:rPr>
              <a:t>група</a:t>
            </a:r>
            <a:r>
              <a:rPr lang="ru-RU" b="1" dirty="0">
                <a:latin typeface="Georgia" panose="02040502050405020303" pitchFamily="18" charset="0"/>
              </a:rPr>
              <a:t>: «</a:t>
            </a:r>
            <a:r>
              <a:rPr lang="ru-RU" b="1" dirty="0" err="1">
                <a:latin typeface="Georgia" panose="02040502050405020303" pitchFamily="18" charset="0"/>
              </a:rPr>
              <a:t>Кулінари</a:t>
            </a:r>
            <a:r>
              <a:rPr lang="ru-RU" b="1" dirty="0">
                <a:latin typeface="Georgia" panose="02040502050405020303" pitchFamily="18" charset="0"/>
              </a:rPr>
              <a:t>»</a:t>
            </a:r>
          </a:p>
          <a:p>
            <a:pPr marL="0" indent="0">
              <a:buNone/>
            </a:pPr>
            <a:r>
              <a:rPr lang="ru-RU" b="1" dirty="0">
                <a:latin typeface="Georgia" panose="02040502050405020303" pitchFamily="18" charset="0"/>
              </a:rPr>
              <a:t>          5група: «</a:t>
            </a:r>
            <a:r>
              <a:rPr lang="ru-RU" b="1" dirty="0" err="1">
                <a:latin typeface="Georgia" panose="02040502050405020303" pitchFamily="18" charset="0"/>
              </a:rPr>
              <a:t>Творці</a:t>
            </a:r>
            <a:r>
              <a:rPr lang="ru-RU" b="1" dirty="0">
                <a:latin typeface="Georgia" panose="02040502050405020303" pitchFamily="18" charset="0"/>
              </a:rPr>
              <a:t>»</a:t>
            </a:r>
          </a:p>
          <a:p>
            <a:pPr marL="0" indent="0">
              <a:buNone/>
            </a:pP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3.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Розподіл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завдань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між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  </a:t>
            </a:r>
            <a:r>
              <a:rPr lang="ru-RU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групами</a:t>
            </a:r>
            <a:r>
              <a:rPr lang="ru-RU" b="1" dirty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897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Етапи навчального </a:t>
            </a:r>
            <a:r>
              <a:rPr lang="uk-UA" b="1" i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проєкту</a:t>
            </a: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599064"/>
            <a:ext cx="82296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574FF9"/>
                </a:solidFill>
                <a:latin typeface="Georgia" panose="02040502050405020303" pitchFamily="18" charset="0"/>
              </a:rPr>
              <a:t>ІІ </a:t>
            </a:r>
            <a:r>
              <a:rPr lang="ru-RU" sz="2800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етап</a:t>
            </a:r>
            <a:r>
              <a:rPr lang="ru-RU" sz="2800" b="1" dirty="0">
                <a:solidFill>
                  <a:srgbClr val="574FF9"/>
                </a:solidFill>
                <a:latin typeface="Georgia" panose="02040502050405020303" pitchFamily="18" charset="0"/>
              </a:rPr>
              <a:t>. </a:t>
            </a:r>
            <a:r>
              <a:rPr lang="ru-RU" sz="2800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Планування</a:t>
            </a:r>
            <a:r>
              <a:rPr lang="ru-RU" sz="2800" b="1" dirty="0">
                <a:solidFill>
                  <a:srgbClr val="574FF9"/>
                </a:solidFill>
                <a:latin typeface="Georgia" panose="02040502050405020303" pitchFamily="18" charset="0"/>
              </a:rPr>
              <a:t>  </a:t>
            </a:r>
            <a:r>
              <a:rPr lang="ru-RU" sz="2800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проєктної</a:t>
            </a:r>
            <a:r>
              <a:rPr lang="ru-RU" sz="2800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  </a:t>
            </a:r>
          </a:p>
          <a:p>
            <a:r>
              <a:rPr lang="ru-RU" sz="2800" b="1" dirty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sz="2800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                                                            </a:t>
            </a:r>
            <a:r>
              <a:rPr lang="ru-RU" sz="2800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діяльності</a:t>
            </a:r>
            <a:r>
              <a:rPr lang="ru-RU" sz="2800" b="1" dirty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</a:p>
          <a:p>
            <a:r>
              <a:rPr lang="ru-RU" sz="2400" b="1" dirty="0" smtClean="0">
                <a:latin typeface="Georgia" panose="02040502050405020303" pitchFamily="18" charset="0"/>
              </a:rPr>
              <a:t>1.Складання </a:t>
            </a:r>
            <a:r>
              <a:rPr lang="ru-RU" sz="2400" b="1" dirty="0">
                <a:latin typeface="Georgia" panose="02040502050405020303" pitchFamily="18" charset="0"/>
              </a:rPr>
              <a:t>плану </a:t>
            </a:r>
            <a:r>
              <a:rPr lang="ru-RU" sz="2400" b="1" dirty="0" err="1">
                <a:latin typeface="Georgia" panose="02040502050405020303" pitchFamily="18" charset="0"/>
              </a:rPr>
              <a:t>дій</a:t>
            </a:r>
            <a:r>
              <a:rPr lang="ru-RU" sz="2400" b="1" dirty="0">
                <a:latin typeface="Georgia" panose="02040502050405020303" pitchFamily="18" charset="0"/>
              </a:rPr>
              <a:t>, </a:t>
            </a:r>
            <a:r>
              <a:rPr lang="ru-RU" sz="2400" b="1" dirty="0" err="1">
                <a:latin typeface="Georgia" panose="02040502050405020303" pitchFamily="18" charset="0"/>
              </a:rPr>
              <a:t>підготовка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необхідних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матеріалів</a:t>
            </a:r>
            <a:r>
              <a:rPr lang="ru-RU" sz="2400" b="1" dirty="0">
                <a:latin typeface="Georgia" panose="02040502050405020303" pitchFamily="18" charset="0"/>
              </a:rPr>
              <a:t>  для </a:t>
            </a:r>
            <a:r>
              <a:rPr lang="ru-RU" sz="2400" b="1" dirty="0" err="1">
                <a:latin typeface="Georgia" panose="02040502050405020303" pitchFamily="18" charset="0"/>
              </a:rPr>
              <a:t>проведення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проєкту</a:t>
            </a:r>
            <a:r>
              <a:rPr lang="ru-RU" sz="2400" b="1" dirty="0">
                <a:latin typeface="Georgia" panose="02040502050405020303" pitchFamily="18" charset="0"/>
              </a:rPr>
              <a:t>.</a:t>
            </a:r>
          </a:p>
          <a:p>
            <a:r>
              <a:rPr lang="ru-RU" sz="2400" b="1" dirty="0">
                <a:latin typeface="Georgia" panose="02040502050405020303" pitchFamily="18" charset="0"/>
              </a:rPr>
              <a:t>	</a:t>
            </a:r>
            <a:r>
              <a:rPr lang="ru-RU" sz="2800" b="1" dirty="0">
                <a:solidFill>
                  <a:srgbClr val="7030A0"/>
                </a:solidFill>
                <a:latin typeface="Georgia" panose="02040502050405020303" pitchFamily="18" charset="0"/>
              </a:rPr>
              <a:t>«</a:t>
            </a:r>
            <a:r>
              <a:rPr lang="ru-RU" sz="2800" b="1" dirty="0" err="1">
                <a:solidFill>
                  <a:srgbClr val="7030A0"/>
                </a:solidFill>
                <a:latin typeface="Georgia" panose="02040502050405020303" pitchFamily="18" charset="0"/>
              </a:rPr>
              <a:t>Дослідники-мандрівники</a:t>
            </a:r>
            <a:r>
              <a:rPr lang="ru-RU" sz="2800" b="1" dirty="0">
                <a:solidFill>
                  <a:srgbClr val="7030A0"/>
                </a:solidFill>
                <a:latin typeface="Georgia" panose="02040502050405020303" pitchFamily="18" charset="0"/>
              </a:rPr>
              <a:t>»–</a:t>
            </a:r>
            <a:r>
              <a:rPr lang="ru-RU" sz="2400" b="1" dirty="0" err="1">
                <a:latin typeface="Georgia" panose="02040502050405020303" pitchFamily="18" charset="0"/>
              </a:rPr>
              <a:t>дослідити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інформацію</a:t>
            </a:r>
            <a:r>
              <a:rPr lang="ru-RU" sz="2400" b="1" dirty="0">
                <a:latin typeface="Georgia" panose="02040502050405020303" pitchFamily="18" charset="0"/>
              </a:rPr>
              <a:t> та </a:t>
            </a:r>
            <a:r>
              <a:rPr lang="ru-RU" sz="2400" b="1" dirty="0" err="1">
                <a:latin typeface="Georgia" panose="02040502050405020303" pitchFamily="18" charset="0"/>
              </a:rPr>
              <a:t>скласти</a:t>
            </a:r>
            <a:r>
              <a:rPr lang="ru-RU" sz="2400" b="1" dirty="0">
                <a:latin typeface="Georgia" panose="02040502050405020303" pitchFamily="18" charset="0"/>
              </a:rPr>
              <a:t> карту </a:t>
            </a:r>
            <a:r>
              <a:rPr lang="ru-RU" sz="2400" b="1" dirty="0" err="1">
                <a:latin typeface="Georgia" panose="02040502050405020303" pitchFamily="18" charset="0"/>
              </a:rPr>
              <a:t>переміщення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городини</a:t>
            </a:r>
            <a:r>
              <a:rPr lang="ru-RU" sz="2400" b="1" dirty="0">
                <a:latin typeface="Georgia" panose="02040502050405020303" pitchFamily="18" charset="0"/>
              </a:rPr>
              <a:t> до </a:t>
            </a:r>
            <a:r>
              <a:rPr lang="ru-RU" sz="2400" b="1" dirty="0" err="1">
                <a:latin typeface="Georgia" panose="02040502050405020303" pitchFamily="18" charset="0"/>
              </a:rPr>
              <a:t>України</a:t>
            </a:r>
            <a:r>
              <a:rPr lang="ru-RU" sz="2400" b="1" dirty="0">
                <a:latin typeface="Georgia" panose="02040502050405020303" pitchFamily="18" charset="0"/>
              </a:rPr>
              <a:t>; </a:t>
            </a:r>
            <a:r>
              <a:rPr lang="ru-RU" sz="2400" b="1" dirty="0" err="1">
                <a:latin typeface="Georgia" panose="02040502050405020303" pitchFamily="18" charset="0"/>
              </a:rPr>
              <a:t>ознайомитися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із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походженням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назв</a:t>
            </a:r>
            <a:r>
              <a:rPr lang="ru-RU" sz="2400" b="1" dirty="0">
                <a:latin typeface="Georgia" panose="02040502050405020303" pitchFamily="18" charset="0"/>
              </a:rPr>
              <a:t>, видами </a:t>
            </a:r>
            <a:r>
              <a:rPr lang="ru-RU" sz="2400" b="1" dirty="0" err="1">
                <a:latin typeface="Georgia" panose="02040502050405020303" pitchFamily="18" charset="0"/>
              </a:rPr>
              <a:t>овочів</a:t>
            </a:r>
            <a:r>
              <a:rPr lang="ru-RU" sz="2400" b="1" dirty="0" smtClean="0">
                <a:latin typeface="Georgia" panose="02040502050405020303" pitchFamily="18" charset="0"/>
              </a:rPr>
              <a:t>; </a:t>
            </a:r>
            <a:r>
              <a:rPr lang="ru-RU" sz="2400" b="1" dirty="0" err="1" smtClean="0">
                <a:latin typeface="Georgia" panose="02040502050405020303" pitchFamily="18" charset="0"/>
              </a:rPr>
              <a:t>підготувати</a:t>
            </a:r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повідомлення</a:t>
            </a:r>
            <a:r>
              <a:rPr lang="ru-RU" sz="2400" b="1" dirty="0">
                <a:latin typeface="Georgia" panose="02040502050405020303" pitchFamily="18" charset="0"/>
              </a:rPr>
              <a:t>:  про свята, </a:t>
            </a:r>
            <a:r>
              <a:rPr lang="ru-RU" sz="2400" b="1" dirty="0" err="1">
                <a:latin typeface="Georgia" panose="02040502050405020303" pitchFamily="18" charset="0"/>
              </a:rPr>
              <a:t>ушанування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гарбуза</a:t>
            </a:r>
            <a:r>
              <a:rPr lang="ru-RU" sz="2400" b="1" dirty="0">
                <a:latin typeface="Georgia" panose="02040502050405020303" pitchFamily="18" charset="0"/>
              </a:rPr>
              <a:t> та </a:t>
            </a:r>
            <a:r>
              <a:rPr lang="ru-RU" sz="2400" b="1" dirty="0" err="1">
                <a:latin typeface="Georgia" panose="02040502050405020303" pitchFamily="18" charset="0"/>
              </a:rPr>
              <a:t>його</a:t>
            </a:r>
            <a:r>
              <a:rPr lang="ru-RU" sz="2400" b="1" dirty="0">
                <a:latin typeface="Georgia" panose="02040502050405020303" pitchFamily="18" charset="0"/>
              </a:rPr>
              <a:t> «</a:t>
            </a:r>
            <a:r>
              <a:rPr lang="ru-RU" sz="2400" b="1" dirty="0" err="1">
                <a:latin typeface="Georgia" panose="02040502050405020303" pitchFamily="18" charset="0"/>
              </a:rPr>
              <a:t>родини</a:t>
            </a:r>
            <a:r>
              <a:rPr lang="ru-RU" sz="2400" b="1" dirty="0">
                <a:latin typeface="Georgia" panose="02040502050405020303" pitchFamily="18" charset="0"/>
              </a:rPr>
              <a:t>» </a:t>
            </a:r>
            <a:r>
              <a:rPr lang="ru-RU" sz="2400" b="1" dirty="0" err="1">
                <a:latin typeface="Georgia" panose="02040502050405020303" pitchFamily="18" charset="0"/>
              </a:rPr>
              <a:t>різними</a:t>
            </a:r>
            <a:r>
              <a:rPr lang="ru-RU" sz="2400" b="1" dirty="0">
                <a:latin typeface="Georgia" panose="02040502050405020303" pitchFamily="18" charset="0"/>
              </a:rPr>
              <a:t>  народами </a:t>
            </a:r>
            <a:r>
              <a:rPr lang="ru-RU" sz="2400" b="1" dirty="0" err="1">
                <a:latin typeface="Georgia" panose="02040502050405020303" pitchFamily="18" charset="0"/>
              </a:rPr>
              <a:t>світу</a:t>
            </a:r>
            <a:r>
              <a:rPr lang="ru-RU" sz="2400" b="1" dirty="0">
                <a:latin typeface="Georgia" panose="02040502050405020303" pitchFamily="18" charset="0"/>
              </a:rPr>
              <a:t>; </a:t>
            </a:r>
            <a:r>
              <a:rPr lang="ru-RU" sz="2400" b="1" dirty="0" err="1">
                <a:latin typeface="Georgia" panose="02040502050405020303" pitchFamily="18" charset="0"/>
              </a:rPr>
              <a:t>створити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презентацію</a:t>
            </a:r>
            <a:r>
              <a:rPr lang="ru-RU" sz="2400" b="1" dirty="0">
                <a:latin typeface="Georgia" panose="02040502050405020303" pitchFamily="18" charset="0"/>
              </a:rPr>
              <a:t> з </a:t>
            </a:r>
            <a:r>
              <a:rPr lang="ru-RU" sz="2400" b="1" dirty="0" err="1">
                <a:latin typeface="Georgia" panose="02040502050405020303" pitchFamily="18" charset="0"/>
              </a:rPr>
              <a:t>даного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питання</a:t>
            </a:r>
            <a:r>
              <a:rPr lang="ru-RU" sz="2400" b="1" dirty="0">
                <a:latin typeface="Georgia" panose="02040502050405020303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001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План дії груп</a:t>
            </a: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8396" y="1417638"/>
            <a:ext cx="7787208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50"/>
                </a:solidFill>
                <a:latin typeface="Georgia" panose="02040502050405020303" pitchFamily="18" charset="0"/>
              </a:rPr>
              <a:t>«</a:t>
            </a:r>
            <a:r>
              <a:rPr lang="ru-RU" sz="3200" b="1" dirty="0" err="1">
                <a:solidFill>
                  <a:srgbClr val="00B050"/>
                </a:solidFill>
                <a:latin typeface="Georgia" panose="02040502050405020303" pitchFamily="18" charset="0"/>
              </a:rPr>
              <a:t>Фітотерапевти</a:t>
            </a:r>
            <a:r>
              <a:rPr lang="ru-RU" sz="2400" b="1" dirty="0">
                <a:latin typeface="Georgia" panose="02040502050405020303" pitchFamily="18" charset="0"/>
              </a:rPr>
              <a:t>»–</a:t>
            </a:r>
            <a:r>
              <a:rPr lang="ru-RU" sz="2400" b="1" dirty="0" err="1">
                <a:latin typeface="Georgia" panose="02040502050405020303" pitchFamily="18" charset="0"/>
              </a:rPr>
              <a:t>підготувати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інформацію</a:t>
            </a:r>
            <a:r>
              <a:rPr lang="ru-RU" sz="2400" b="1" dirty="0">
                <a:latin typeface="Georgia" panose="02040502050405020303" pitchFamily="18" charset="0"/>
              </a:rPr>
              <a:t> про </a:t>
            </a:r>
            <a:r>
              <a:rPr lang="ru-RU" sz="2400" b="1" dirty="0" err="1">
                <a:latin typeface="Georgia" panose="02040502050405020303" pitchFamily="18" charset="0"/>
              </a:rPr>
              <a:t>лікувальні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властивості</a:t>
            </a:r>
            <a:r>
              <a:rPr lang="ru-RU" sz="2400" b="1" dirty="0">
                <a:latin typeface="Georgia" panose="02040502050405020303" pitchFamily="18" charset="0"/>
              </a:rPr>
              <a:t> й </a:t>
            </a:r>
            <a:r>
              <a:rPr lang="ru-RU" sz="2400" b="1" dirty="0" err="1">
                <a:latin typeface="Georgia" panose="02040502050405020303" pitchFamily="18" charset="0"/>
              </a:rPr>
              <a:t>користь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гарбуза</a:t>
            </a:r>
            <a:r>
              <a:rPr lang="ru-RU" sz="2400" b="1" dirty="0">
                <a:latin typeface="Georgia" panose="02040502050405020303" pitchFamily="18" charset="0"/>
              </a:rPr>
              <a:t> та </a:t>
            </a:r>
            <a:r>
              <a:rPr lang="ru-RU" sz="2400" b="1" dirty="0" err="1">
                <a:latin typeface="Georgia" panose="02040502050405020303" pitchFamily="18" charset="0"/>
              </a:rPr>
              <a:t>його</a:t>
            </a:r>
            <a:r>
              <a:rPr lang="ru-RU" sz="2400" b="1" dirty="0">
                <a:latin typeface="Georgia" panose="02040502050405020303" pitchFamily="18" charset="0"/>
              </a:rPr>
              <a:t> «</a:t>
            </a:r>
            <a:r>
              <a:rPr lang="ru-RU" sz="2400" b="1" dirty="0" err="1">
                <a:latin typeface="Georgia" panose="02040502050405020303" pitchFamily="18" charset="0"/>
              </a:rPr>
              <a:t>родичів</a:t>
            </a:r>
            <a:r>
              <a:rPr lang="ru-RU" sz="2400" b="1" dirty="0">
                <a:latin typeface="Georgia" panose="02040502050405020303" pitchFamily="18" charset="0"/>
              </a:rPr>
              <a:t>»; </a:t>
            </a:r>
            <a:r>
              <a:rPr lang="ru-RU" sz="2400" b="1" dirty="0" err="1">
                <a:latin typeface="Georgia" panose="02040502050405020303" pitchFamily="18" charset="0"/>
              </a:rPr>
              <a:t>створити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презентацію</a:t>
            </a:r>
            <a:r>
              <a:rPr lang="ru-RU" sz="2400" b="1" dirty="0">
                <a:latin typeface="Georgia" panose="02040502050405020303" pitchFamily="18" charset="0"/>
              </a:rPr>
              <a:t> з </a:t>
            </a:r>
            <a:r>
              <a:rPr lang="ru-RU" sz="2400" b="1" dirty="0" err="1">
                <a:latin typeface="Georgia" panose="02040502050405020303" pitchFamily="18" charset="0"/>
              </a:rPr>
              <a:t>даного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питання</a:t>
            </a:r>
            <a:r>
              <a:rPr lang="ru-RU" sz="2400" b="1" dirty="0" smtClean="0">
                <a:latin typeface="Georgia" panose="02040502050405020303" pitchFamily="18" charset="0"/>
              </a:rPr>
              <a:t>.</a:t>
            </a:r>
          </a:p>
          <a:p>
            <a:endParaRPr lang="ru-RU" sz="2400" b="1" dirty="0" smtClean="0">
              <a:latin typeface="Georgia" panose="02040502050405020303" pitchFamily="18" charset="0"/>
            </a:endParaRPr>
          </a:p>
          <a:p>
            <a:r>
              <a:rPr lang="ru-RU" sz="2400" b="1" dirty="0" smtClean="0">
                <a:latin typeface="Georgia" panose="02040502050405020303" pitchFamily="18" charset="0"/>
              </a:rPr>
              <a:t> </a:t>
            </a:r>
            <a:r>
              <a:rPr lang="ru-RU" sz="3200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r>
              <a:rPr lang="ru-RU" sz="3200" b="1" dirty="0">
                <a:solidFill>
                  <a:srgbClr val="574FF9"/>
                </a:solidFill>
                <a:latin typeface="Georgia" panose="02040502050405020303" pitchFamily="18" charset="0"/>
              </a:rPr>
              <a:t>«</a:t>
            </a:r>
            <a:r>
              <a:rPr lang="ru-RU" sz="3200" b="1" dirty="0" err="1">
                <a:solidFill>
                  <a:srgbClr val="574FF9"/>
                </a:solidFill>
                <a:latin typeface="Georgia" panose="02040502050405020303" pitchFamily="18" charset="0"/>
              </a:rPr>
              <a:t>Народознавці</a:t>
            </a:r>
            <a:r>
              <a:rPr lang="ru-RU" sz="3200" b="1" dirty="0">
                <a:solidFill>
                  <a:srgbClr val="574FF9"/>
                </a:solidFill>
                <a:latin typeface="Georgia" panose="02040502050405020303" pitchFamily="18" charset="0"/>
              </a:rPr>
              <a:t>» - </a:t>
            </a:r>
            <a:r>
              <a:rPr lang="ru-RU" sz="2400" b="1" dirty="0" err="1">
                <a:latin typeface="Georgia" panose="02040502050405020303" pitchFamily="18" charset="0"/>
              </a:rPr>
              <a:t>ознайомитися</a:t>
            </a:r>
            <a:r>
              <a:rPr lang="ru-RU" sz="2400" b="1" dirty="0">
                <a:latin typeface="Georgia" panose="02040502050405020303" pitchFamily="18" charset="0"/>
              </a:rPr>
              <a:t> з легендами, </a:t>
            </a:r>
            <a:r>
              <a:rPr lang="ru-RU" sz="2400" b="1" dirty="0" err="1">
                <a:latin typeface="Georgia" panose="02040502050405020303" pitchFamily="18" charset="0"/>
              </a:rPr>
              <a:t>піснями</a:t>
            </a:r>
            <a:r>
              <a:rPr lang="ru-RU" sz="2400" b="1" dirty="0">
                <a:latin typeface="Georgia" panose="02040502050405020303" pitchFamily="18" charset="0"/>
              </a:rPr>
              <a:t>,  обрядами </a:t>
            </a:r>
            <a:r>
              <a:rPr lang="ru-RU" sz="2400" b="1" dirty="0" err="1">
                <a:latin typeface="Georgia" panose="02040502050405020303" pitchFamily="18" charset="0"/>
              </a:rPr>
              <a:t>українців</a:t>
            </a:r>
            <a:r>
              <a:rPr lang="ru-RU" sz="2400" b="1" dirty="0">
                <a:latin typeface="Georgia" panose="02040502050405020303" pitchFamily="18" charset="0"/>
              </a:rPr>
              <a:t> (з </a:t>
            </a:r>
            <a:r>
              <a:rPr lang="ru-RU" sz="2400" b="1" dirty="0" err="1">
                <a:latin typeface="Georgia" panose="02040502050405020303" pitchFamily="18" charset="0"/>
              </a:rPr>
              <a:t>використанням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овочів</a:t>
            </a:r>
            <a:r>
              <a:rPr lang="ru-RU" sz="2400" b="1" dirty="0">
                <a:latin typeface="Georgia" panose="02040502050405020303" pitchFamily="18" charset="0"/>
              </a:rPr>
              <a:t>); </a:t>
            </a:r>
            <a:r>
              <a:rPr lang="ru-RU" sz="2400" b="1" dirty="0" err="1">
                <a:latin typeface="Georgia" panose="02040502050405020303" pitchFamily="18" charset="0"/>
              </a:rPr>
              <a:t>дібрати</a:t>
            </a:r>
            <a:r>
              <a:rPr lang="ru-RU" sz="2400" b="1" dirty="0">
                <a:latin typeface="Georgia" panose="02040502050405020303" pitchFamily="18" charset="0"/>
              </a:rPr>
              <a:t>  загадки, </a:t>
            </a:r>
            <a:r>
              <a:rPr lang="ru-RU" sz="2400" b="1" dirty="0" err="1">
                <a:latin typeface="Georgia" panose="02040502050405020303" pitchFamily="18" charset="0"/>
              </a:rPr>
              <a:t>прислів’я</a:t>
            </a:r>
            <a:r>
              <a:rPr lang="ru-RU" sz="2400" b="1" dirty="0">
                <a:latin typeface="Georgia" panose="02040502050405020303" pitchFamily="18" charset="0"/>
              </a:rPr>
              <a:t> та </a:t>
            </a:r>
            <a:r>
              <a:rPr lang="ru-RU" sz="2400" b="1" dirty="0" err="1">
                <a:latin typeface="Georgia" panose="02040502050405020303" pitchFamily="18" charset="0"/>
              </a:rPr>
              <a:t>приказки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6637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План дії груп</a:t>
            </a: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8781" y="1447135"/>
            <a:ext cx="82296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3200" b="1" i="1" dirty="0">
                <a:solidFill>
                  <a:srgbClr val="574FF9"/>
                </a:solidFill>
                <a:latin typeface="Georgia" panose="02040502050405020303" pitchFamily="18" charset="0"/>
              </a:rPr>
              <a:t>«</a:t>
            </a:r>
            <a:r>
              <a:rPr lang="ru-RU" sz="3200" b="1" i="1" dirty="0" err="1">
                <a:solidFill>
                  <a:srgbClr val="574FF9"/>
                </a:solidFill>
                <a:latin typeface="Georgia" panose="02040502050405020303" pitchFamily="18" charset="0"/>
              </a:rPr>
              <a:t>Кулінари</a:t>
            </a:r>
            <a:r>
              <a:rPr lang="ru-RU" sz="3200" b="1" i="1" dirty="0">
                <a:solidFill>
                  <a:srgbClr val="574FF9"/>
                </a:solidFill>
                <a:latin typeface="Georgia" panose="02040502050405020303" pitchFamily="18" charset="0"/>
              </a:rPr>
              <a:t>»– </a:t>
            </a:r>
            <a:r>
              <a:rPr lang="ru-RU" sz="2400" b="1" dirty="0" err="1">
                <a:latin typeface="Georgia" panose="02040502050405020303" pitchFamily="18" charset="0"/>
              </a:rPr>
              <a:t>зібрати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рецепти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страв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із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овочів</a:t>
            </a:r>
            <a:r>
              <a:rPr lang="ru-RU" sz="2400" b="1" dirty="0">
                <a:latin typeface="Georgia" panose="02040502050405020303" pitchFamily="18" charset="0"/>
              </a:rPr>
              <a:t> і </a:t>
            </a:r>
            <a:r>
              <a:rPr lang="ru-RU" sz="2400" b="1" dirty="0" err="1">
                <a:latin typeface="Georgia" panose="02040502050405020303" pitchFamily="18" charset="0"/>
              </a:rPr>
              <a:t>записати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їх</a:t>
            </a:r>
            <a:r>
              <a:rPr lang="ru-RU" sz="2400" b="1" dirty="0">
                <a:latin typeface="Georgia" panose="02040502050405020303" pitchFamily="18" charset="0"/>
              </a:rPr>
              <a:t> у </a:t>
            </a:r>
            <a:r>
              <a:rPr lang="ru-RU" sz="2400" b="1" dirty="0" err="1">
                <a:latin typeface="Georgia" panose="02040502050405020303" pitchFamily="18" charset="0"/>
              </a:rPr>
              <a:t>кулінарній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книжечці-саморобці</a:t>
            </a:r>
            <a:r>
              <a:rPr lang="ru-RU" sz="2400" b="1" dirty="0">
                <a:latin typeface="Georgia" panose="02040502050405020303" pitchFamily="18" charset="0"/>
              </a:rPr>
              <a:t> здорового </a:t>
            </a:r>
            <a:r>
              <a:rPr lang="ru-RU" sz="2400" b="1" dirty="0" err="1">
                <a:latin typeface="Georgia" panose="02040502050405020303" pitchFamily="18" charset="0"/>
              </a:rPr>
              <a:t>харчування</a:t>
            </a:r>
            <a:r>
              <a:rPr lang="ru-RU" sz="2400" b="1" dirty="0">
                <a:latin typeface="Georgia" panose="02040502050405020303" pitchFamily="18" charset="0"/>
              </a:rPr>
              <a:t> «</a:t>
            </a:r>
            <a:r>
              <a:rPr lang="ru-RU" sz="2400" b="1" dirty="0" err="1">
                <a:latin typeface="Georgia" panose="02040502050405020303" pitchFamily="18" charset="0"/>
              </a:rPr>
              <a:t>Корисні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овочі</a:t>
            </a:r>
            <a:r>
              <a:rPr lang="ru-RU" sz="2400" b="1" dirty="0">
                <a:latin typeface="Georgia" panose="02040502050405020303" pitchFamily="18" charset="0"/>
              </a:rPr>
              <a:t>»; </a:t>
            </a:r>
            <a:r>
              <a:rPr lang="ru-RU" sz="2400" b="1" dirty="0" err="1">
                <a:latin typeface="Georgia" panose="02040502050405020303" pitchFamily="18" charset="0"/>
              </a:rPr>
              <a:t>створити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презентацію</a:t>
            </a:r>
            <a:r>
              <a:rPr lang="ru-RU" sz="2400" b="1" dirty="0">
                <a:latin typeface="Georgia" panose="02040502050405020303" pitchFamily="18" charset="0"/>
              </a:rPr>
              <a:t> з </a:t>
            </a:r>
            <a:r>
              <a:rPr lang="ru-RU" sz="2400" b="1" dirty="0" err="1">
                <a:latin typeface="Georgia" panose="02040502050405020303" pitchFamily="18" charset="0"/>
              </a:rPr>
              <a:t>даної</a:t>
            </a:r>
            <a:r>
              <a:rPr lang="ru-RU" sz="2400" b="1" dirty="0">
                <a:latin typeface="Georgia" panose="02040502050405020303" pitchFamily="18" charset="0"/>
              </a:rPr>
              <a:t> теми</a:t>
            </a:r>
            <a:r>
              <a:rPr lang="ru-RU" sz="2400" b="1" dirty="0" smtClean="0">
                <a:latin typeface="Georgia" panose="02040502050405020303" pitchFamily="18" charset="0"/>
              </a:rPr>
              <a:t>.</a:t>
            </a:r>
          </a:p>
          <a:p>
            <a:endParaRPr lang="ru-RU" sz="2400" b="1" dirty="0">
              <a:latin typeface="Georgia" panose="02040502050405020303" pitchFamily="18" charset="0"/>
            </a:endParaRPr>
          </a:p>
          <a:p>
            <a:r>
              <a:rPr lang="ru-RU" sz="3200" b="1" i="1" dirty="0" smtClean="0">
                <a:solidFill>
                  <a:srgbClr val="14BC3C"/>
                </a:solidFill>
                <a:latin typeface="Georgia" panose="02040502050405020303" pitchFamily="18" charset="0"/>
              </a:rPr>
              <a:t>    «</a:t>
            </a:r>
            <a:r>
              <a:rPr lang="ru-RU" sz="3200" b="1" i="1" dirty="0" err="1">
                <a:solidFill>
                  <a:srgbClr val="14BC3C"/>
                </a:solidFill>
                <a:latin typeface="Georgia" panose="02040502050405020303" pitchFamily="18" charset="0"/>
              </a:rPr>
              <a:t>Творці</a:t>
            </a:r>
            <a:r>
              <a:rPr lang="ru-RU" sz="3200" b="1" i="1" dirty="0">
                <a:solidFill>
                  <a:srgbClr val="14BC3C"/>
                </a:solidFill>
                <a:latin typeface="Georgia" panose="02040502050405020303" pitchFamily="18" charset="0"/>
              </a:rPr>
              <a:t>»–</a:t>
            </a:r>
            <a:r>
              <a:rPr lang="ru-RU" sz="2400" b="1" dirty="0" err="1">
                <a:latin typeface="Georgia" panose="02040502050405020303" pitchFamily="18" charset="0"/>
              </a:rPr>
              <a:t>створити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композиції</a:t>
            </a:r>
            <a:r>
              <a:rPr lang="ru-RU" sz="2400" b="1" dirty="0">
                <a:latin typeface="Georgia" panose="02040502050405020303" pitchFamily="18" charset="0"/>
              </a:rPr>
              <a:t>, </a:t>
            </a:r>
            <a:r>
              <a:rPr lang="ru-RU" sz="2400" b="1" dirty="0" err="1">
                <a:latin typeface="Georgia" panose="02040502050405020303" pitchFamily="18" charset="0"/>
              </a:rPr>
              <a:t>об’ємні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вироби</a:t>
            </a:r>
            <a:r>
              <a:rPr lang="ru-RU" sz="2400" b="1" dirty="0">
                <a:latin typeface="Georgia" panose="02040502050405020303" pitchFamily="18" charset="0"/>
              </a:rPr>
              <a:t> з природного </a:t>
            </a:r>
            <a:r>
              <a:rPr lang="ru-RU" sz="2400" b="1" dirty="0" err="1">
                <a:latin typeface="Georgia" panose="02040502050405020303" pitchFamily="18" charset="0"/>
              </a:rPr>
              <a:t>матеріалу</a:t>
            </a:r>
            <a:r>
              <a:rPr lang="ru-RU" sz="2400" b="1" dirty="0">
                <a:latin typeface="Georgia" panose="02040502050405020303" pitchFamily="18" charset="0"/>
              </a:rPr>
              <a:t> «Гарбузова  родина</a:t>
            </a:r>
            <a:r>
              <a:rPr lang="ru-RU" sz="2400" b="1" dirty="0" smtClean="0">
                <a:latin typeface="Georgia" panose="02040502050405020303" pitchFamily="18" charset="0"/>
              </a:rPr>
              <a:t>» </a:t>
            </a:r>
            <a:r>
              <a:rPr lang="ru-RU" sz="2400" b="1" smtClean="0">
                <a:latin typeface="Georgia" panose="02040502050405020303" pitchFamily="18" charset="0"/>
              </a:rPr>
              <a:t>- реклама , </a:t>
            </a:r>
            <a:r>
              <a:rPr lang="ru-RU" sz="2400" b="1" dirty="0" err="1">
                <a:latin typeface="Georgia" panose="02040502050405020303" pitchFamily="18" charset="0"/>
              </a:rPr>
              <a:t>дібрати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цікаві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домашні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світлини</a:t>
            </a:r>
            <a:r>
              <a:rPr lang="ru-RU" sz="2400" b="1" dirty="0">
                <a:latin typeface="Georgia" panose="02040502050405020303" pitchFamily="18" charset="0"/>
              </a:rPr>
              <a:t> «Наш урожай».</a:t>
            </a:r>
          </a:p>
          <a:p>
            <a:endParaRPr lang="ru-RU" sz="2400" b="1" dirty="0" smtClean="0">
              <a:latin typeface="Georgia" panose="02040502050405020303" pitchFamily="18" charset="0"/>
            </a:endParaRPr>
          </a:p>
          <a:p>
            <a:r>
              <a:rPr lang="ru-RU" sz="2400" b="1" dirty="0" smtClean="0">
                <a:latin typeface="Georgia" panose="02040502050405020303" pitchFamily="18" charset="0"/>
              </a:rPr>
              <a:t>2.Зустріч </a:t>
            </a:r>
            <a:r>
              <a:rPr lang="ru-RU" sz="2400" b="1" dirty="0">
                <a:latin typeface="Georgia" panose="02040502050405020303" pitchFamily="18" charset="0"/>
              </a:rPr>
              <a:t>у </a:t>
            </a:r>
            <a:r>
              <a:rPr lang="ru-RU" sz="2400" b="1" dirty="0" err="1">
                <a:latin typeface="Georgia" panose="02040502050405020303" pitchFamily="18" charset="0"/>
              </a:rPr>
              <a:t>бібліотеці</a:t>
            </a:r>
            <a:r>
              <a:rPr lang="ru-RU" sz="2400" b="1" dirty="0">
                <a:latin typeface="Georgia" panose="02040502050405020303" pitchFamily="18" charset="0"/>
              </a:rPr>
              <a:t> та </a:t>
            </a:r>
            <a:r>
              <a:rPr lang="ru-RU" sz="2400" b="1" dirty="0" err="1">
                <a:latin typeface="Georgia" panose="02040502050405020303" pitchFamily="18" charset="0"/>
              </a:rPr>
              <a:t>підбір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джерел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 smtClean="0">
                <a:latin typeface="Georgia" panose="02040502050405020303" pitchFamily="18" charset="0"/>
              </a:rPr>
              <a:t>інформації</a:t>
            </a:r>
            <a:r>
              <a:rPr lang="ru-RU" sz="2400" b="1" dirty="0" smtClean="0">
                <a:latin typeface="Georgia" panose="02040502050405020303" pitchFamily="18" charset="0"/>
              </a:rPr>
              <a:t>.</a:t>
            </a:r>
            <a:endParaRPr lang="ru-RU" sz="24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30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10197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Реалізація  </a:t>
            </a:r>
            <a:r>
              <a:rPr lang="uk-UA" b="1" i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проєкту</a:t>
            </a: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0" t="26901" r="6689" b="8997"/>
          <a:stretch/>
        </p:blipFill>
        <p:spPr>
          <a:xfrm>
            <a:off x="611560" y="1189620"/>
            <a:ext cx="4221548" cy="33141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15858" b="15148"/>
          <a:stretch/>
        </p:blipFill>
        <p:spPr>
          <a:xfrm>
            <a:off x="4427984" y="3429000"/>
            <a:ext cx="4462944" cy="3429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78818" y="4686300"/>
            <a:ext cx="3405725" cy="914400"/>
          </a:xfrm>
          <a:prstGeom prst="rect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Дослідження </a:t>
            </a:r>
          </a:p>
          <a:p>
            <a:pPr algn="ctr"/>
            <a:r>
              <a:rPr lang="uk-UA" b="1" i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«Де кращий урожай?»</a:t>
            </a:r>
            <a:endParaRPr lang="ru-RU" b="1" i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110313" y="2423319"/>
            <a:ext cx="3576487" cy="914400"/>
          </a:xfrm>
          <a:prstGeom prst="rect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Зустріч  у ДНЗ</a:t>
            </a:r>
            <a:endParaRPr lang="ru-RU" sz="2000" b="1" i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761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Реалізація </a:t>
            </a:r>
            <a:r>
              <a:rPr lang="uk-UA" b="1" i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проєкту</a:t>
            </a: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544" y="1574097"/>
            <a:ext cx="7166912" cy="53751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1791" y="3596699"/>
            <a:ext cx="2326704" cy="293081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542" y="1826356"/>
            <a:ext cx="2614996" cy="2095196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5632287" y="1929378"/>
            <a:ext cx="2365857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C50B94"/>
                </a:solidFill>
                <a:latin typeface="Georgia" panose="02040502050405020303" pitchFamily="18" charset="0"/>
              </a:rPr>
              <a:t>«Найсмачніші пам’ятники України»</a:t>
            </a:r>
            <a:endParaRPr lang="ru-RU" b="1" i="1" dirty="0">
              <a:solidFill>
                <a:srgbClr val="C50B94"/>
              </a:solidFill>
              <a:latin typeface="Georgia" panose="02040502050405020303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36063" y="4147708"/>
            <a:ext cx="2522475" cy="91440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Презентація групи</a:t>
            </a:r>
          </a:p>
          <a:p>
            <a:pPr algn="ctr"/>
            <a:r>
              <a:rPr lang="uk-UA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«Мандрівники-дослідники»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95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781" y="68180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0000"/>
                </a:solidFill>
                <a:latin typeface="Georgia" panose="02040502050405020303" pitchFamily="18" charset="0"/>
              </a:rPr>
              <a:t>І</a:t>
            </a:r>
            <a:r>
              <a:rPr lang="en-US" b="1" i="1" dirty="0">
                <a:solidFill>
                  <a:srgbClr val="FF0000"/>
                </a:solidFill>
                <a:latin typeface="Georgia" panose="02040502050405020303" pitchFamily="18" charset="0"/>
              </a:rPr>
              <a:t>V </a:t>
            </a:r>
            <a:r>
              <a:rPr lang="ru-RU" b="1" i="1" dirty="0" err="1">
                <a:solidFill>
                  <a:srgbClr val="FF0000"/>
                </a:solidFill>
                <a:latin typeface="Georgia" panose="02040502050405020303" pitchFamily="18" charset="0"/>
              </a:rPr>
              <a:t>етап</a:t>
            </a:r>
            <a:r>
              <a:rPr lang="ru-RU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. </a:t>
            </a:r>
            <a:r>
              <a:rPr lang="ru-RU" b="1" i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Презентація</a:t>
            </a:r>
            <a:r>
              <a:rPr lang="ru-RU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 </a:t>
            </a:r>
            <a:r>
              <a:rPr lang="ru-RU" b="1" i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проєкту</a:t>
            </a:r>
            <a:r>
              <a:rPr lang="ru-RU" b="1" i="1" dirty="0">
                <a:solidFill>
                  <a:srgbClr val="FF0000"/>
                </a:solidFill>
                <a:latin typeface="Georgia" panose="02040502050405020303" pitchFamily="18" charset="0"/>
              </a:rPr>
              <a:t>.</a:t>
            </a:r>
            <a:br>
              <a:rPr lang="ru-RU" b="1" i="1" dirty="0">
                <a:solidFill>
                  <a:srgbClr val="FF0000"/>
                </a:solidFill>
                <a:latin typeface="Georgia" panose="02040502050405020303" pitchFamily="18" charset="0"/>
              </a:rPr>
            </a:b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12776" y="1824801"/>
            <a:ext cx="63184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Georgia" panose="02040502050405020303" pitchFamily="18" charset="0"/>
              </a:rPr>
              <a:t>1</a:t>
            </a:r>
            <a:r>
              <a:rPr lang="ru-RU" sz="2400" b="1" dirty="0">
                <a:latin typeface="Georgia" panose="02040502050405020303" pitchFamily="18" charset="0"/>
              </a:rPr>
              <a:t>. </a:t>
            </a:r>
            <a:r>
              <a:rPr lang="ru-RU" sz="2400" b="1" dirty="0" err="1">
                <a:latin typeface="Georgia" panose="02040502050405020303" pitchFamily="18" charset="0"/>
              </a:rPr>
              <a:t>Оформлення</a:t>
            </a:r>
            <a:r>
              <a:rPr lang="ru-RU" sz="2400" b="1" dirty="0">
                <a:latin typeface="Georgia" panose="02040502050405020303" pitchFamily="18" charset="0"/>
              </a:rPr>
              <a:t>   </a:t>
            </a:r>
            <a:r>
              <a:rPr lang="ru-RU" sz="2400" b="1" dirty="0" err="1">
                <a:latin typeface="Georgia" panose="02040502050405020303" pitchFamily="18" charset="0"/>
              </a:rPr>
              <a:t>результатів</a:t>
            </a:r>
            <a:r>
              <a:rPr lang="ru-RU" sz="2400" b="1" dirty="0">
                <a:latin typeface="Georgia" panose="02040502050405020303" pitchFamily="18" charset="0"/>
              </a:rPr>
              <a:t>.</a:t>
            </a:r>
          </a:p>
          <a:p>
            <a:r>
              <a:rPr lang="ru-RU" sz="2400" b="1" dirty="0">
                <a:latin typeface="Georgia" panose="02040502050405020303" pitchFamily="18" charset="0"/>
              </a:rPr>
              <a:t>	2. </a:t>
            </a:r>
            <a:r>
              <a:rPr lang="ru-RU" sz="2400" b="1" dirty="0" err="1">
                <a:latin typeface="Georgia" panose="02040502050405020303" pitchFamily="18" charset="0"/>
              </a:rPr>
              <a:t>Підготовка</a:t>
            </a:r>
            <a:r>
              <a:rPr lang="ru-RU" sz="2400" b="1" dirty="0">
                <a:latin typeface="Georgia" panose="02040502050405020303" pitchFamily="18" charset="0"/>
              </a:rPr>
              <a:t> до </a:t>
            </a:r>
            <a:r>
              <a:rPr lang="ru-RU" sz="2400" b="1" dirty="0" err="1">
                <a:latin typeface="Georgia" panose="02040502050405020303" pitchFamily="18" charset="0"/>
              </a:rPr>
              <a:t>презентації</a:t>
            </a:r>
            <a:r>
              <a:rPr lang="ru-RU" sz="2400" b="1" dirty="0">
                <a:latin typeface="Georgia" panose="02040502050405020303" pitchFamily="18" charset="0"/>
              </a:rPr>
              <a:t>.</a:t>
            </a:r>
          </a:p>
          <a:p>
            <a:r>
              <a:rPr lang="ru-RU" sz="2400" b="1" dirty="0">
                <a:latin typeface="Georgia" panose="02040502050405020303" pitchFamily="18" charset="0"/>
              </a:rPr>
              <a:t>	4. </a:t>
            </a:r>
            <a:r>
              <a:rPr lang="ru-RU" sz="2400" b="1" dirty="0" err="1">
                <a:latin typeface="Georgia" panose="02040502050405020303" pitchFamily="18" charset="0"/>
              </a:rPr>
              <a:t>Захист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 smtClean="0">
                <a:latin typeface="Georgia" panose="02040502050405020303" pitchFamily="18" charset="0"/>
              </a:rPr>
              <a:t>проєктів</a:t>
            </a:r>
            <a:r>
              <a:rPr lang="ru-RU" sz="2400" b="1" dirty="0">
                <a:latin typeface="Georgia" panose="02040502050405020303" pitchFamily="18" charset="0"/>
              </a:rPr>
              <a:t>.</a:t>
            </a:r>
          </a:p>
          <a:p>
            <a:r>
              <a:rPr lang="ru-RU" sz="2400" b="1" dirty="0">
                <a:latin typeface="Georgia" panose="02040502050405020303" pitchFamily="18" charset="0"/>
              </a:rPr>
              <a:t>   Урок-</a:t>
            </a:r>
            <a:r>
              <a:rPr lang="ru-RU" sz="2400" b="1" dirty="0" err="1">
                <a:latin typeface="Georgia" panose="02040502050405020303" pitchFamily="18" charset="0"/>
              </a:rPr>
              <a:t>презентація</a:t>
            </a:r>
            <a:r>
              <a:rPr lang="ru-RU" sz="2400" b="1" dirty="0">
                <a:latin typeface="Georgia" panose="02040502050405020303" pitchFamily="18" charset="0"/>
              </a:rPr>
              <a:t> «Гарбузова  родина» – </a:t>
            </a:r>
            <a:r>
              <a:rPr lang="ru-RU" sz="2400" b="1" dirty="0" err="1">
                <a:latin typeface="Georgia" panose="02040502050405020303" pitchFamily="18" charset="0"/>
              </a:rPr>
              <a:t>комора</a:t>
            </a:r>
            <a:r>
              <a:rPr lang="ru-RU" sz="2400" b="1" dirty="0">
                <a:latin typeface="Georgia" panose="02040502050405020303" pitchFamily="18" charset="0"/>
              </a:rPr>
              <a:t> </a:t>
            </a:r>
            <a:r>
              <a:rPr lang="ru-RU" sz="2400" b="1" dirty="0" err="1">
                <a:latin typeface="Georgia" panose="02040502050405020303" pitchFamily="18" charset="0"/>
              </a:rPr>
              <a:t>здоров’я</a:t>
            </a:r>
            <a:r>
              <a:rPr lang="ru-RU" sz="2400" b="1" dirty="0">
                <a:latin typeface="Georgia" panose="02040502050405020303" pitchFamily="18" charset="0"/>
              </a:rPr>
              <a:t>».</a:t>
            </a:r>
          </a:p>
          <a:p>
            <a:r>
              <a:rPr lang="ru-RU" sz="2400" b="1" dirty="0">
                <a:latin typeface="Georgia" panose="02040502050405020303" pitchFamily="18" charset="0"/>
              </a:rPr>
              <a:t>	5. </a:t>
            </a:r>
            <a:r>
              <a:rPr lang="ru-RU" sz="2400" b="1" dirty="0" err="1">
                <a:latin typeface="Georgia" panose="02040502050405020303" pitchFamily="18" charset="0"/>
              </a:rPr>
              <a:t>Оцінювання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 smtClean="0">
                <a:latin typeface="Georgia" panose="02040502050405020303" pitchFamily="18" charset="0"/>
              </a:rPr>
              <a:t>проєктної</a:t>
            </a:r>
            <a:r>
              <a:rPr lang="ru-RU" sz="2400" b="1" dirty="0" smtClean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діяльності</a:t>
            </a:r>
            <a:r>
              <a:rPr lang="ru-RU" sz="2400" b="1" dirty="0">
                <a:latin typeface="Georgia" panose="02040502050405020303" pitchFamily="18" charset="0"/>
              </a:rPr>
              <a:t> за </a:t>
            </a:r>
            <a:r>
              <a:rPr lang="ru-RU" sz="2400" b="1" dirty="0" err="1">
                <a:latin typeface="Georgia" panose="02040502050405020303" pitchFamily="18" charset="0"/>
              </a:rPr>
              <a:t>визначеними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критеріями</a:t>
            </a:r>
            <a:r>
              <a:rPr lang="ru-RU" sz="2400" b="1" dirty="0">
                <a:latin typeface="Georgia" panose="02040502050405020303" pitchFamily="18" charset="0"/>
              </a:rPr>
              <a:t>.</a:t>
            </a:r>
          </a:p>
          <a:p>
            <a:r>
              <a:rPr lang="ru-RU" sz="2400" b="1" dirty="0">
                <a:latin typeface="Georgia" panose="02040502050405020303" pitchFamily="18" charset="0"/>
              </a:rPr>
              <a:t>	6. </a:t>
            </a:r>
            <a:r>
              <a:rPr lang="ru-RU" sz="2400" b="1" dirty="0" err="1">
                <a:latin typeface="Georgia" panose="02040502050405020303" pitchFamily="18" charset="0"/>
              </a:rPr>
              <a:t>Аналіз</a:t>
            </a:r>
            <a:r>
              <a:rPr lang="ru-RU" sz="2400" b="1" dirty="0">
                <a:latin typeface="Georgia" panose="02040502050405020303" pitchFamily="18" charset="0"/>
              </a:rPr>
              <a:t>  </a:t>
            </a:r>
            <a:r>
              <a:rPr lang="ru-RU" sz="2400" b="1" dirty="0" err="1">
                <a:latin typeface="Georgia" panose="02040502050405020303" pitchFamily="18" charset="0"/>
              </a:rPr>
              <a:t>успіхів</a:t>
            </a:r>
            <a:r>
              <a:rPr lang="ru-RU" sz="2400" b="1" dirty="0">
                <a:latin typeface="Georgia" panose="02040502050405020303" pitchFamily="18" charset="0"/>
              </a:rPr>
              <a:t> і </a:t>
            </a:r>
            <a:r>
              <a:rPr lang="ru-RU" sz="2400" b="1" dirty="0" err="1">
                <a:latin typeface="Georgia" panose="02040502050405020303" pitchFamily="18" charset="0"/>
              </a:rPr>
              <a:t>невдач</a:t>
            </a:r>
            <a:r>
              <a:rPr lang="ru-RU" sz="2400" b="1" dirty="0">
                <a:latin typeface="Georgia" panose="02040502050405020303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7576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838" y="0"/>
            <a:ext cx="922083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Презентація  </a:t>
            </a:r>
            <a:r>
              <a:rPr lang="uk-UA" b="1" i="1" dirty="0" err="1" smtClean="0">
                <a:solidFill>
                  <a:srgbClr val="FF0000"/>
                </a:solidFill>
                <a:latin typeface="Georgia" panose="02040502050405020303" pitchFamily="18" charset="0"/>
              </a:rPr>
              <a:t>проєкту</a:t>
            </a:r>
            <a:endParaRPr lang="ru-RU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  <a:p>
            <a:pPr marL="0" indent="0">
              <a:buNone/>
            </a:pPr>
            <a:r>
              <a:rPr lang="ru-RU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.</a:t>
            </a:r>
            <a:endParaRPr lang="ru-RU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8" t="14300" r="14563" b="10101"/>
          <a:stretch/>
        </p:blipFill>
        <p:spPr>
          <a:xfrm>
            <a:off x="524763" y="1261894"/>
            <a:ext cx="4248472" cy="31863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0"/>
          <a:stretch/>
        </p:blipFill>
        <p:spPr>
          <a:xfrm>
            <a:off x="5230435" y="1404318"/>
            <a:ext cx="2740274" cy="22833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33" r="8930"/>
          <a:stretch/>
        </p:blipFill>
        <p:spPr>
          <a:xfrm>
            <a:off x="4601982" y="4067713"/>
            <a:ext cx="4422318" cy="271206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5" t="12600" r="8651" b="17051"/>
          <a:stretch/>
        </p:blipFill>
        <p:spPr>
          <a:xfrm>
            <a:off x="606388" y="4580105"/>
            <a:ext cx="3312368" cy="2264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023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85918" y="1000108"/>
            <a:ext cx="5357818" cy="1143000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3" name="Группа 14"/>
          <p:cNvGrpSpPr/>
          <p:nvPr/>
        </p:nvGrpSpPr>
        <p:grpSpPr>
          <a:xfrm>
            <a:off x="2" y="6072206"/>
            <a:ext cx="9143998" cy="785795"/>
            <a:chOff x="2" y="5857890"/>
            <a:chExt cx="9143998" cy="1000111"/>
          </a:xfrm>
        </p:grpSpPr>
        <p:pic>
          <p:nvPicPr>
            <p:cNvPr id="16" name="Picture 6" descr="C:\Documents and Settings\Учитель\Рабочий стол\орнаменти\Урок10рис2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DFFFC"/>
                </a:clrFrom>
                <a:clrTo>
                  <a:srgbClr val="FDFF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6200000">
              <a:off x="892989" y="4964903"/>
              <a:ext cx="1000109" cy="2786084"/>
            </a:xfrm>
            <a:prstGeom prst="rect">
              <a:avLst/>
            </a:prstGeom>
            <a:noFill/>
          </p:spPr>
        </p:pic>
        <p:pic>
          <p:nvPicPr>
            <p:cNvPr id="17" name="Picture 6" descr="C:\Documents and Settings\Учитель\Рабочий стол\орнаменти\Урок10рис2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DFFFC"/>
                </a:clrFrom>
                <a:clrTo>
                  <a:srgbClr val="FDFF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6200000">
              <a:off x="3464724" y="4964905"/>
              <a:ext cx="1000109" cy="2786084"/>
            </a:xfrm>
            <a:prstGeom prst="rect">
              <a:avLst/>
            </a:prstGeom>
            <a:noFill/>
          </p:spPr>
        </p:pic>
        <p:pic>
          <p:nvPicPr>
            <p:cNvPr id="18" name="Picture 6" descr="C:\Documents and Settings\Учитель\Рабочий стол\орнаменти\Урок10рис2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DFFFC"/>
                </a:clrFrom>
                <a:clrTo>
                  <a:srgbClr val="FDFF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6200000">
              <a:off x="6036492" y="4964903"/>
              <a:ext cx="1000109" cy="2786084"/>
            </a:xfrm>
            <a:prstGeom prst="rect">
              <a:avLst/>
            </a:prstGeom>
            <a:noFill/>
          </p:spPr>
        </p:pic>
        <p:pic>
          <p:nvPicPr>
            <p:cNvPr id="19" name="Picture 6" descr="C:\Documents and Settings\Учитель\Рабочий стол\орнаменти\Урок10рис2.jp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DFFFC"/>
                </a:clrFrom>
                <a:clrTo>
                  <a:srgbClr val="FDFFFC">
                    <a:alpha val="0"/>
                  </a:srgbClr>
                </a:clrTo>
              </a:clrChange>
            </a:blip>
            <a:srcRect b="50000"/>
            <a:stretch>
              <a:fillRect/>
            </a:stretch>
          </p:blipFill>
          <p:spPr bwMode="auto">
            <a:xfrm rot="16200000">
              <a:off x="7947425" y="5661425"/>
              <a:ext cx="1000109" cy="1393041"/>
            </a:xfrm>
            <a:prstGeom prst="rect">
              <a:avLst/>
            </a:prstGeom>
            <a:noFill/>
          </p:spPr>
        </p:pic>
      </p:grpSp>
      <p:grpSp>
        <p:nvGrpSpPr>
          <p:cNvPr id="4" name="Группа 24"/>
          <p:cNvGrpSpPr/>
          <p:nvPr/>
        </p:nvGrpSpPr>
        <p:grpSpPr>
          <a:xfrm rot="16200000">
            <a:off x="5250670" y="2964667"/>
            <a:ext cx="6858000" cy="928664"/>
            <a:chOff x="2" y="5857890"/>
            <a:chExt cx="9143998" cy="1000111"/>
          </a:xfrm>
        </p:grpSpPr>
        <p:pic>
          <p:nvPicPr>
            <p:cNvPr id="26" name="Picture 6" descr="C:\Documents and Settings\Учитель\Рабочий стол\орнаменти\Урок10рис2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DFFFC"/>
                </a:clrFrom>
                <a:clrTo>
                  <a:srgbClr val="FDFF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6200000">
              <a:off x="892989" y="4964903"/>
              <a:ext cx="1000109" cy="2786084"/>
            </a:xfrm>
            <a:prstGeom prst="rect">
              <a:avLst/>
            </a:prstGeom>
            <a:noFill/>
          </p:spPr>
        </p:pic>
        <p:pic>
          <p:nvPicPr>
            <p:cNvPr id="27" name="Picture 6" descr="C:\Documents and Settings\Учитель\Рабочий стол\орнаменти\Урок10рис2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DFFFC"/>
                </a:clrFrom>
                <a:clrTo>
                  <a:srgbClr val="FDFF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6200000">
              <a:off x="3464724" y="4964905"/>
              <a:ext cx="1000109" cy="2786084"/>
            </a:xfrm>
            <a:prstGeom prst="rect">
              <a:avLst/>
            </a:prstGeom>
            <a:noFill/>
          </p:spPr>
        </p:pic>
        <p:pic>
          <p:nvPicPr>
            <p:cNvPr id="28" name="Picture 6" descr="C:\Documents and Settings\Учитель\Рабочий стол\орнаменти\Урок10рис2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DFFFC"/>
                </a:clrFrom>
                <a:clrTo>
                  <a:srgbClr val="FDFFFC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6200000">
              <a:off x="6036492" y="4964903"/>
              <a:ext cx="1000109" cy="2786084"/>
            </a:xfrm>
            <a:prstGeom prst="rect">
              <a:avLst/>
            </a:prstGeom>
            <a:noFill/>
          </p:spPr>
        </p:pic>
        <p:pic>
          <p:nvPicPr>
            <p:cNvPr id="29" name="Picture 6" descr="C:\Documents and Settings\Учитель\Рабочий стол\орнаменти\Урок10рис2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DFFFC"/>
                </a:clrFrom>
                <a:clrTo>
                  <a:srgbClr val="FDFFFC">
                    <a:alpha val="0"/>
                  </a:srgbClr>
                </a:clrTo>
              </a:clrChange>
            </a:blip>
            <a:srcRect b="50000"/>
            <a:stretch>
              <a:fillRect/>
            </a:stretch>
          </p:blipFill>
          <p:spPr bwMode="auto">
            <a:xfrm rot="16200000">
              <a:off x="7947425" y="5661425"/>
              <a:ext cx="1000109" cy="1393041"/>
            </a:xfrm>
            <a:prstGeom prst="rect">
              <a:avLst/>
            </a:prstGeom>
            <a:noFill/>
          </p:spPr>
        </p:pic>
      </p:grpSp>
      <p:pic>
        <p:nvPicPr>
          <p:cNvPr id="2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35381" y="-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2" name="Picture 2" descr="G:\гарбуз ы диня\гарбуз ы диня\1206055.jpg"/>
          <p:cNvPicPr>
            <a:picLocks noChangeAspect="1" noChangeArrowheads="1"/>
          </p:cNvPicPr>
          <p:nvPr/>
        </p:nvPicPr>
        <p:blipFill>
          <a:blip r:embed="rId5"/>
          <a:srcRect l="2343" t="14622" r="49219" b="13516"/>
          <a:stretch>
            <a:fillRect/>
          </a:stretch>
        </p:blipFill>
        <p:spPr bwMode="auto">
          <a:xfrm>
            <a:off x="452184" y="2954576"/>
            <a:ext cx="6424072" cy="3787712"/>
          </a:xfrm>
          <a:prstGeom prst="rect">
            <a:avLst/>
          </a:prstGeom>
          <a:noFill/>
        </p:spPr>
      </p:pic>
      <p:sp>
        <p:nvSpPr>
          <p:cNvPr id="5" name="Горизонтальный свиток 4"/>
          <p:cNvSpPr/>
          <p:nvPr/>
        </p:nvSpPr>
        <p:spPr>
          <a:xfrm>
            <a:off x="747997" y="3018890"/>
            <a:ext cx="3339130" cy="820218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rgbClr val="FF0000"/>
                </a:solidFill>
                <a:latin typeface="Georgia" panose="02040502050405020303" pitchFamily="18" charset="0"/>
              </a:rPr>
              <a:t>Кулінарна книга</a:t>
            </a:r>
            <a:endParaRPr lang="ru-RU" sz="2400" b="1" i="1" dirty="0">
              <a:solidFill>
                <a:srgbClr val="FF00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3418560" y="5970665"/>
            <a:ext cx="3601712" cy="727940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rgbClr val="C50B94"/>
                </a:solidFill>
                <a:latin typeface="Georgia" panose="02040502050405020303" pitchFamily="18" charset="0"/>
              </a:rPr>
              <a:t>Корисні овочі</a:t>
            </a:r>
            <a:endParaRPr lang="ru-RU" sz="2000" b="1" i="1" dirty="0">
              <a:solidFill>
                <a:srgbClr val="C50B94"/>
              </a:solidFill>
              <a:latin typeface="Georgia" panose="02040502050405020303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7127" y="137171"/>
            <a:ext cx="4592543" cy="3522531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4035521" y="137173"/>
            <a:ext cx="4382505" cy="90760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>
                <a:solidFill>
                  <a:srgbClr val="C50B94"/>
                </a:solidFill>
                <a:latin typeface="Georgia" panose="02040502050405020303" pitchFamily="18" charset="0"/>
              </a:rPr>
              <a:t>Колаж</a:t>
            </a:r>
          </a:p>
          <a:p>
            <a:pPr algn="ctr"/>
            <a:r>
              <a:rPr lang="uk-UA" sz="2800" b="1" i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«Комора здоров’я»</a:t>
            </a:r>
            <a:r>
              <a:rPr lang="uk-UA" dirty="0" smtClean="0">
                <a:solidFill>
                  <a:srgbClr val="574FF9"/>
                </a:solidFill>
              </a:rPr>
              <a:t> </a:t>
            </a:r>
            <a:endParaRPr lang="ru-RU" dirty="0">
              <a:solidFill>
                <a:srgbClr val="574FF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-49570" y="-37594"/>
            <a:ext cx="9193569" cy="6895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3600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Результативність застосування</a:t>
            </a:r>
            <a:br>
              <a:rPr lang="uk-UA" sz="3600" b="1" dirty="0" smtClean="0">
                <a:solidFill>
                  <a:srgbClr val="574FF9"/>
                </a:solidFill>
                <a:latin typeface="Georgia" panose="02040502050405020303" pitchFamily="18" charset="0"/>
              </a:rPr>
            </a:br>
            <a:r>
              <a:rPr lang="uk-UA" sz="3600" b="1" dirty="0" err="1" smtClean="0">
                <a:solidFill>
                  <a:srgbClr val="574FF9"/>
                </a:solidFill>
                <a:latin typeface="Georgia" panose="02040502050405020303" pitchFamily="18" charset="0"/>
              </a:rPr>
              <a:t>проєктної</a:t>
            </a:r>
            <a:r>
              <a:rPr lang="uk-UA" sz="3600" b="1" dirty="0" smtClean="0">
                <a:solidFill>
                  <a:srgbClr val="574FF9"/>
                </a:solidFill>
                <a:latin typeface="Georgia" panose="02040502050405020303" pitchFamily="18" charset="0"/>
              </a:rPr>
              <a:t> діяльності</a:t>
            </a:r>
            <a:endParaRPr lang="ru-RU" sz="3600" b="1" dirty="0">
              <a:solidFill>
                <a:srgbClr val="574FF9"/>
              </a:solidFill>
              <a:latin typeface="Georgia" panose="02040502050405020303" pitchFamily="18" charset="0"/>
            </a:endParaRPr>
          </a:p>
        </p:txBody>
      </p:sp>
      <p:pic>
        <p:nvPicPr>
          <p:cNvPr id="21" name="Рисунок 20" descr="http://img-fotki.yandex.ru/get/5602/ladyo2004.c/0_4b4ca_1869f9fc_XX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3500438"/>
            <a:ext cx="1143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http://img-fotki.yandex.ru/get/5602/ladyo2004.c/0_4b4ca_1869f9fc_XX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4714884"/>
            <a:ext cx="1143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755576" y="1445913"/>
            <a:ext cx="7931224" cy="51797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Georgia" panose="02040502050405020303" pitchFamily="18" charset="0"/>
              </a:rPr>
              <a:t>1.Уміння орієнтуватися в інформаційному просторі.</a:t>
            </a:r>
            <a:endParaRPr lang="ru-RU" sz="2800" b="1" dirty="0" smtClean="0">
              <a:latin typeface="Georgia" panose="02040502050405020303" pitchFamily="18" charset="0"/>
            </a:endParaRPr>
          </a:p>
          <a:p>
            <a:pPr algn="ctr"/>
            <a:r>
              <a:rPr lang="uk-UA" sz="2800" b="1" dirty="0" smtClean="0">
                <a:latin typeface="Georgia" panose="02040502050405020303" pitchFamily="18" charset="0"/>
              </a:rPr>
              <a:t>2.Набуття навичок самостійності (індивідуальної, у парах, у групах.)</a:t>
            </a:r>
          </a:p>
          <a:p>
            <a:pPr algn="ctr"/>
            <a:r>
              <a:rPr lang="uk-UA" sz="2800" b="1" dirty="0" smtClean="0">
                <a:latin typeface="Georgia" panose="02040502050405020303" pitchFamily="18" charset="0"/>
              </a:rPr>
              <a:t>3.Розвиток творчості, креативності кожного учня.</a:t>
            </a:r>
          </a:p>
          <a:p>
            <a:pPr algn="ctr"/>
            <a:r>
              <a:rPr lang="ru-RU" sz="2800" b="1" dirty="0" smtClean="0">
                <a:latin typeface="Georgia" panose="02040502050405020303" pitchFamily="18" charset="0"/>
              </a:rPr>
              <a:t> 4.Спонукання до  </a:t>
            </a:r>
            <a:r>
              <a:rPr lang="ru-RU" sz="2800" b="1" dirty="0" err="1" smtClean="0">
                <a:latin typeface="Georgia" panose="02040502050405020303" pitchFamily="18" charset="0"/>
              </a:rPr>
              <a:t>усвідомленого</a:t>
            </a:r>
            <a:r>
              <a:rPr lang="ru-RU" sz="2800" b="1" dirty="0" smtClean="0">
                <a:latin typeface="Georgia" panose="02040502050405020303" pitchFamily="18" charset="0"/>
              </a:rPr>
              <a:t> </a:t>
            </a:r>
            <a:r>
              <a:rPr lang="ru-RU" sz="2800" b="1" dirty="0" err="1">
                <a:latin typeface="Georgia" panose="02040502050405020303" pitchFamily="18" charset="0"/>
              </a:rPr>
              <a:t>ведення</a:t>
            </a:r>
            <a:r>
              <a:rPr lang="ru-RU" sz="2800" b="1" dirty="0">
                <a:latin typeface="Georgia" panose="02040502050405020303" pitchFamily="18" charset="0"/>
              </a:rPr>
              <a:t>  здорового  способу  </a:t>
            </a:r>
            <a:r>
              <a:rPr lang="ru-RU" sz="2800" b="1" dirty="0" err="1" smtClean="0">
                <a:latin typeface="Georgia" panose="02040502050405020303" pitchFamily="18" charset="0"/>
              </a:rPr>
              <a:t>життя</a:t>
            </a:r>
            <a:r>
              <a:rPr lang="ru-RU" sz="2800" b="1" dirty="0" smtClean="0">
                <a:latin typeface="Georgia" panose="02040502050405020303" pitchFamily="18" charset="0"/>
              </a:rPr>
              <a:t>.</a:t>
            </a:r>
            <a:endParaRPr lang="ru-RU" sz="2800" b="1" dirty="0">
              <a:latin typeface="Georgia" panose="02040502050405020303" pitchFamily="18" charset="0"/>
            </a:endParaRPr>
          </a:p>
          <a:p>
            <a:pPr algn="ctr"/>
            <a:r>
              <a:rPr lang="ru-RU" sz="2800" b="1" dirty="0" smtClean="0">
                <a:latin typeface="Georgia" panose="02040502050405020303" pitchFamily="18" charset="0"/>
              </a:rPr>
              <a:t>5. </a:t>
            </a:r>
            <a:r>
              <a:rPr lang="ru-RU" sz="2800" b="1" dirty="0" err="1">
                <a:latin typeface="Georgia" panose="02040502050405020303" pitchFamily="18" charset="0"/>
              </a:rPr>
              <a:t>П</a:t>
            </a:r>
            <a:r>
              <a:rPr lang="ru-RU" sz="2800" b="1" dirty="0" err="1" smtClean="0">
                <a:latin typeface="Georgia" panose="02040502050405020303" pitchFamily="18" charset="0"/>
              </a:rPr>
              <a:t>опуляризація</a:t>
            </a:r>
            <a:r>
              <a:rPr lang="ru-RU" sz="2800" b="1" dirty="0" smtClean="0">
                <a:latin typeface="Georgia" panose="02040502050405020303" pitchFamily="18" charset="0"/>
              </a:rPr>
              <a:t> </a:t>
            </a:r>
            <a:r>
              <a:rPr lang="ru-RU" sz="2800" b="1" dirty="0" err="1" smtClean="0">
                <a:latin typeface="Georgia" panose="02040502050405020303" pitchFamily="18" charset="0"/>
              </a:rPr>
              <a:t>продуктів</a:t>
            </a:r>
            <a:r>
              <a:rPr lang="ru-RU" sz="2800" b="1" dirty="0">
                <a:latin typeface="Georgia" panose="02040502050405020303" pitchFamily="18" charset="0"/>
              </a:rPr>
              <a:t> </a:t>
            </a:r>
            <a:r>
              <a:rPr lang="ru-RU" sz="2800" b="1" dirty="0" smtClean="0">
                <a:latin typeface="Georgia" panose="02040502050405020303" pitchFamily="18" charset="0"/>
              </a:rPr>
              <a:t> </a:t>
            </a:r>
            <a:r>
              <a:rPr lang="ru-RU" sz="2800" b="1" dirty="0" err="1" smtClean="0">
                <a:latin typeface="Georgia" panose="02040502050405020303" pitchFamily="18" charset="0"/>
              </a:rPr>
              <a:t>корисних</a:t>
            </a:r>
            <a:r>
              <a:rPr lang="ru-RU" sz="2800" b="1" dirty="0" smtClean="0">
                <a:latin typeface="Georgia" panose="02040502050405020303" pitchFamily="18" charset="0"/>
              </a:rPr>
              <a:t> </a:t>
            </a:r>
            <a:r>
              <a:rPr lang="ru-RU" sz="2800" b="1" dirty="0">
                <a:latin typeface="Georgia" panose="02040502050405020303" pitchFamily="18" charset="0"/>
              </a:rPr>
              <a:t>для </a:t>
            </a:r>
            <a:r>
              <a:rPr lang="ru-RU" sz="2800" b="1" dirty="0" err="1" smtClean="0">
                <a:latin typeface="Georgia" panose="02040502050405020303" pitchFamily="18" charset="0"/>
              </a:rPr>
              <a:t>здоров’я</a:t>
            </a:r>
            <a:r>
              <a:rPr lang="ru-RU" sz="2800" b="1" dirty="0" smtClean="0">
                <a:latin typeface="Georgia" panose="02040502050405020303" pitchFamily="18" charset="0"/>
              </a:rPr>
              <a:t>.</a:t>
            </a:r>
            <a:endParaRPr lang="ru-RU" sz="2800" b="1" dirty="0">
              <a:latin typeface="Georgia" panose="02040502050405020303" pitchFamily="18" charset="0"/>
            </a:endParaRPr>
          </a:p>
          <a:p>
            <a:pPr marL="342900" indent="-342900" algn="ctr">
              <a:buAutoNum type="arabicPeriod"/>
            </a:pPr>
            <a:endParaRPr lang="uk-UA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</Template>
  <TotalTime>591</TotalTime>
  <Words>544</Words>
  <Application>Microsoft Office PowerPoint</Application>
  <PresentationFormat>Экран (4:3)</PresentationFormat>
  <Paragraphs>102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Georgia</vt:lpstr>
      <vt:lpstr>5</vt:lpstr>
      <vt:lpstr> Презентація проєкту «Гарбузова родина» -              комора здоров’я</vt:lpstr>
      <vt:lpstr>Заголовок</vt:lpstr>
      <vt:lpstr>Презентация PowerPoint</vt:lpstr>
      <vt:lpstr>Об’єкт дослідження</vt:lpstr>
      <vt:lpstr>Провідна проблема</vt:lpstr>
      <vt:lpstr>Презентация PowerPoint</vt:lpstr>
      <vt:lpstr>Етапи навчального проєкту</vt:lpstr>
      <vt:lpstr>Етапи навчального проєкту</vt:lpstr>
      <vt:lpstr>План дії груп</vt:lpstr>
      <vt:lpstr>План дії груп</vt:lpstr>
      <vt:lpstr>Реалізація  проєкту</vt:lpstr>
      <vt:lpstr>Реалізація проєкту</vt:lpstr>
      <vt:lpstr>ІV етап. Презентація проєкту. </vt:lpstr>
      <vt:lpstr>Презентація  проєкту</vt:lpstr>
      <vt:lpstr>Презентация PowerPoint</vt:lpstr>
      <vt:lpstr>Результативність застосування проєктної діяльності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</dc:title>
  <dc:creator>Алексей</dc:creator>
  <cp:lastModifiedBy>Пользователь</cp:lastModifiedBy>
  <cp:revision>40</cp:revision>
  <dcterms:created xsi:type="dcterms:W3CDTF">2017-11-11T10:50:53Z</dcterms:created>
  <dcterms:modified xsi:type="dcterms:W3CDTF">2023-12-23T20:05:51Z</dcterms:modified>
</cp:coreProperties>
</file>