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83" r:id="rId6"/>
    <p:sldId id="274" r:id="rId7"/>
    <p:sldId id="275" r:id="rId8"/>
    <p:sldId id="276" r:id="rId9"/>
    <p:sldId id="277" r:id="rId10"/>
    <p:sldId id="268" r:id="rId11"/>
    <p:sldId id="269" r:id="rId12"/>
    <p:sldId id="270" r:id="rId13"/>
    <p:sldId id="273" r:id="rId14"/>
    <p:sldId id="271" r:id="rId15"/>
    <p:sldId id="279" r:id="rId16"/>
    <p:sldId id="280" r:id="rId17"/>
    <p:sldId id="281" r:id="rId18"/>
    <p:sldId id="282" r:id="rId19"/>
    <p:sldId id="272" r:id="rId20"/>
    <p:sldId id="284" r:id="rId21"/>
    <p:sldId id="285" r:id="rId22"/>
    <p:sldId id="263" r:id="rId23"/>
    <p:sldId id="258" r:id="rId24"/>
    <p:sldId id="26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1634B9-26D1-4591-9080-F672D08AB805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80F41C-DF4A-4192-914E-B308FDC7DB8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wmf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eNQYcGKEsU" TargetMode="External"/><Relationship Id="rId2" Type="http://schemas.openxmlformats.org/officeDocument/2006/relationships/hyperlink" Target="https://funtofil.livejournal.com/7696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untofil.livejournal.com/78539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6000" dirty="0"/>
              <a:t>Рівновага тіл</a:t>
            </a:r>
            <a:endParaRPr lang="ru-RU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4500570"/>
            <a:ext cx="5286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</a:t>
            </a:r>
            <a:r>
              <a:rPr lang="uk-UA" sz="2400" b="1" dirty="0"/>
              <a:t>Виконали учні 10 класу</a:t>
            </a:r>
          </a:p>
          <a:p>
            <a:r>
              <a:rPr lang="uk-UA" sz="2400" b="1" dirty="0"/>
              <a:t> ЗЗСО «</a:t>
            </a:r>
            <a:r>
              <a:rPr lang="uk-UA" sz="2400" b="1" dirty="0" err="1"/>
              <a:t>Великокурінський</a:t>
            </a:r>
            <a:r>
              <a:rPr lang="uk-UA" sz="2400" b="1" dirty="0"/>
              <a:t> ліцей»</a:t>
            </a:r>
            <a:endParaRPr lang="ru-RU" sz="2400" b="1" dirty="0"/>
          </a:p>
        </p:txBody>
      </p:sp>
      <p:pic>
        <p:nvPicPr>
          <p:cNvPr id="21505" name="Picture 1" descr="C:\Users\User\Desktop\Табель учня\images (4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3214710" cy="24079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/>
              <a:t>Творчий  проект</a:t>
            </a:r>
            <a:endParaRPr lang="ru-RU" dirty="0"/>
          </a:p>
        </p:txBody>
      </p:sp>
      <p:pic>
        <p:nvPicPr>
          <p:cNvPr id="20481" name="Picture 1" descr="C:\Users\User\Desktop\Табель учня\1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8" y="4429132"/>
            <a:ext cx="2000264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858810"/>
            <a:ext cx="8229600" cy="2717656"/>
          </a:xfrm>
        </p:spPr>
        <p:txBody>
          <a:bodyPr>
            <a:normAutofit/>
          </a:bodyPr>
          <a:lstStyle/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фізику знати, потрібно всі закони поважати</a:t>
            </a: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фізику любити - потрібно всю теорію вчити</a:t>
            </a: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нам усім перемагати,</a:t>
            </a: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 нам 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проєктувати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84784"/>
            <a:ext cx="46041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</a:rPr>
              <a:t>Девіз проекту: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19457" name="Picture 1" descr="C:\Users\User\Desktop\Табель учня\01179034_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216" y="643444"/>
            <a:ext cx="1928825" cy="1764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Творчі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завдання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, для 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дослідження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:</a:t>
            </a:r>
            <a:b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uk-UA" sz="2800" u="sng" dirty="0"/>
              <a:t>Завдання І групи:</a:t>
            </a:r>
          </a:p>
          <a:p>
            <a:pPr>
              <a:buNone/>
              <a:defRPr/>
            </a:pPr>
            <a:r>
              <a:rPr lang="uk-UA" sz="2800" dirty="0"/>
              <a:t>З'ясувати, як залежить рівновага тіл від розміщення центру тяжіння</a:t>
            </a:r>
          </a:p>
          <a:p>
            <a:pPr>
              <a:defRPr/>
            </a:pPr>
            <a:r>
              <a:rPr lang="uk-UA" sz="2800" u="sng" dirty="0"/>
              <a:t>Завдання ІІ групи:</a:t>
            </a:r>
          </a:p>
          <a:p>
            <a:pPr>
              <a:buNone/>
              <a:defRPr/>
            </a:pPr>
            <a:r>
              <a:rPr lang="uk-UA" sz="2800" dirty="0"/>
              <a:t>Знайти в Інтернеті прилади якими практично визначають рівновагу тіл: призма з нахилом та виском, важіль</a:t>
            </a:r>
            <a:endParaRPr lang="ru-RU" dirty="0"/>
          </a:p>
        </p:txBody>
      </p:sp>
      <p:pic>
        <p:nvPicPr>
          <p:cNvPr id="18435" name="Picture 3" descr="C:\Users\User\Desktop\Табель учня\458545.png.pagespeed.ce_.FIUjWr67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60738">
            <a:off x="4218884" y="4832955"/>
            <a:ext cx="1589419" cy="15894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500198"/>
          </a:xfrm>
        </p:spPr>
        <p:txBody>
          <a:bodyPr>
            <a:normAutofit/>
          </a:bodyPr>
          <a:lstStyle/>
          <a:p>
            <a:r>
              <a:rPr lang="ru-RU" sz="54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Працюємо</a:t>
            </a:r>
            <a:r>
              <a:rPr lang="ru-RU" sz="54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54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творчо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Проблемне завдання ІІІ групи :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проектувати і виготовити технологічну картку на виготовлення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вагів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Ж.П.Робельваля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трудового навчання і презентувати  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фізики.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3367" t="13655" r="53955" b="23293"/>
          <a:stretch>
            <a:fillRect/>
          </a:stretch>
        </p:blipFill>
        <p:spPr bwMode="auto">
          <a:xfrm>
            <a:off x="611560" y="4467212"/>
            <a:ext cx="3057530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3"/>
          <a:srcRect l="2727" t="27309" r="53474" b="20440"/>
          <a:stretch>
            <a:fillRect/>
          </a:stretch>
        </p:blipFill>
        <p:spPr bwMode="auto">
          <a:xfrm>
            <a:off x="4427984" y="4360055"/>
            <a:ext cx="3857652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Надпись 1"/>
          <p:cNvSpPr txBox="1">
            <a:spLocks noChangeArrowheads="1"/>
          </p:cNvSpPr>
          <p:nvPr/>
        </p:nvSpPr>
        <p:spPr bwMode="auto">
          <a:xfrm>
            <a:off x="214282" y="0"/>
            <a:ext cx="8396317" cy="19288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Ваги з паралелограмом (ваги </a:t>
            </a:r>
            <a:r>
              <a:rPr kumimoji="0" lang="uk-UA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Робельваля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Прилад використовується  під час вивчення механіки та демонстрації умов рівноваги тіла, що має вісь обертання. Ваги  виготовлені з паралелограма, який  шарнірно рухомий,має дві точки обертання, двох шальок, прямокутної підставки.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Основні технічні характеристики: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розміри (Д*Ш*В)50*15*45 см.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rgbClr val="2C2C2C"/>
                </a:solidFill>
                <a:effectLst/>
                <a:latin typeface="Times New Roman" pitchFamily="18" charset="0"/>
                <a:cs typeface="Arial" pitchFamily="34" charset="0"/>
              </a:rPr>
              <a:t>Виготовили: група  учні 10 класу, ЗЗСО «</a:t>
            </a:r>
            <a:r>
              <a:rPr kumimoji="0" lang="uk-UA" sz="1200" b="0" i="0" u="none" strike="noStrike" cap="none" normalizeH="0" baseline="0" dirty="0" err="1">
                <a:ln>
                  <a:noFill/>
                </a:ln>
                <a:solidFill>
                  <a:srgbClr val="2C2C2C"/>
                </a:solidFill>
                <a:effectLst/>
                <a:latin typeface="Times New Roman" pitchFamily="18" charset="0"/>
                <a:cs typeface="Arial" pitchFamily="34" charset="0"/>
              </a:rPr>
              <a:t>Великокурінський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rgbClr val="2C2C2C"/>
                </a:solidFill>
                <a:effectLst/>
                <a:latin typeface="Times New Roman" pitchFamily="18" charset="0"/>
                <a:cs typeface="Arial" pitchFamily="34" charset="0"/>
              </a:rPr>
              <a:t> ліцей» 2021р.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1" name="Picture 3" descr="I:\Прилади_фізичні_2018\DSC_02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6377"/>
          <a:stretch>
            <a:fillRect/>
          </a:stretch>
        </p:blipFill>
        <p:spPr bwMode="auto">
          <a:xfrm>
            <a:off x="214282" y="2000240"/>
            <a:ext cx="8386512" cy="4662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Облачко с текстом: прямоугольное 1">
            <a:extLst>
              <a:ext uri="{FF2B5EF4-FFF2-40B4-BE49-F238E27FC236}">
                <a16:creationId xmlns:a16="http://schemas.microsoft.com/office/drawing/2014/main" id="{63279526-DA82-4603-9DF8-B6874DDB5ABC}"/>
              </a:ext>
            </a:extLst>
          </p:cNvPr>
          <p:cNvSpPr/>
          <p:nvPr/>
        </p:nvSpPr>
        <p:spPr>
          <a:xfrm>
            <a:off x="6516216" y="4293096"/>
            <a:ext cx="1728192" cy="1260720"/>
          </a:xfrm>
          <a:prstGeom prst="wedgeRectCallout">
            <a:avLst>
              <a:gd name="adj1" fmla="val -79534"/>
              <a:gd name="adj2" fmla="val -3878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Фото приладу виготовлено дітьми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54" y="133347"/>
            <a:ext cx="8229600" cy="428628"/>
          </a:xfrm>
        </p:spPr>
        <p:txBody>
          <a:bodyPr>
            <a:no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Конструювання приладу на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трудового навчання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I:\фото_проект_10клас\DSC_01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4253"/>
          <a:stretch>
            <a:fillRect/>
          </a:stretch>
        </p:blipFill>
        <p:spPr bwMode="auto">
          <a:xfrm>
            <a:off x="142844" y="642918"/>
            <a:ext cx="4214810" cy="3699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I:\фото_проект_10клас\DSC_0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143248"/>
            <a:ext cx="5335959" cy="3548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6" name="Picture 2" descr="I:\Прила фізичні\DSC_02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642918"/>
            <a:ext cx="2441560" cy="1623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889248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 роботи творчої групи учнів спільно з вчителями фізики і трудового навчання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I:\фото_проект_10клас\DSC_01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00108"/>
            <a:ext cx="8143932" cy="5414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:\фото_проект_10клас\DSC_01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5158245" cy="3429684"/>
          </a:xfrm>
          <a:prstGeom prst="rect">
            <a:avLst/>
          </a:prstGeom>
          <a:noFill/>
        </p:spPr>
      </p:pic>
      <p:pic>
        <p:nvPicPr>
          <p:cNvPr id="8195" name="Picture 3" descr="I:\фото_проект_10клас\DSC_0221.JPG"/>
          <p:cNvPicPr>
            <a:picLocks noChangeAspect="1" noChangeArrowheads="1"/>
          </p:cNvPicPr>
          <p:nvPr/>
        </p:nvPicPr>
        <p:blipFill>
          <a:blip r:embed="rId3" cstate="print"/>
          <a:srcRect t="6640" r="11827"/>
          <a:stretch>
            <a:fillRect/>
          </a:stretch>
        </p:blipFill>
        <p:spPr bwMode="auto">
          <a:xfrm>
            <a:off x="3929058" y="3091195"/>
            <a:ext cx="5214942" cy="3671557"/>
          </a:xfrm>
          <a:prstGeom prst="rect">
            <a:avLst/>
          </a:prstGeom>
          <a:noFill/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5500694" y="857232"/>
            <a:ext cx="3071834" cy="1857388"/>
          </a:xfrm>
          <a:prstGeom prst="flowChartAlternateProcess">
            <a:avLst/>
          </a:prstGeom>
          <a:ln w="285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Підготовка до захисту </a:t>
            </a:r>
            <a:r>
              <a:rPr lang="uk-UA" dirty="0" err="1"/>
              <a:t>проєкту</a:t>
            </a: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FF8F9C-ADE1-46FD-9579-7A91BACA762D}"/>
              </a:ext>
            </a:extLst>
          </p:cNvPr>
          <p:cNvSpPr txBox="1"/>
          <p:nvPr/>
        </p:nvSpPr>
        <p:spPr>
          <a:xfrm>
            <a:off x="107504" y="3645024"/>
            <a:ext cx="3821554" cy="19389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b="1" dirty="0"/>
              <a:t>«Щоб уникати помилок, треба набиратися досвіду; щоб набиратися досвіду, треба робити помилки.» </a:t>
            </a:r>
            <a:r>
              <a:rPr lang="uk-UA" sz="2000" i="1" dirty="0"/>
              <a:t>(Лоуренс </a:t>
            </a:r>
            <a:r>
              <a:rPr lang="uk-UA" sz="2000" i="1" dirty="0" err="1"/>
              <a:t>Дж</a:t>
            </a:r>
            <a:r>
              <a:rPr lang="uk-UA" sz="2000" i="1" dirty="0"/>
              <a:t>. Пітер, канадський педагог»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229600" cy="642918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виконали успішно!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I:\фото_проект_10клас\DSC_02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5107082" cy="3395666"/>
          </a:xfrm>
          <a:prstGeom prst="rect">
            <a:avLst/>
          </a:prstGeom>
          <a:noFill/>
        </p:spPr>
      </p:pic>
      <p:pic>
        <p:nvPicPr>
          <p:cNvPr id="9219" name="Picture 3" descr="I:\фото_проект_10клас\DSC_02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214686"/>
            <a:ext cx="5500694" cy="365760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D621AA-985E-4B39-B9EF-7E791A17CFDC}"/>
              </a:ext>
            </a:extLst>
          </p:cNvPr>
          <p:cNvSpPr txBox="1"/>
          <p:nvPr/>
        </p:nvSpPr>
        <p:spPr>
          <a:xfrm>
            <a:off x="5508104" y="1254953"/>
            <a:ext cx="300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Організація групової роботи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FB3020-A794-4D0F-BEC7-9C2BFE46E87A}"/>
              </a:ext>
            </a:extLst>
          </p:cNvPr>
          <p:cNvSpPr txBox="1"/>
          <p:nvPr/>
        </p:nvSpPr>
        <p:spPr>
          <a:xfrm>
            <a:off x="417919" y="477338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Проведення захистів творчих робіт</a:t>
            </a:r>
            <a:endParaRPr lang="uk-U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686800" cy="581772"/>
          </a:xfrm>
        </p:spPr>
        <p:txBody>
          <a:bodyPr>
            <a:no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тяжіння звичайного  важеля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4"/>
          <a:srcRect l="10589" t="12048" r="56681" b="18821"/>
          <a:stretch>
            <a:fillRect/>
          </a:stretch>
        </p:blipFill>
        <p:spPr bwMode="auto">
          <a:xfrm>
            <a:off x="214282" y="1071546"/>
            <a:ext cx="464347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 descr="C:\Users\User\Desktop\Табель учня\image290_4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1000108"/>
            <a:ext cx="2613025" cy="1774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9" name="Object 13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5715008" y="3857628"/>
          <a:ext cx="1635130" cy="1399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Формула" r:id="rId6" imgW="507960" imgH="431640" progId="Equation.3">
                  <p:embed/>
                </p:oleObj>
              </mc:Choice>
              <mc:Fallback>
                <p:oleObj name="Формула" r:id="rId6" imgW="507960" imgH="4316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8" y="3857628"/>
                        <a:ext cx="1635130" cy="13996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Незвичний важіль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57" t="15688" r="53472" b="19208"/>
          <a:stretch>
            <a:fillRect/>
          </a:stretch>
        </p:blipFill>
        <p:spPr bwMode="auto">
          <a:xfrm>
            <a:off x="785786" y="2285992"/>
            <a:ext cx="6286544" cy="3697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5143504" y="928670"/>
            <a:ext cx="3643338" cy="250033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dirty="0"/>
              <a:t>Плечі такого важеля проходять на однакову відстань. Центр тяжіння залишається на однаковому рівні, відповідно такі ваги перебувають у стані байдужої рівноваги.</a:t>
            </a:r>
            <a:endParaRPr lang="ru-RU" b="1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571472" y="1643050"/>
            <a:ext cx="1785950" cy="114300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Ваги </a:t>
            </a:r>
            <a:r>
              <a:rPr lang="uk-UA" sz="2000" b="1" dirty="0" err="1"/>
              <a:t>Робельваля</a:t>
            </a:r>
            <a:endParaRPr lang="ru-RU" sz="2000" b="1" dirty="0"/>
          </a:p>
        </p:txBody>
      </p:sp>
      <p:pic>
        <p:nvPicPr>
          <p:cNvPr id="6145" name="Picture 1" descr="C:\Users\User\Desktop\Табель учня\putann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071546"/>
            <a:ext cx="2166941" cy="1770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653210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Рівновага важеля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472" t="13021" r="53125" b="19704"/>
          <a:stretch>
            <a:fillRect/>
          </a:stretch>
        </p:blipFill>
        <p:spPr bwMode="auto">
          <a:xfrm>
            <a:off x="0" y="1500174"/>
            <a:ext cx="6065317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6215074" y="857232"/>
            <a:ext cx="2786082" cy="471490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Важіль підвішений на дві точки обертання. В них виникають дві рівні горизонтальні сили (одна вправо, друга вліво). Моменти цих сил компенсують один одного</a:t>
            </a:r>
            <a:endParaRPr lang="ru-RU" sz="2000" b="1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500298" y="1142984"/>
            <a:ext cx="1214446" cy="42862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М1 =М2</a:t>
            </a:r>
            <a:endParaRPr lang="ru-RU" b="1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285852" y="2357430"/>
            <a:ext cx="785818" cy="42862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F1</a:t>
            </a:r>
            <a:endParaRPr lang="ru-RU" b="1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4000496" y="3929066"/>
            <a:ext cx="785818" cy="42862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F2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10144196" cy="653210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Ваги з паралелограмом (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Робельваля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465" t="17858" r="55208" b="19208"/>
          <a:stretch>
            <a:fillRect/>
          </a:stretch>
        </p:blipFill>
        <p:spPr bwMode="auto">
          <a:xfrm>
            <a:off x="214283" y="1285860"/>
            <a:ext cx="6143668" cy="4389437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429388" y="1285860"/>
            <a:ext cx="2428892" cy="4214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Конструкція </a:t>
            </a:r>
            <a:r>
              <a:rPr lang="uk-UA" sz="2000" b="1" dirty="0" err="1"/>
              <a:t>вагів</a:t>
            </a:r>
            <a:r>
              <a:rPr lang="uk-UA" sz="2000" b="1" dirty="0"/>
              <a:t> з паралелограмом зручна тим, що шальки неможливо перекинути, а результат зважування не залежить від того в якому місці шальки лежить вантаж</a:t>
            </a:r>
            <a:endParaRPr lang="ru-RU" sz="20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Ваги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861" t="13517" r="50868" b="19208"/>
          <a:stretch>
            <a:fillRect/>
          </a:stretch>
        </p:blipFill>
        <p:spPr bwMode="auto">
          <a:xfrm>
            <a:off x="1" y="1428736"/>
            <a:ext cx="5724128" cy="3695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868145" y="1142984"/>
            <a:ext cx="29523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ваги придумав і представив у 1669 році на засіданні щойно твореної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Парижської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академії наук французький вчений </a:t>
            </a:r>
            <a:r>
              <a:rPr lang="uk-UA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Жиль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Персонн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Робельваль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229600" cy="581772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експериментів: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I:\Прила фізичні\DSC_02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28802"/>
            <a:ext cx="6601713" cy="43894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64291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 - 1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1535885" y="2321711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>
            <a:off x="4537075" y="2392355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2464579" y="2678901"/>
            <a:ext cx="235745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143108" y="1785926"/>
            <a:ext cx="150019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643306" y="1785926"/>
            <a:ext cx="150019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Блок-схема: альтернативный процесс 19"/>
          <p:cNvSpPr/>
          <p:nvPr/>
        </p:nvSpPr>
        <p:spPr>
          <a:xfrm>
            <a:off x="5929322" y="1142984"/>
            <a:ext cx="3000396" cy="2000264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b="1" dirty="0"/>
              <a:t>Чашки  розміщені на рівних відстанях від осі обертання</a:t>
            </a:r>
            <a:r>
              <a:rPr lang="uk-UA" b="1" u="sng" dirty="0"/>
              <a:t>. </a:t>
            </a:r>
            <a:r>
              <a:rPr lang="uk-UA" b="1" u="sng" dirty="0">
                <a:solidFill>
                  <a:srgbClr val="FF0000"/>
                </a:solidFill>
              </a:rPr>
              <a:t>Важіль перебуває у рівновазі</a:t>
            </a:r>
            <a:endParaRPr lang="ru-RU" b="1" u="sng" dirty="0">
              <a:solidFill>
                <a:srgbClr val="FF0000"/>
              </a:solidFill>
            </a:endParaRPr>
          </a:p>
        </p:txBody>
      </p:sp>
      <p:pic>
        <p:nvPicPr>
          <p:cNvPr id="33795" name="Picture 3" descr="C:\Users\User\Desktop\Табель учня\putann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3429000"/>
            <a:ext cx="1595437" cy="13037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43DA24-8503-45B3-A47C-8C182C5AFD3D}"/>
              </a:ext>
            </a:extLst>
          </p:cNvPr>
          <p:cNvSpPr txBox="1"/>
          <p:nvPr/>
        </p:nvSpPr>
        <p:spPr>
          <a:xfrm>
            <a:off x="2142314" y="642918"/>
            <a:ext cx="336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Обґрунтуванням учнівських результатів</a:t>
            </a:r>
            <a:endParaRPr lang="uk-U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експериментів: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 descr="I:\Прила фізичні\DSC_02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5992"/>
            <a:ext cx="6601713" cy="43894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57148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Дослід 2.</a:t>
            </a:r>
            <a:endParaRPr lang="ru-RU" sz="2400" b="1" dirty="0"/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357158" y="2786058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>
            <a:off x="3786976" y="2856702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357952" y="2785264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>
            <a:off x="3787770" y="2855908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5400000">
            <a:off x="2572530" y="2856702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285852" y="2000240"/>
            <a:ext cx="221457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500430" y="2000240"/>
            <a:ext cx="1214446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Блок-схема: альтернативный процесс 16"/>
          <p:cNvSpPr/>
          <p:nvPr/>
        </p:nvSpPr>
        <p:spPr>
          <a:xfrm>
            <a:off x="5214942" y="857232"/>
            <a:ext cx="3286148" cy="171451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Чашки  розміщені на різних відстанях від осі обертання</a:t>
            </a:r>
            <a:r>
              <a:rPr lang="uk-UA" sz="2000" b="1" u="sng" dirty="0"/>
              <a:t>. </a:t>
            </a:r>
            <a:r>
              <a:rPr lang="uk-UA" sz="2000" b="1" u="sng" dirty="0">
                <a:solidFill>
                  <a:srgbClr val="FF0000"/>
                </a:solidFill>
              </a:rPr>
              <a:t>Важіль перебуває у рівновазі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  <p:pic>
        <p:nvPicPr>
          <p:cNvPr id="34819" name="Picture 3" descr="C:\Users\User\Desktop\Табель учня\putann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143248"/>
            <a:ext cx="1595437" cy="1303700"/>
          </a:xfrm>
          <a:prstGeom prst="rect">
            <a:avLst/>
          </a:prstGeom>
          <a:noFill/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85213E1-F302-4216-8179-DC7DD53819C6}"/>
              </a:ext>
            </a:extLst>
          </p:cNvPr>
          <p:cNvSpPr txBox="1"/>
          <p:nvPr/>
        </p:nvSpPr>
        <p:spPr>
          <a:xfrm>
            <a:off x="1569488" y="994628"/>
            <a:ext cx="336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Обґрунтуванням учнівських результатів</a:t>
            </a:r>
            <a:endParaRPr lang="uk-UA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експериментів: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842" name="Picture 2" descr="I:\Прила фізичні\DSC_02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85992"/>
            <a:ext cx="6601713" cy="43894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642918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Дослід-3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0" y="5429264"/>
            <a:ext cx="1785918" cy="1214446"/>
          </a:xfrm>
          <a:prstGeom prst="wedgeRoundRectCallout">
            <a:avLst>
              <a:gd name="adj1" fmla="val 73482"/>
              <a:gd name="adj2" fmla="val -74911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Покази динамометра</a:t>
            </a:r>
            <a:endParaRPr lang="ru-RU" dirty="0"/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5214942" y="428604"/>
            <a:ext cx="3714776" cy="2143140"/>
          </a:xfrm>
          <a:prstGeom prst="wedgeRectCallout">
            <a:avLst>
              <a:gd name="adj1" fmla="val -44045"/>
              <a:gd name="adj2" fmla="val 10562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Чашка  розміщена на правій шальці. До лівої шальки закріплено динамометр. </a:t>
            </a:r>
            <a:r>
              <a:rPr lang="uk-UA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Важіль перебуває у рівновазі.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Динамометр показує 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умовні одиниці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843" name="Picture 3" descr="C:\Users\User\Desktop\Табель учня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571876"/>
            <a:ext cx="1928826" cy="1844964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52F5F6-5375-4422-BB0D-D3C9CB56D905}"/>
              </a:ext>
            </a:extLst>
          </p:cNvPr>
          <p:cNvSpPr txBox="1"/>
          <p:nvPr/>
        </p:nvSpPr>
        <p:spPr>
          <a:xfrm>
            <a:off x="1214721" y="1063071"/>
            <a:ext cx="336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Обґрунтуванням учнівських результатів</a:t>
            </a:r>
            <a:endParaRPr lang="uk-UA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експерименту: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642918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Дослід-4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6" name="Picture 2" descr="I:\Прила фізичні\DSC_02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357430"/>
            <a:ext cx="6601713" cy="4389437"/>
          </a:xfrm>
          <a:prstGeom prst="rect">
            <a:avLst/>
          </a:prstGeom>
          <a:noFill/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5643570" y="642918"/>
            <a:ext cx="3343292" cy="1898532"/>
          </a:xfrm>
          <a:prstGeom prst="wedgeRoundRectCallout">
            <a:avLst>
              <a:gd name="adj1" fmla="val -42147"/>
              <a:gd name="adj2" fmla="val 113197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Чашка  розміщена на краю правої шальки . До лівої шальки закріплено динамометр. </a:t>
            </a:r>
            <a:r>
              <a:rPr lang="uk-UA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Важіль перебуває у рівновазі.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Динамометр показує 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умовні одиниці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214282" y="5429264"/>
            <a:ext cx="1785918" cy="1214446"/>
          </a:xfrm>
          <a:prstGeom prst="wedgeRoundRectCallout">
            <a:avLst>
              <a:gd name="adj1" fmla="val 68362"/>
              <a:gd name="adj2" fmla="val -918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Покази динамометра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7" name="Picture 3" descr="C:\Users\User\Desktop\Табель учня\putann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12238" y="1592184"/>
            <a:ext cx="1952627" cy="1595575"/>
          </a:xfrm>
          <a:prstGeom prst="rect">
            <a:avLst/>
          </a:prstGeom>
          <a:noFill/>
        </p:spPr>
      </p:pic>
      <p:pic>
        <p:nvPicPr>
          <p:cNvPr id="36868" name="Picture 4" descr="C:\Users\User\Desktop\Табель учня\chelovek-i-voprositelnyi-znak-na-vesah-0002356526-preview.jpg"/>
          <p:cNvPicPr>
            <a:picLocks noChangeAspect="1" noChangeArrowheads="1"/>
          </p:cNvPicPr>
          <p:nvPr/>
        </p:nvPicPr>
        <p:blipFill>
          <a:blip r:embed="rId4"/>
          <a:srcRect l="7188" t="6140" b="17836"/>
          <a:stretch>
            <a:fillRect/>
          </a:stretch>
        </p:blipFill>
        <p:spPr bwMode="auto">
          <a:xfrm>
            <a:off x="6731602" y="3857628"/>
            <a:ext cx="2412398" cy="2143140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3DDA07-70E8-4976-AC1F-56D9DDE4BE0C}"/>
              </a:ext>
            </a:extLst>
          </p:cNvPr>
          <p:cNvSpPr txBox="1"/>
          <p:nvPr/>
        </p:nvSpPr>
        <p:spPr>
          <a:xfrm>
            <a:off x="502332" y="1191277"/>
            <a:ext cx="336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Обґрунтуванням учнівських результатів</a:t>
            </a:r>
            <a:endParaRPr lang="uk-UA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Ваги  виготовлені  за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Робельвалем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I:\Презентація_10_2017\Ваги_Робельваля\1291891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1500174"/>
            <a:ext cx="3213857" cy="1690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I:\Презентація_10_2017\Ваги_Робельваля\347681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000108"/>
            <a:ext cx="2286016" cy="2029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I:\Презентація_10_2017\Ваги_Робельваля\413853_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14422"/>
            <a:ext cx="2683516" cy="1836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7" name="Picture 7" descr="I:\Презентація_10_2017\Ваги_Робельваля\443989_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4" y="3933056"/>
            <a:ext cx="2340924" cy="1378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8" name="Picture 8" descr="I:\Презентація_10_2017\Ваги_Робельваля\460763_origin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5659" y="3769787"/>
            <a:ext cx="2644027" cy="170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26BE26-47B7-43CE-8B45-F3AD0D565791}"/>
              </a:ext>
            </a:extLst>
          </p:cNvPr>
          <p:cNvSpPr txBox="1"/>
          <p:nvPr/>
        </p:nvSpPr>
        <p:spPr>
          <a:xfrm>
            <a:off x="2699792" y="3501008"/>
            <a:ext cx="34563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● Помітити </a:t>
            </a:r>
          </a:p>
          <a:p>
            <a:r>
              <a:rPr lang="uk-UA" i="1" dirty="0"/>
              <a:t>● Скомбінувати</a:t>
            </a:r>
          </a:p>
          <a:p>
            <a:r>
              <a:rPr lang="uk-UA" i="1" dirty="0"/>
              <a:t> ● Пристосувати </a:t>
            </a:r>
          </a:p>
          <a:p>
            <a:r>
              <a:rPr lang="uk-UA" i="1" dirty="0"/>
              <a:t>● Модифікувати</a:t>
            </a:r>
          </a:p>
          <a:p>
            <a:r>
              <a:rPr lang="uk-UA" i="1" dirty="0"/>
              <a:t> ● Збільшити </a:t>
            </a:r>
          </a:p>
          <a:p>
            <a:r>
              <a:rPr lang="uk-UA" i="1" dirty="0"/>
              <a:t>● Використати по – іншому</a:t>
            </a:r>
          </a:p>
          <a:p>
            <a:r>
              <a:rPr lang="uk-UA" i="1" dirty="0"/>
              <a:t> ● Вилучити чи зменшити</a:t>
            </a:r>
          </a:p>
          <a:p>
            <a:r>
              <a:rPr lang="uk-UA" i="1" dirty="0"/>
              <a:t> ● перевернути чи переставити </a:t>
            </a:r>
          </a:p>
          <a:p>
            <a:pPr algn="r"/>
            <a:r>
              <a:rPr lang="uk-UA" i="1" dirty="0"/>
              <a:t> Алекс </a:t>
            </a:r>
            <a:r>
              <a:rPr lang="uk-UA" i="1" dirty="0" err="1"/>
              <a:t>Осборн</a:t>
            </a:r>
            <a:r>
              <a:rPr lang="uk-UA" i="1" dirty="0"/>
              <a:t>  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344E8D-DC69-44BA-8DB4-83CAC9929742}"/>
              </a:ext>
            </a:extLst>
          </p:cNvPr>
          <p:cNvSpPr txBox="1"/>
          <p:nvPr/>
        </p:nvSpPr>
        <p:spPr>
          <a:xfrm>
            <a:off x="3634614" y="3190655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solidFill>
                  <a:srgbClr val="FF0000"/>
                </a:solidFill>
              </a:rPr>
              <a:t>Творення ідеї:</a:t>
            </a:r>
            <a:endParaRPr lang="uk-UA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Ваги  виготовлені  за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Робельвалем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914" name="Picture 2" descr="C:\Users\User\Desktop\Ваги_Робельваля\1186226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2867020" cy="1788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5" name="Picture 3" descr="C:\Users\User\Desktop\Ваги_Робельваля\1218802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214422"/>
            <a:ext cx="3071809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6" name="Picture 4" descr="C:\Users\User\Desktop\Табель учня\Почтові_ваги_робельваля\187910_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1142984"/>
            <a:ext cx="2462200" cy="19598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7" name="Picture 5" descr="C:\Users\User\Desktop\Табель учня\Почтові_ваги_робельваля\213612_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429000"/>
            <a:ext cx="2845082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8" name="Picture 6" descr="C:\Users\User\Desktop\Табель учня\Почтові_ваги_робельваля\213886_origina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3429000"/>
            <a:ext cx="3335435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9" name="Picture 7" descr="C:\Users\User\Desktop\Табель учня\3f94ea3d18e90a0c101e33daaacb492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3286124"/>
            <a:ext cx="1587500" cy="317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Ваги  виготовлені  за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Робельвалем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38" name="Picture 2" descr="C:\Users\User\Desktop\Табель учня\Почтові_ваги_робельваля\302379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2419345" cy="2002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39" name="Picture 3" descr="C:\Users\User\Desktop\Табель учня\Почтові_ваги_робельваля\465979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500174"/>
            <a:ext cx="2928928" cy="1991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0" name="Picture 4" descr="C:\Users\User\Desktop\Табель учня\Почтові_ваги_робельваля\1608302_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643050"/>
            <a:ext cx="2357435" cy="1769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1" name="Picture 5" descr="C:\Users\User\Desktop\Табель учня\Почтові_ваги_робельваля\1622280_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4000504"/>
            <a:ext cx="3100381" cy="1740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2" name="Picture 6" descr="C:\Users\User\Desktop\Табель учня\Почтові_ваги_робельваля\1607598_origin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3786190"/>
            <a:ext cx="2786055" cy="2335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3" name="Picture 7" descr="C:\Users\User\Desktop\Табель учня\знак питання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3929066"/>
            <a:ext cx="1857377" cy="2026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Висновки</a:t>
            </a:r>
            <a:br>
              <a:rPr lang="ru-RU" sz="4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4389120"/>
          </a:xfrm>
        </p:spPr>
        <p:txBody>
          <a:bodyPr/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виконали творчі завдання:</a:t>
            </a:r>
          </a:p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Виготовили “Ваги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Робельваля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для демонстрації умов рівноваги тіла, що має вісь обертання. </a:t>
            </a:r>
          </a:p>
          <a:p>
            <a:pPr lvl="0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Презентували на уроці фізики для всіх учнів класу виготовлені прилади. Поповнили свої знання з розділу фізики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“Статика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Рівновага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тіл”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Вдосконалили свої навики з трудового навчання у конструювання виробів.</a:t>
            </a:r>
          </a:p>
          <a:p>
            <a:pPr lvl="0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Поповнили кабінет фізики новими демонстраційними приладами, які  допоможуть наступним класам у вивченні програмового матеріалу з фізики.</a:t>
            </a:r>
          </a:p>
          <a:p>
            <a:pPr lvl="0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вдячні вчителю фізики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Кундіку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С.П., вчителю трудового навчання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Зімичу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Ю.С., які зацікавили нас творчими завданнями –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проєктами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Бажаємо продовжити цю роботу!</a:t>
            </a:r>
          </a:p>
          <a:p>
            <a:pPr lvl="0"/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0963" name="Picture 3" descr="C:\Users\User\Desktop\Табель учня\конференц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917292"/>
            <a:ext cx="1857388" cy="161926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596" y="4857760"/>
            <a:ext cx="6811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ДЯКУЄМО за </a:t>
            </a:r>
            <a:r>
              <a:rPr lang="ru-RU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увагу</a:t>
            </a:r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Script" pitchFamily="34" charset="0"/>
              </a:rPr>
              <a:t>Побажання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/>
          <a:lstStyle/>
          <a:p>
            <a:pPr>
              <a:buNone/>
            </a:pPr>
            <a:r>
              <a:rPr lang="uk-UA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Фізика 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– це щось набагато більше, ніж набір законів… Фізика – перш за все жива творчість рук та мозку… Вона втілює мистецтво вирішувати проблеми матеріального світу. І тому фізики потрібно вчитись, але вчитися    як  мистецтву.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https://funtofil.livejournal.com/76962.html</a:t>
            </a: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80000"/>
              </a:lnSpc>
              <a:defRPr/>
            </a:pP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https://www.youtube.com/watch?v=SeNQYcGKEsU</a:t>
            </a: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80000"/>
              </a:lnSpc>
              <a:defRPr/>
            </a:pP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4"/>
              </a:rPr>
              <a:t>https://funtofil.livejournal.com/78539.html</a:t>
            </a: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80000"/>
              </a:lnSpc>
              <a:defRPr/>
            </a:pP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http://www.ukrdidac.com.ua/katalog/sec//</a:t>
            </a: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80000"/>
              </a:lnSpc>
              <a:defRPr/>
            </a:pP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80000"/>
              </a:lnSpc>
              <a:defRPr/>
            </a:pPr>
            <a:r>
              <a:rPr lang="uk-UA" dirty="0"/>
              <a:t>Фізика 10 клас. В.Г. </a:t>
            </a:r>
            <a:r>
              <a:rPr lang="uk-UA" dirty="0" err="1"/>
              <a:t>Бар’ятар</a:t>
            </a:r>
            <a:r>
              <a:rPr lang="uk-UA" dirty="0"/>
              <a:t>, Ф.Я. </a:t>
            </a:r>
            <a:r>
              <a:rPr lang="uk-UA" dirty="0" err="1"/>
              <a:t>Божинова</a:t>
            </a:r>
            <a:endParaRPr lang="uk-UA" dirty="0"/>
          </a:p>
          <a:p>
            <a:pPr eaLnBrk="1" hangingPunct="1">
              <a:lnSpc>
                <a:spcPct val="80000"/>
              </a:lnSpc>
              <a:defRPr/>
            </a:pP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k-UA" sz="2400" dirty="0"/>
              <a:t>Малюнки з колекції </a:t>
            </a:r>
            <a:r>
              <a:rPr lang="en-US" sz="2400" dirty="0"/>
              <a:t>Clipart</a:t>
            </a:r>
            <a:endParaRPr lang="uk-UA" sz="2400" dirty="0"/>
          </a:p>
        </p:txBody>
      </p:sp>
      <p:sp>
        <p:nvSpPr>
          <p:cNvPr id="10243" name="WordArt 4"/>
          <p:cNvSpPr>
            <a:spLocks noChangeArrowheads="1" noChangeShapeType="1" noTextEdit="1"/>
          </p:cNvSpPr>
          <p:nvPr/>
        </p:nvSpPr>
        <p:spPr bwMode="auto">
          <a:xfrm>
            <a:off x="1476375" y="333375"/>
            <a:ext cx="6121400" cy="8128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Використані ресурси:</a:t>
            </a:r>
          </a:p>
        </p:txBody>
      </p:sp>
    </p:spTree>
  </p:cSld>
  <p:clrMapOvr>
    <a:masterClrMapping/>
  </p:clrMapOvr>
  <p:transition advTm="10000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319125622SlideId26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673</TotalTime>
  <Words>742</Words>
  <Application>Microsoft Office PowerPoint</Application>
  <PresentationFormat>Экран (4:3)</PresentationFormat>
  <Paragraphs>91</Paragraphs>
  <Slides>24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Bookman Old Style</vt:lpstr>
      <vt:lpstr>Calibri</vt:lpstr>
      <vt:lpstr>Constantia</vt:lpstr>
      <vt:lpstr>Monotype Corsiva</vt:lpstr>
      <vt:lpstr>Segoe Script</vt:lpstr>
      <vt:lpstr>Times New Roman</vt:lpstr>
      <vt:lpstr>Wingdings 2</vt:lpstr>
      <vt:lpstr>Поток</vt:lpstr>
      <vt:lpstr>Формула</vt:lpstr>
      <vt:lpstr>Творчий  проект</vt:lpstr>
      <vt:lpstr>Презентация PowerPoint</vt:lpstr>
      <vt:lpstr>Творчі завдання, для  дослідження: </vt:lpstr>
      <vt:lpstr>Працюємо творчо</vt:lpstr>
      <vt:lpstr>Презентация PowerPoint</vt:lpstr>
      <vt:lpstr>Конструювання приладу на уроці трудового навчання </vt:lpstr>
      <vt:lpstr>Оцінка роботи творчої групи учнів спільно з вчителями фізики і трудового навчання</vt:lpstr>
      <vt:lpstr>Презентация PowerPoint</vt:lpstr>
      <vt:lpstr>Завдання виконали успішно!</vt:lpstr>
      <vt:lpstr>Центр тяжіння звичайного  важеля</vt:lpstr>
      <vt:lpstr>Незвичний важіль</vt:lpstr>
      <vt:lpstr>Рівновага важеля Робельваля</vt:lpstr>
      <vt:lpstr>Ваги з паралелограмом (Робельваля)</vt:lpstr>
      <vt:lpstr>Ваги Робельваля</vt:lpstr>
      <vt:lpstr>Проведення експериментів:</vt:lpstr>
      <vt:lpstr>Проведення експериментів: </vt:lpstr>
      <vt:lpstr>Проведення експериментів: </vt:lpstr>
      <vt:lpstr>Проведення експерименту: </vt:lpstr>
      <vt:lpstr>Ваги  виготовлені  за Робельвалем</vt:lpstr>
      <vt:lpstr>Ваги  виготовлені  за Робельвалем</vt:lpstr>
      <vt:lpstr>Ваги  виготовлені  за Робельвалем</vt:lpstr>
      <vt:lpstr>Висновки </vt:lpstr>
      <vt:lpstr>Побажання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Навчальний проект</dc:title>
  <dc:creator>User</dc:creator>
  <cp:lastModifiedBy>user</cp:lastModifiedBy>
  <cp:revision>84</cp:revision>
  <dcterms:created xsi:type="dcterms:W3CDTF">2018-03-03T17:29:09Z</dcterms:created>
  <dcterms:modified xsi:type="dcterms:W3CDTF">2023-03-14T19:35:43Z</dcterms:modified>
</cp:coreProperties>
</file>