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6" r:id="rId6"/>
    <p:sldId id="264" r:id="rId7"/>
    <p:sldId id="278" r:id="rId8"/>
    <p:sldId id="279" r:id="rId9"/>
    <p:sldId id="267" r:id="rId10"/>
    <p:sldId id="281" r:id="rId11"/>
    <p:sldId id="274" r:id="rId12"/>
    <p:sldId id="263" r:id="rId13"/>
    <p:sldId id="280" r:id="rId1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0" autoAdjust="0"/>
    <p:restoredTop sz="94660"/>
  </p:normalViewPr>
  <p:slideViewPr>
    <p:cSldViewPr snapToGrid="0">
      <p:cViewPr varScale="1">
        <p:scale>
          <a:sx n="59" d="100"/>
          <a:sy n="59" d="100"/>
        </p:scale>
        <p:origin x="90" y="10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AA13B8-041F-4E2A-AE76-D1ADC7B1E6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E5F154-BD92-43C1-9793-EB0AAB7F58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8B2C01-7156-462A-A9A5-AC79CE330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713359-DA60-4463-8B31-D58DBEB49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35563A8-2FE2-4869-8FE0-56F86840A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5088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B34CF4-85E4-49DE-BB78-799F46A54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4EAD95-EBF9-42B9-AE74-4A24C04A4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05881D-D6AA-4E27-B639-C91BD17D8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20E19B-4BB7-49C6-9E7E-8452FE684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192240F-0651-4B90-AE41-3A7B68392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6726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110098-3F3B-4690-9827-0F39E2A38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B5AACB-6D44-44F0-A614-CB7F81B447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422F923-FC82-4883-AC5D-ACE7E515F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6B757A-9E29-4380-BA60-498ED8645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1FC112-CB09-4735-A6C7-6A6273FE5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0370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6BEDC6-87CC-48FB-A486-AFA9B701F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84B591-95DA-4B78-BF0D-C3959F399C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AB27D65-6BAD-4249-9914-1DEBE98CCD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836C403-2C19-4CB9-8431-2AEDFD1E8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4D031C0-8DA8-4D00-B13A-732FAE8BF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7FF99D0-9E9A-4827-B70F-8EFF88631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7025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0CFBBE-B344-4DCD-9C10-0B3950396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C59E891-C93A-4566-AC84-DCFC8C0E83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6EBE2CA-552F-4292-88A7-69152CD25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FE47A3F-EC5F-43A2-944D-A2E29D1915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1477015-D9E9-4F07-A7B0-4B56B297B6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153111B-CDE9-4C58-84F1-054AAA245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A5C289D-9AD4-412D-8A54-11AB31DBD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572B0F8-BB65-4C5A-A5E5-9154BB416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1002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8F711B-FD8C-4FB2-B211-DCB466115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F32CEC9-5B36-4382-9218-4E2E288C8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67FC681-31AF-49FA-B5E4-74B578816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1090C21-1A2D-475D-8C56-900D92185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1321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9408930-6428-4DEC-97D8-458132CC6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94200A5-2472-4B93-AD62-8DDB72802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425B00-266E-427D-876E-0FE53AFC4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50862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ABD79D-369F-450B-9C9D-1DA9F8DDF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3A10E6-D0F3-4183-B8EB-5ADA205528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81716D0-C286-4F2D-9D9C-F99926000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C49F3DC-15FE-467D-B8BF-00FFC7FF3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371D5A0-9A20-4E88-B830-8C222D2C4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6694EB-F5F5-4ABB-8DEB-861EF9D6A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1573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8B573A-32F7-4704-814C-FFB9AA64C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1812B21-6368-4472-9C95-0F6A33D8C0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5CD4BEE-7FB3-44F7-A084-79C941F21C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6943B4B-41B0-496C-988B-A598DB0D3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F2BABD0-7338-4FE1-9227-68C753F46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9835FA7-BAD6-46DC-8EB7-B5E491D95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9803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8D99AB-A7EE-4CB6-A867-A741D357D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DCE6EDA-EB39-4D8A-960E-4BAA85C549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491C27-976C-49D0-981B-21557DD9F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A30CB8-CD47-46B3-A116-6E4AD9FAF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366DB6-3F62-434A-89C8-FB541EF92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6241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78F17B3-3962-43BE-8B23-0E3D62617A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7F67CB-DE5B-4485-AF84-C04D789CDD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7F8B86-D4CE-4384-BB42-C4F7A3179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0B49CD-8EFC-4672-9637-DB80E990C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87F7AC-2EE9-4299-BA8C-0E7A07F47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9537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729D2A-BF51-429A-8131-50826B967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CF45A58-4902-4682-930A-72A26EF15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66FC33-D8D6-4D4D-8F73-70330FCC3A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85E8F-88B1-416F-AFB6-080C3CF2FE59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3EECBE-E118-456C-AE4A-A818E92612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2B1A62-508D-4991-ABB9-2B46EC6162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B1402-A497-4B5E-87F5-6D871E9CCC3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7157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F%D1%96%D0%B7%D0%B0" TargetMode="External"/><Relationship Id="rId2" Type="http://schemas.openxmlformats.org/officeDocument/2006/relationships/hyperlink" Target="https://uk.wikipedia.org/wiki/%D0%A1%D0%BE%D0%B1%D0%BE%D1%80_%D0%A1%D0%B0%D0%BD%D1%82%D0%B0_%D0%9C%D0%B0%D1%80%D1%96%D1%8F_%D0%90%D1%81%D1%81%D1%83%D0%BD%D1%82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s://uk.wikipedia.org/wiki/%D0%94%D0%B7%D0%B2%D1%96%D0%BD%D0%B8%D1%86%D1%8F" TargetMode="External"/><Relationship Id="rId4" Type="http://schemas.openxmlformats.org/officeDocument/2006/relationships/hyperlink" Target="https://uk.wikipedia.org/wiki/%D0%92%D0%B5%D0%B6%D0%B0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F%D1%96%D0%B7%D0%B0%D0%BD%D1%81%D1%8C%D0%BA%D0%B0_%D0%B2%D0%B5%D0%B6%D0%B0" TargetMode="External"/><Relationship Id="rId2" Type="http://schemas.openxmlformats.org/officeDocument/2006/relationships/hyperlink" Target="https://b-pro.com.ua/katalog/fizika/mehanika/mehanikademonstratsiyneobladnannya/prizmaznahilomzvisko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k.wikipedia.org/wiki/%D0%90%D1%80%D1%85%D1%96%D0%BC%D0%B5%D0%B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133599"/>
          </a:xfrm>
        </p:spPr>
        <p:txBody>
          <a:bodyPr>
            <a:normAutofit/>
          </a:bodyPr>
          <a:lstStyle/>
          <a:p>
            <a:r>
              <a:rPr lang="uk-UA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Закони статики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8282" y="4500570"/>
            <a:ext cx="52864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Виконали учні 10 класу</a:t>
            </a:r>
          </a:p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ЗЗСО «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Великокурінський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ліцей»</a:t>
            </a:r>
          </a:p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рік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5" name="Picture 1" descr="C:\Users\User\Desktop\Табель учня\images (4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6844" y="142852"/>
            <a:ext cx="3214710" cy="240793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Інтегрований   проект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1" name="Picture 1" descr="C:\Users\User\Desktop\Табель учня\1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58208" y="4429132"/>
            <a:ext cx="2000264" cy="2000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фізику знати, потрібно всі закони поважати</a:t>
            </a:r>
          </a:p>
          <a:p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фізику любити - потрібно всю теорію вчити</a:t>
            </a:r>
          </a:p>
          <a:p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нам усім перемагати,</a:t>
            </a:r>
          </a:p>
          <a:p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 нам </a:t>
            </a:r>
            <a:r>
              <a:rPr lang="uk-UA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проєктувати</a:t>
            </a:r>
            <a:endParaRPr lang="ru-RU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10051" y="428604"/>
            <a:ext cx="26436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</a:rPr>
              <a:t>ДЕВІЗ:</a:t>
            </a:r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19457" name="Picture 1" descr="C:\Users\User\Desktop\Табель учня\01179034_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4036" y="214291"/>
            <a:ext cx="1928825" cy="17646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Щоб</a:t>
            </a:r>
            <a: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 </a:t>
            </a:r>
            <a:r>
              <a:rPr lang="ru-RU" sz="32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знайти</a:t>
            </a:r>
            <a: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 </a:t>
            </a:r>
            <a:r>
              <a:rPr lang="ru-RU" sz="32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відповідь</a:t>
            </a:r>
            <a:b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</a:br>
            <a: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на </a:t>
            </a:r>
            <a:r>
              <a:rPr lang="ru-RU" sz="32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питання</a:t>
            </a:r>
            <a: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, ми провели </a:t>
            </a:r>
            <a:r>
              <a:rPr lang="ru-RU" sz="32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дослідження</a:t>
            </a:r>
            <a: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:</a:t>
            </a:r>
            <a:br>
              <a:rPr lang="ru-RU" sz="32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uk-UA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І групи:</a:t>
            </a:r>
          </a:p>
          <a:p>
            <a:pPr>
              <a:buNone/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З'ясувати, як залежить рівновага тіл від розміщення центру тяжіння</a:t>
            </a:r>
          </a:p>
          <a:p>
            <a:pPr>
              <a:defRPr/>
            </a:pPr>
            <a:r>
              <a:rPr lang="uk-UA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ІІ групи:</a:t>
            </a:r>
          </a:p>
          <a:p>
            <a:pPr>
              <a:buNone/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 в Інтернеті прилади якими практично визначають рівновагу тіл: зокрема призма з нахилом та виском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5" name="Picture 3" descr="C:\Users\User\Desktop\Табель учня\458545.png.pagespeed.ce_.FIUjWr67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60738">
            <a:off x="5742885" y="4832956"/>
            <a:ext cx="1589419" cy="15894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704088"/>
            <a:ext cx="8229600" cy="796086"/>
          </a:xfrm>
        </p:spPr>
        <p:txBody>
          <a:bodyPr>
            <a:normAutofit fontScale="90000"/>
          </a:bodyPr>
          <a:lstStyle/>
          <a:p>
            <a:br>
              <a:rPr lang="ru-RU" sz="54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</a:br>
            <a:r>
              <a:rPr lang="ru-RU" sz="48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Працюємо</a:t>
            </a:r>
            <a:r>
              <a:rPr lang="ru-RU" sz="4800" b="1" i="1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 </a:t>
            </a:r>
            <a:r>
              <a:rPr lang="ru-RU" sz="4800" b="1" i="1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далі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24035" y="1805944"/>
            <a:ext cx="8229600" cy="4389120"/>
          </a:xfrm>
        </p:spPr>
        <p:txBody>
          <a:bodyPr/>
          <a:lstStyle/>
          <a:p>
            <a:pPr>
              <a:defRPr/>
            </a:pPr>
            <a:r>
              <a:rPr lang="uk-UA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ІІІ групи:</a:t>
            </a:r>
          </a:p>
          <a:p>
            <a:pPr>
              <a:buNone/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проектувати і виготовити технологічну картку на виготовлення призми з нахилом та виском на уроках трудового навчання та використання при вивченні фізики у школі</a:t>
            </a:r>
          </a:p>
          <a:p>
            <a:pPr>
              <a:buNone/>
              <a:defRPr/>
            </a:pPr>
            <a:endParaRPr lang="uk-UA" sz="2400" dirty="0"/>
          </a:p>
          <a:p>
            <a:pPr>
              <a:buNone/>
              <a:defRPr/>
            </a:pPr>
            <a:endParaRPr lang="uk-UA" sz="2400" u="sng" dirty="0"/>
          </a:p>
          <a:p>
            <a:pPr>
              <a:buNone/>
              <a:defRPr/>
            </a:pPr>
            <a:endParaRPr lang="ru-RU" dirty="0"/>
          </a:p>
        </p:txBody>
      </p:sp>
      <p:pic>
        <p:nvPicPr>
          <p:cNvPr id="12290" name="Picture 2" descr="D:\Мої_документи_2015р\2018_рік\фото 02.02.18\DSC_0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4035" y="3857628"/>
            <a:ext cx="4416249" cy="27244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1" name="Picture 1" descr="C:\Users\User\Desktop\Табель учня\21448-chelovechek-s-voprosomjpg22012016191202_w2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24694" y="4000504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71874B-0C97-40D8-9876-700B61ED4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1546"/>
          </a:xfrm>
        </p:spPr>
        <p:txBody>
          <a:bodyPr/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Пізнавальна сторінка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EF4AD4-68B4-4970-829C-05CAFCE98B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992" y="1420586"/>
            <a:ext cx="5882780" cy="4756377"/>
          </a:xfrm>
        </p:spPr>
        <p:txBody>
          <a:bodyPr/>
          <a:lstStyle/>
          <a:p>
            <a:r>
              <a:rPr lang="vi-VN" b="1" dirty="0"/>
              <a:t>Піза́нська ве́жа</a:t>
            </a:r>
            <a:r>
              <a:rPr lang="vi-VN" dirty="0"/>
              <a:t> — частина ансамблю міського собору </a:t>
            </a:r>
            <a:r>
              <a:rPr lang="vi-VN" dirty="0">
                <a:hlinkClick r:id="rId2" tooltip="Собор Санта Марія Ассунта"/>
              </a:rPr>
              <a:t>Собор Санта Марія Ассунта</a:t>
            </a:r>
            <a:r>
              <a:rPr lang="vi-VN" dirty="0"/>
              <a:t> в </a:t>
            </a:r>
            <a:r>
              <a:rPr lang="vi-VN" dirty="0">
                <a:hlinkClick r:id="rId3" tooltip="Піза"/>
              </a:rPr>
              <a:t>Пізі</a:t>
            </a:r>
            <a:r>
              <a:rPr lang="vi-VN" dirty="0"/>
              <a:t>. </a:t>
            </a:r>
            <a:r>
              <a:rPr lang="vi-VN" dirty="0">
                <a:hlinkClick r:id="rId4" tooltip="Вежа"/>
              </a:rPr>
              <a:t>Вежа</a:t>
            </a:r>
            <a:r>
              <a:rPr lang="vi-VN" dirty="0"/>
              <a:t> є </a:t>
            </a:r>
            <a:r>
              <a:rPr lang="vi-VN" dirty="0">
                <a:hlinkClick r:id="rId5" tooltip="Дзвіниця"/>
              </a:rPr>
              <a:t>дзвіницею</a:t>
            </a:r>
            <a:r>
              <a:rPr lang="uk-UA" dirty="0"/>
              <a:t> </a:t>
            </a:r>
            <a:r>
              <a:rPr lang="vi-VN" dirty="0"/>
              <a:t>собору і примикає до його північно-східного кута. Знаменитий соборний ансамбль в Пізі — шедевр середньовічної італійської архітектури. Вежа відома тим, що сильно нахилена.</a:t>
            </a:r>
            <a:endParaRPr lang="ru-RU" dirty="0"/>
          </a:p>
          <a:p>
            <a:endParaRPr lang="uk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C6C124E-704F-409B-95E7-4B02ED232E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244" y="509360"/>
            <a:ext cx="4023756" cy="604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69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88914"/>
            <a:ext cx="8229600" cy="936625"/>
          </a:xfrm>
        </p:spPr>
        <p:txBody>
          <a:bodyPr/>
          <a:lstStyle/>
          <a:p>
            <a:pPr marL="484632">
              <a:defRPr/>
            </a:pPr>
            <a:r>
              <a:rPr lang="uk-UA" i="1" dirty="0">
                <a:solidFill>
                  <a:srgbClr val="CC00FF"/>
                </a:solidFill>
              </a:rPr>
              <a:t>Архімед</a:t>
            </a:r>
            <a:endParaRPr lang="ru-RU" i="1" dirty="0">
              <a:solidFill>
                <a:srgbClr val="CC00FF"/>
              </a:solidFill>
            </a:endParaRPr>
          </a:p>
        </p:txBody>
      </p:sp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>
          <a:xfrm>
            <a:off x="6383339" y="1125539"/>
            <a:ext cx="4033837" cy="5100637"/>
          </a:xfrm>
        </p:spPr>
        <p:txBody>
          <a:bodyPr/>
          <a:lstStyle/>
          <a:p>
            <a:pPr eaLnBrk="1" hangingPunct="1"/>
            <a:r>
              <a:rPr lang="uk-UA"/>
              <a:t>Відкрив закони важеля.</a:t>
            </a:r>
          </a:p>
          <a:p>
            <a:pPr eaLnBrk="1" hangingPunct="1"/>
            <a:r>
              <a:rPr lang="uk-UA"/>
              <a:t>Йому належить крилатий ви</a:t>
            </a:r>
            <a:r>
              <a:rPr lang="en-US"/>
              <a:t>c</a:t>
            </a:r>
            <a:r>
              <a:rPr lang="uk-UA"/>
              <a:t>лів "</a:t>
            </a:r>
            <a:r>
              <a:rPr lang="uk-UA" i="1">
                <a:solidFill>
                  <a:srgbClr val="9966FF"/>
                </a:solidFill>
              </a:rPr>
              <a:t>Дайте мені точку опори, і я переверну  Землю</a:t>
            </a:r>
            <a:r>
              <a:rPr lang="uk-UA" i="1"/>
              <a:t>".</a:t>
            </a:r>
            <a:endParaRPr lang="ru-RU" i="1"/>
          </a:p>
        </p:txBody>
      </p:sp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1703388" y="1341438"/>
          <a:ext cx="4464050" cy="460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Фотография Photo Editor" r:id="rId3" imgW="2914286" imgH="3266667" progId="">
                  <p:embed/>
                </p:oleObj>
              </mc:Choice>
              <mc:Fallback>
                <p:oleObj name="Фотография Photo Editor" r:id="rId3" imgW="2914286" imgH="3266667" progId="">
                  <p:embed/>
                  <p:pic>
                    <p:nvPicPr>
                      <p:cNvPr id="409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3388" y="1341438"/>
                        <a:ext cx="4464050" cy="460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063750" y="6116638"/>
            <a:ext cx="3887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uk-UA" sz="2400"/>
              <a:t>(287 до н.е. - 212 до н.е.)</a:t>
            </a:r>
          </a:p>
        </p:txBody>
      </p:sp>
      <p:pic>
        <p:nvPicPr>
          <p:cNvPr id="6" name="Picture 5" descr="ANd9GcQFkEO-cOOwkhsz5UD0JbadPzIg50ql48th0Va_XBfVSkWo_7D4q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10512" y="3714752"/>
            <a:ext cx="2571738" cy="2571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Мої_документи_2015р\2018_рік\фото 02.02.18\DSC_029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116" y="863178"/>
            <a:ext cx="3467508" cy="4126334"/>
          </a:xfrm>
          <a:prstGeom prst="rect">
            <a:avLst/>
          </a:prstGeom>
          <a:noFill/>
        </p:spPr>
      </p:pic>
      <p:sp>
        <p:nvSpPr>
          <p:cNvPr id="2" name="Облачко с текстом: прямоугольное со скругленными углами 1">
            <a:extLst>
              <a:ext uri="{FF2B5EF4-FFF2-40B4-BE49-F238E27FC236}">
                <a16:creationId xmlns:a16="http://schemas.microsoft.com/office/drawing/2014/main" id="{DDE2C65A-3A15-4893-AA8A-B752CBC500EC}"/>
              </a:ext>
            </a:extLst>
          </p:cNvPr>
          <p:cNvSpPr/>
          <p:nvPr/>
        </p:nvSpPr>
        <p:spPr>
          <a:xfrm>
            <a:off x="4559300" y="175791"/>
            <a:ext cx="6806792" cy="5501109"/>
          </a:xfrm>
          <a:prstGeom prst="wedgeRoundRectCallout">
            <a:avLst>
              <a:gd name="adj1" fmla="val -75459"/>
              <a:gd name="adj2" fmla="val 1059"/>
              <a:gd name="adj3" fmla="val 16667"/>
            </a:avLst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800" b="1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ПРИЗМА З НАХИЛОМ,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800" b="1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З  ВИСКОМ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Прилад використовується  під час вивчення механіки та демонстрації умов рівноваги тіла, що має горизонтальну площину. Призма виготовлена з трьох прямокутних підставок (пластин), які </a:t>
            </a:r>
            <a:r>
              <a:rPr lang="uk-UA" dirty="0" err="1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рухомо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  з’єднані  між собою рейками. У середині розміщений висок.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1600" b="1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Основні технічні характеристики: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Розміри (Д*Ш*В) -32*10*1,0 см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Вага – не більше 250 гр.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1600" u="sng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Виготовлено групою учнів 10 класу ЗЗСО «</a:t>
            </a:r>
            <a:r>
              <a:rPr lang="uk-UA" sz="1600" u="sng" dirty="0" err="1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Велиеокурінський</a:t>
            </a:r>
            <a:r>
              <a:rPr lang="uk-UA" sz="1600" u="sng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 ліцей» </a:t>
            </a: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Січень 2021р</a:t>
            </a:r>
            <a:r>
              <a:rPr lang="uk-UA" sz="1600" b="1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620486" y="352617"/>
            <a:ext cx="10972800" cy="72547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eaLnBrk="1" hangingPunct="1"/>
            <a:r>
              <a:rPr lang="uk-UA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Центр тяжіння</a:t>
            </a:r>
            <a:endParaRPr lang="ru-RU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066" y="2786059"/>
            <a:ext cx="3835152" cy="369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1705901" y="1196753"/>
            <a:ext cx="88757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>
                <a:solidFill>
                  <a:srgbClr val="FF0000"/>
                </a:solidFill>
              </a:rPr>
              <a:t>Центр тяжіння (ваги) тіла </a:t>
            </a:r>
            <a:r>
              <a:rPr lang="uk-UA" sz="2800" dirty="0"/>
              <a:t>— це точка всередині тіла (чи поза ним), відносно якої </a:t>
            </a:r>
            <a:r>
              <a:rPr lang="uk-UA" sz="2800" b="1" i="1" dirty="0">
                <a:solidFill>
                  <a:srgbClr val="0000FF"/>
                </a:solidFill>
              </a:rPr>
              <a:t>сума моментів сил тяжіння</a:t>
            </a:r>
            <a:r>
              <a:rPr lang="uk-UA" sz="2800" dirty="0"/>
              <a:t>, яка діє на окремі частини тіла, </a:t>
            </a:r>
            <a:r>
              <a:rPr lang="uk-UA" sz="2800" b="1" i="1" dirty="0">
                <a:solidFill>
                  <a:srgbClr val="0000FF"/>
                </a:solidFill>
              </a:rPr>
              <a:t>дорівнює нулю</a:t>
            </a:r>
            <a:r>
              <a:rPr lang="uk-UA" sz="2800" dirty="0"/>
              <a:t>.</a:t>
            </a:r>
          </a:p>
        </p:txBody>
      </p:sp>
      <p:pic>
        <p:nvPicPr>
          <p:cNvPr id="7170" name="Picture 2" descr="http://alldayplus.narod.ru/2010/9_08-1/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9" y="2920380"/>
            <a:ext cx="2819999" cy="37618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873" y="2795857"/>
            <a:ext cx="1729705" cy="38887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Місце для вмісту 3"/>
          <p:cNvGraphicFramePr>
            <a:graphicFrameLocks noGrp="1"/>
          </p:cNvGraphicFramePr>
          <p:nvPr>
            <p:ph idx="1"/>
            <p:extLst/>
          </p:nvPr>
        </p:nvGraphicFramePr>
        <p:xfrm>
          <a:off x="1775520" y="260648"/>
          <a:ext cx="8640960" cy="5568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42646">
                <a:tc>
                  <a:txBody>
                    <a:bodyPr/>
                    <a:lstStyle/>
                    <a:p>
                      <a:pPr algn="ctr"/>
                      <a:r>
                        <a:rPr lang="uk-UA" sz="4000" dirty="0"/>
                        <a:t>Стійка</a:t>
                      </a:r>
                      <a:endParaRPr lang="ru-RU" sz="4000" dirty="0"/>
                    </a:p>
                  </a:txBody>
                  <a:tcPr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000" dirty="0"/>
                        <a:t>Нестійка</a:t>
                      </a:r>
                      <a:r>
                        <a:rPr lang="uk-UA" sz="4000" baseline="0" dirty="0"/>
                        <a:t> </a:t>
                      </a:r>
                      <a:endParaRPr lang="ru-RU" sz="4000" dirty="0"/>
                    </a:p>
                  </a:txBody>
                  <a:tcPr marT="45702" marB="4570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000" dirty="0"/>
                        <a:t>Байдужа </a:t>
                      </a:r>
                      <a:endParaRPr lang="ru-RU" sz="4000" dirty="0"/>
                    </a:p>
                  </a:txBody>
                  <a:tcPr marT="45702" marB="4570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26346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02" marB="45702">
                    <a:noFill/>
                  </a:tcPr>
                </a:tc>
                <a:tc>
                  <a:txBody>
                    <a:bodyPr/>
                    <a:lstStyle/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uk-UA" sz="1800" dirty="0"/>
                    </a:p>
                    <a:p>
                      <a:endParaRPr lang="ru-RU" sz="1800" dirty="0"/>
                    </a:p>
                  </a:txBody>
                  <a:tcPr marT="45702" marB="45702"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02" marB="45702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194" name="Picture 2" descr="http://t2.gstatic.com/images?q=tbn:ANd9GcQUGT9LYMbUbI0tOY0WDVlnU8-wIZiDUWjAQrvjcCffAfyBY_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1107232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lux3d.narod.ru/images/paste6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1208866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youloveit.ru/uploads/posts/2014-11/1416933640_youloveit_ru_urok_risovaniya_poz_figury_cheloveka2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1244870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68"/>
          <a:stretch>
            <a:fillRect/>
          </a:stretch>
        </p:blipFill>
        <p:spPr bwMode="auto">
          <a:xfrm>
            <a:off x="1847528" y="3714752"/>
            <a:ext cx="5452439" cy="2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Блок-схема: альтернативный процесс 8"/>
          <p:cNvSpPr/>
          <p:nvPr/>
        </p:nvSpPr>
        <p:spPr>
          <a:xfrm>
            <a:off x="7239008" y="3786190"/>
            <a:ext cx="3000364" cy="2143140"/>
          </a:xfrm>
          <a:prstGeom prst="flowChartAlternateProcess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/>
              <a:t>Стійкість залежить від взаємного положення центра тяжіння і точки обертання тіла.</a:t>
            </a:r>
          </a:p>
        </p:txBody>
      </p:sp>
    </p:spTree>
    <p:extLst>
      <p:ext uri="{BB962C8B-B14F-4D97-AF65-F5344CB8AC3E}">
        <p14:creationId xmlns:p14="http://schemas.microsoft.com/office/powerpoint/2010/main" val="4094430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092432-5F53-4328-BD3D-D51EA610D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0275"/>
          </a:xfrm>
        </p:spPr>
        <p:txBody>
          <a:bodyPr>
            <a:norm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Перевірка приладу на стійкість </a:t>
            </a:r>
          </a:p>
        </p:txBody>
      </p:sp>
      <p:pic>
        <p:nvPicPr>
          <p:cNvPr id="4" name="Picture 2" descr="D:\Мої_документи_2015р\2018_рік\фото 02.02.18\DSC_0296.JPG">
            <a:extLst>
              <a:ext uri="{FF2B5EF4-FFF2-40B4-BE49-F238E27FC236}">
                <a16:creationId xmlns:a16="http://schemas.microsoft.com/office/drawing/2014/main" id="{5CBBF81E-544C-4FE4-8BC7-21DB8C42D2E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2267" y="1690688"/>
            <a:ext cx="3275865" cy="4351338"/>
          </a:xfrm>
          <a:prstGeom prst="rect">
            <a:avLst/>
          </a:prstGeom>
          <a:noFill/>
        </p:spPr>
      </p:pic>
      <p:sp>
        <p:nvSpPr>
          <p:cNvPr id="5" name="Облачко с текстом: прямоугольное 4">
            <a:extLst>
              <a:ext uri="{FF2B5EF4-FFF2-40B4-BE49-F238E27FC236}">
                <a16:creationId xmlns:a16="http://schemas.microsoft.com/office/drawing/2014/main" id="{8673FBAB-7D01-4B64-A92B-DB6ACF794F2E}"/>
              </a:ext>
            </a:extLst>
          </p:cNvPr>
          <p:cNvSpPr/>
          <p:nvPr/>
        </p:nvSpPr>
        <p:spPr>
          <a:xfrm>
            <a:off x="5803900" y="1614487"/>
            <a:ext cx="5842000" cy="4064001"/>
          </a:xfrm>
          <a:prstGeom prst="wedgeRectCallout">
            <a:avLst>
              <a:gd name="adj1" fmla="val -76835"/>
              <a:gd name="adj2" fmla="val 39449"/>
            </a:avLst>
          </a:prstGeom>
          <a:ln w="190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dirty="0"/>
              <a:t>Виконуючи досліди з похилою призмою,   </a:t>
            </a:r>
            <a:r>
              <a:rPr lang="uk-UA" sz="2000" dirty="0" err="1"/>
              <a:t>встановитли</a:t>
            </a:r>
            <a:r>
              <a:rPr lang="uk-UA" sz="2000" dirty="0"/>
              <a:t> – якщо трохи нахилити тіло – так, щоб вертикаль, яка проходить через центр ваги, не вийшла за межі площі опори, момент сили тяжіння поверне тіло в початкове положення рівноваги; – тільки-но кут нахилу стане настільки великим, що вертикаль, яка проходить через центр ваги, вийде за межі площі опори, тіло перекинеться.</a:t>
            </a:r>
          </a:p>
        </p:txBody>
      </p:sp>
    </p:spTree>
    <p:extLst>
      <p:ext uri="{BB962C8B-B14F-4D97-AF65-F5344CB8AC3E}">
        <p14:creationId xmlns:p14="http://schemas.microsoft.com/office/powerpoint/2010/main" val="1197570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9720" y="214290"/>
            <a:ext cx="8229600" cy="428628"/>
          </a:xfrm>
        </p:spPr>
        <p:txBody>
          <a:bodyPr>
            <a:noAutofit/>
          </a:bodyPr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Конструювання приладу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I:\фото_проект_10клас\DSC_01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24253"/>
          <a:stretch>
            <a:fillRect/>
          </a:stretch>
        </p:blipFill>
        <p:spPr bwMode="auto">
          <a:xfrm>
            <a:off x="376988" y="806684"/>
            <a:ext cx="4214810" cy="36996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 descr="I:\фото_проект_10клас\DSC_01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3636" y="3307014"/>
            <a:ext cx="5119693" cy="3404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D:\Мої_документи_2015р\2018_рік\фото 02.02.18\DSC_0296.JPG">
            <a:extLst>
              <a:ext uri="{FF2B5EF4-FFF2-40B4-BE49-F238E27FC236}">
                <a16:creationId xmlns:a16="http://schemas.microsoft.com/office/drawing/2014/main" id="{1DADC6CA-1C7B-407E-BC84-8F04F74ED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7410" y="50524"/>
            <a:ext cx="2329414" cy="3092724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90E30C-8518-468A-9B89-0711C00DF5C2}"/>
              </a:ext>
            </a:extLst>
          </p:cNvPr>
          <p:cNvSpPr txBox="1"/>
          <p:nvPr/>
        </p:nvSpPr>
        <p:spPr>
          <a:xfrm>
            <a:off x="461322" y="5084056"/>
            <a:ext cx="4214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Уроки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трудового навчання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Висновки</a:t>
            </a:r>
            <a:br>
              <a:rPr lang="ru-RU" sz="48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81158" y="1428736"/>
            <a:ext cx="8229600" cy="4389120"/>
          </a:xfrm>
        </p:spPr>
        <p:txBody>
          <a:bodyPr/>
          <a:lstStyle/>
          <a:p>
            <a:r>
              <a:rPr lang="uk-UA" sz="2000" dirty="0"/>
              <a:t>Ми виконали творчі завдання:</a:t>
            </a:r>
          </a:p>
          <a:p>
            <a:r>
              <a:rPr lang="uk-UA" sz="1600" dirty="0"/>
              <a:t>Виготовили прилади </a:t>
            </a:r>
            <a:r>
              <a:rPr lang="uk-UA" sz="1600" dirty="0">
                <a:latin typeface="Times New Roman" pitchFamily="18" charset="0"/>
                <a:cs typeface="Arial" pitchFamily="34" charset="0"/>
              </a:rPr>
              <a:t> “ Призма з нахилом ” який використовується  під час вивчення механіки та демонстрації умов рівноваги тіла, що має горизонтальну площину.</a:t>
            </a:r>
          </a:p>
          <a:p>
            <a:pPr lvl="0"/>
            <a:r>
              <a:rPr lang="uk-UA" sz="1600" dirty="0">
                <a:latin typeface="Times New Roman" pitchFamily="18" charset="0"/>
                <a:cs typeface="Arial" pitchFamily="34" charset="0"/>
              </a:rPr>
              <a:t>Презентували на уроці фізики для всіх учнів класу виготовлені прилади. Поповнили свої знання з розділу фізики </a:t>
            </a:r>
            <a:r>
              <a:rPr lang="uk-UA" sz="1600" dirty="0" err="1">
                <a:latin typeface="Times New Roman" pitchFamily="18" charset="0"/>
                <a:cs typeface="Arial" pitchFamily="34" charset="0"/>
              </a:rPr>
              <a:t>“Статика</a:t>
            </a:r>
            <a:r>
              <a:rPr lang="uk-UA" sz="1600" dirty="0">
                <a:latin typeface="Times New Roman" pitchFamily="18" charset="0"/>
                <a:cs typeface="Arial" pitchFamily="34" charset="0"/>
              </a:rPr>
              <a:t>. Рівновага </a:t>
            </a:r>
            <a:r>
              <a:rPr lang="uk-UA" sz="1600" dirty="0" err="1">
                <a:latin typeface="Times New Roman" pitchFamily="18" charset="0"/>
                <a:cs typeface="Arial" pitchFamily="34" charset="0"/>
              </a:rPr>
              <a:t>тіл”</a:t>
            </a:r>
            <a:r>
              <a:rPr lang="uk-UA" sz="1600" dirty="0">
                <a:latin typeface="Times New Roman" pitchFamily="18" charset="0"/>
                <a:cs typeface="Arial" pitchFamily="34" charset="0"/>
              </a:rPr>
              <a:t>. Вдосконалили свої навики з трудового навчання у конструювання виробів.</a:t>
            </a:r>
          </a:p>
          <a:p>
            <a:pPr lvl="0"/>
            <a:r>
              <a:rPr lang="uk-UA" sz="1600" dirty="0">
                <a:latin typeface="Times New Roman" pitchFamily="18" charset="0"/>
                <a:cs typeface="Arial" pitchFamily="34" charset="0"/>
              </a:rPr>
              <a:t>Поповнили кабінет фізики новими демонстраційними приладами, які  допоможуть наступним класам у вивченні програмового матеріалу з фізики.</a:t>
            </a:r>
          </a:p>
          <a:p>
            <a:pPr lvl="0"/>
            <a:r>
              <a:rPr lang="uk-UA" sz="1600" dirty="0">
                <a:latin typeface="Times New Roman" pitchFamily="18" charset="0"/>
                <a:cs typeface="Arial" pitchFamily="34" charset="0"/>
              </a:rPr>
              <a:t>Ми вдячні вчителю фізики </a:t>
            </a:r>
            <a:r>
              <a:rPr lang="uk-UA" sz="1600" dirty="0" err="1">
                <a:latin typeface="Times New Roman" pitchFamily="18" charset="0"/>
                <a:cs typeface="Arial" pitchFamily="34" charset="0"/>
              </a:rPr>
              <a:t>Кундіку</a:t>
            </a:r>
            <a:r>
              <a:rPr lang="uk-UA" sz="1600" dirty="0">
                <a:latin typeface="Times New Roman" pitchFamily="18" charset="0"/>
                <a:cs typeface="Arial" pitchFamily="34" charset="0"/>
              </a:rPr>
              <a:t> С.П., вчителю трудового навчання </a:t>
            </a:r>
            <a:r>
              <a:rPr lang="uk-UA" sz="1600" dirty="0" err="1">
                <a:latin typeface="Times New Roman" pitchFamily="18" charset="0"/>
                <a:cs typeface="Arial" pitchFamily="34" charset="0"/>
              </a:rPr>
              <a:t>Зімичу</a:t>
            </a:r>
            <a:r>
              <a:rPr lang="uk-UA" sz="1600" dirty="0">
                <a:latin typeface="Times New Roman" pitchFamily="18" charset="0"/>
                <a:cs typeface="Arial" pitchFamily="34" charset="0"/>
              </a:rPr>
              <a:t> Ю.С., які зацікавили нас творчими завданнями – проектами. Бажаємо продовжити цю роботу!</a:t>
            </a:r>
          </a:p>
          <a:p>
            <a:pPr lvl="0"/>
            <a:endParaRPr lang="uk-UA" sz="1600" dirty="0">
              <a:latin typeface="Times New Roman" pitchFamily="18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40963" name="Picture 3" descr="C:\Users\User\Desktop\Табель учня\конференці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67702" y="4917293"/>
            <a:ext cx="1857388" cy="161926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352931" y="4857760"/>
            <a:ext cx="60103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ДЯКУЄМО за </a:t>
            </a:r>
            <a:r>
              <a:rPr lang="ru-RU" sz="5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увагу</a:t>
            </a: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A76E95-454F-444F-8B07-E8D1196CA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7075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Використані джерела: </a:t>
            </a:r>
            <a:br>
              <a:rPr lang="uk-UA" dirty="0"/>
            </a:br>
            <a:endParaRPr lang="uk-UA" sz="2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7D7AD0-FBA7-469F-9C9C-955E89C867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997075"/>
          </a:xfrm>
        </p:spPr>
        <p:txBody>
          <a:bodyPr>
            <a:normAutofit/>
          </a:bodyPr>
          <a:lstStyle/>
          <a:p>
            <a:r>
              <a:rPr lang="en-US" sz="1600" dirty="0">
                <a:hlinkClick r:id="rId2"/>
              </a:rPr>
              <a:t>https://b-pro.com.ua/katalog/fizika/mehanika/mehanikademonstratsiyneobladnannya/prizmaznahilomzviskom</a:t>
            </a:r>
            <a:endParaRPr lang="uk-UA" sz="1600" dirty="0"/>
          </a:p>
          <a:p>
            <a:r>
              <a:rPr lang="en-US" sz="1400" dirty="0">
                <a:hlinkClick r:id="rId3"/>
              </a:rPr>
              <a:t>https://uk.wikipedia.org/wiki/%D0%9F%D1%96%D0%B7%D0%B0%D0%BD%D1%81%D1%8C%D0%BA%D0%B0_%D0%B2%D0%B5%D0%B6%D0%B0</a:t>
            </a:r>
            <a:endParaRPr lang="uk-UA" sz="1400" dirty="0"/>
          </a:p>
          <a:p>
            <a:r>
              <a:rPr lang="en-US" sz="1400" dirty="0">
                <a:hlinkClick r:id="rId4"/>
              </a:rPr>
              <a:t>https://uk.wikipedia.org/wiki/%D0%90%D1%80%D1%85%D1%96%D0%BC%D0%B5%D0%B4</a:t>
            </a:r>
            <a:endParaRPr lang="uk-UA" sz="1400" dirty="0"/>
          </a:p>
          <a:p>
            <a:r>
              <a:rPr lang="uk-UA" sz="1400" dirty="0"/>
              <a:t>Фотографії уроків трудового навчання, фізики</a:t>
            </a:r>
          </a:p>
          <a:p>
            <a:r>
              <a:rPr lang="uk-UA" sz="1400" dirty="0"/>
              <a:t> </a:t>
            </a:r>
            <a:r>
              <a:rPr lang="ru-RU" sz="1300" b="1" dirty="0" err="1"/>
              <a:t>Підручник</a:t>
            </a:r>
            <a:r>
              <a:rPr lang="ru-RU" sz="1300" b="1" dirty="0"/>
              <a:t> </a:t>
            </a:r>
            <a:r>
              <a:rPr lang="ru-RU" sz="1300" b="1" dirty="0" err="1"/>
              <a:t>Фізика</a:t>
            </a:r>
            <a:r>
              <a:rPr lang="ru-RU" sz="1300" b="1" dirty="0"/>
              <a:t> 10 </a:t>
            </a:r>
            <a:r>
              <a:rPr lang="ru-RU" sz="1300" b="1" dirty="0" err="1"/>
              <a:t>клас</a:t>
            </a:r>
            <a:r>
              <a:rPr lang="ru-RU" sz="1300" dirty="0"/>
              <a:t> В.Г. </a:t>
            </a:r>
            <a:r>
              <a:rPr lang="ru-RU" sz="1300" b="1" dirty="0" err="1"/>
              <a:t>Бар</a:t>
            </a:r>
            <a:r>
              <a:rPr lang="ru-RU" sz="1300" dirty="0" err="1"/>
              <a:t>'</a:t>
            </a:r>
            <a:r>
              <a:rPr lang="ru-RU" sz="1300" b="1" dirty="0" err="1"/>
              <a:t>яхтар</a:t>
            </a:r>
            <a:r>
              <a:rPr lang="ru-RU" sz="1300" dirty="0"/>
              <a:t>, Ф.Я. </a:t>
            </a:r>
            <a:r>
              <a:rPr lang="ru-RU" sz="1300" dirty="0" err="1"/>
              <a:t>Божинова</a:t>
            </a:r>
            <a:r>
              <a:rPr lang="ru-RU" sz="1300" dirty="0"/>
              <a:t> </a:t>
            </a:r>
            <a:endParaRPr lang="uk-UA" sz="1300" dirty="0"/>
          </a:p>
          <a:p>
            <a:endParaRPr lang="uk-UA" sz="1400" dirty="0"/>
          </a:p>
          <a:p>
            <a:endParaRPr lang="uk-UA" sz="14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651289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581</Words>
  <Application>Microsoft Office PowerPoint</Application>
  <PresentationFormat>Широкоэкранный</PresentationFormat>
  <Paragraphs>68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Bookman Old Style</vt:lpstr>
      <vt:lpstr>Calibri</vt:lpstr>
      <vt:lpstr>Calibri Light</vt:lpstr>
      <vt:lpstr>Monotype Corsiva</vt:lpstr>
      <vt:lpstr>Times New Roman</vt:lpstr>
      <vt:lpstr>Тема Office</vt:lpstr>
      <vt:lpstr>Фотография Photo Editor</vt:lpstr>
      <vt:lpstr>Інтегрований   проект</vt:lpstr>
      <vt:lpstr>Презентация PowerPoint</vt:lpstr>
      <vt:lpstr>Щоб знайти відповідь на питання, ми провели дослідження: </vt:lpstr>
      <vt:lpstr> Працюємо далі</vt:lpstr>
      <vt:lpstr>Пізнавальна сторінка </vt:lpstr>
      <vt:lpstr>Архімед</vt:lpstr>
      <vt:lpstr>Презентация PowerPoint</vt:lpstr>
      <vt:lpstr>Центр тяжіння</vt:lpstr>
      <vt:lpstr>Презентация PowerPoint</vt:lpstr>
      <vt:lpstr>Перевірка приладу на стійкість </vt:lpstr>
      <vt:lpstr>Конструювання приладу </vt:lpstr>
      <vt:lpstr>Висновки </vt:lpstr>
      <vt:lpstr>Використані джерела: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Інтегрований   проект</dc:title>
  <dc:creator>user</dc:creator>
  <cp:lastModifiedBy>user</cp:lastModifiedBy>
  <cp:revision>8</cp:revision>
  <dcterms:created xsi:type="dcterms:W3CDTF">2023-03-12T16:53:53Z</dcterms:created>
  <dcterms:modified xsi:type="dcterms:W3CDTF">2023-03-12T18:36:28Z</dcterms:modified>
</cp:coreProperties>
</file>