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9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s/slide8.xml" ContentType="application/vnd.openxmlformats-officedocument.presentationml.slide+xml"/>
  <Override PartName="/docProps/app.xml" ContentType="application/vnd.openxmlformats-officedocument.extended-properties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docProps/core.xml" ContentType="application/vnd.openxmlformats-package.core-properties+xml"/>
  <Override PartName="/ppt/viewProps.xml" ContentType="application/vnd.openxmlformats-officedocument.presentationml.viewProps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12192000" cy="6858000"/>
  <p:defaultTextStyle>
    <a:defPPr>
      <a:defRPr lang="uk-UA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100" d="100"/>
          <a:sy n="100" d="100"/>
        </p:scale>
        <p:origin x="378" y="90"/>
      </p:cViewPr>
      <p:guideLst>
        <p:guide pos="3840"/>
        <p:guide pos="2160" orient="horz"/>
      </p:guideLst>
    </p:cSldViewPr>
  </p:slide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presProps" Target="presProps.xml" /><Relationship Id="rId13" Type="http://schemas.openxmlformats.org/officeDocument/2006/relationships/tableStyles" Target="tableStyles.xml" /><Relationship Id="rId14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uk-UA"/>
              <a:t>Click to edit Master title style</a:t>
            </a:r>
            <a:endParaRPr lang="uk-U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uk-UA"/>
              <a:t>Click to edit Master subtitle style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/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uk-UA"/>
              <a:t>Click to edit Master title style</a:t>
            </a:r>
            <a:endParaRPr lang="uk-U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/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uk-UA"/>
              <a:t>Click to edit Master title style</a:t>
            </a:r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uk-UA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/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uk-UA"/>
              <a:t>Click to edit Master title style</a:t>
            </a:r>
            <a:endParaRPr lang="uk-U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  <a:endParaRPr lang="uk-U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  <a:endParaRPr lang="uk-U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/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/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uk-UA"/>
              <a:t>Click to edit Master title style</a:t>
            </a:r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uk-UA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  <a:endParaRPr lang="uk-U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uk-UA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  <a:endParaRPr lang="uk-U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/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/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uk-UA"/>
              <a:t>Click to edit Master title style</a:t>
            </a:r>
            <a:endParaRPr lang="uk-U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/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/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/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/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uk-UA"/>
              <a:t>Click to edit Master title style</a:t>
            </a:r>
            <a:endParaRPr lang="uk-U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  <a:endParaRPr lang="uk-U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uk-UA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/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/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uk-UA"/>
              <a:t>Click to edit Master title style</a:t>
            </a:r>
            <a:endParaRPr lang="uk-UA"/>
          </a:p>
        </p:txBody>
      </p:sp>
      <p:sp>
        <p:nvSpPr>
          <p:cNvPr id="3" name="Picture Placeholder 2"/>
          <p:cNvSpPr>
            <a:spLocks noChangeAspect="1"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uk-UA"/>
              <a:t>Click icon to add picture</a:t>
            </a:r>
            <a:endParaRPr lang="uk-U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uk-UA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/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/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uk-UA"/>
              <a:t>Click to edit Master title style</a:t>
            </a:r>
            <a:endParaRPr lang="uk-U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/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uk-UA"/>
              <a:t>Click to edit Master title style</a:t>
            </a:r>
            <a:endParaRPr lang="uk-U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uk-UA"/>
              <a:t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uk-UA"/>
              <a:t/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uk-UA"/>
              <a:t>Click to edit Master title style</a:t>
            </a:r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uk-UA"/>
              <a:t>Click to edit Master text styles</a:t>
            </a:r>
            <a:endParaRPr/>
          </a:p>
          <a:p>
            <a:pPr lvl="1">
              <a:defRPr/>
            </a:pPr>
            <a:r>
              <a:rPr lang="uk-UA"/>
              <a:t>Second level</a:t>
            </a:r>
            <a:endParaRPr/>
          </a:p>
          <a:p>
            <a:pPr lvl="2">
              <a:defRPr/>
            </a:pPr>
            <a:r>
              <a:rPr lang="uk-UA"/>
              <a:t>Third level</a:t>
            </a:r>
            <a:endParaRPr/>
          </a:p>
          <a:p>
            <a:pPr lvl="3">
              <a:defRPr/>
            </a:pPr>
            <a:r>
              <a:rPr lang="uk-UA"/>
              <a:t>Fourth level</a:t>
            </a:r>
            <a:endParaRPr/>
          </a:p>
          <a:p>
            <a:pPr lvl="4">
              <a:defRPr/>
            </a:pPr>
            <a:r>
              <a:rPr lang="uk-UA"/>
              <a:t>Fifth level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CC18F51-09EC-435C-A3BA-64A766E099C0}" type="datetimeFigureOut">
              <a:rPr lang="uk-UA"/>
              <a:t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8395586-F03A-48D1-94DF-16B239DF4FB5}" type="slidenum">
              <a:rPr lang="uk-UA"/>
              <a:t/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6.jp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08036751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223108301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466496013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97139470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367540161" name=""/>
          <p:cNvSpPr txBox="1"/>
          <p:nvPr/>
        </p:nvSpPr>
        <p:spPr bwMode="auto">
          <a:xfrm flipH="0" flipV="0">
            <a:off x="1059687" y="2134086"/>
            <a:ext cx="3971629" cy="301787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marL="0" indent="0" algn="l">
              <a:buNone/>
              <a:defRPr/>
            </a:pPr>
            <a:r>
              <a:rPr lang="uk-UA" sz="4800">
                <a:latin typeface="Times New Roman"/>
                <a:cs typeface="Times New Roman"/>
              </a:rPr>
              <a:t>рух, розвиток, </a:t>
            </a:r>
            <a:endParaRPr sz="4800">
              <a:latin typeface="Times New Roman"/>
              <a:cs typeface="Times New Roman"/>
            </a:endParaRPr>
          </a:p>
          <a:p>
            <a:pPr marL="0" indent="0" algn="l">
              <a:buNone/>
              <a:defRPr/>
            </a:pPr>
            <a:r>
              <a:rPr lang="uk-UA" sz="4800">
                <a:latin typeface="Times New Roman"/>
                <a:cs typeface="Times New Roman"/>
              </a:rPr>
              <a:t>зміна</a:t>
            </a:r>
            <a:r>
              <a:rPr lang="uk-UA" sz="4800">
                <a:latin typeface="Times New Roman"/>
                <a:cs typeface="Times New Roman"/>
              </a:rPr>
              <a:t>,</a:t>
            </a:r>
            <a:endParaRPr sz="4800"/>
          </a:p>
          <a:p>
            <a:pPr marL="0" indent="0" algn="l">
              <a:buNone/>
              <a:defRPr/>
            </a:pPr>
            <a:r>
              <a:rPr lang="uk-UA" sz="4800">
                <a:latin typeface="Times New Roman"/>
                <a:cs typeface="Times New Roman"/>
              </a:rPr>
              <a:t>хід, </a:t>
            </a:r>
            <a:endParaRPr sz="4800">
              <a:latin typeface="Times New Roman"/>
              <a:cs typeface="Times New Roman"/>
            </a:endParaRPr>
          </a:p>
          <a:p>
            <a:pPr marL="0" indent="0" algn="l">
              <a:buNone/>
              <a:defRPr/>
            </a:pPr>
            <a:r>
              <a:rPr lang="uk-UA" sz="4800">
                <a:latin typeface="Times New Roman"/>
                <a:cs typeface="Times New Roman"/>
              </a:rPr>
              <a:t>переміщення</a:t>
            </a:r>
            <a:endParaRPr lang="ru-RU" sz="4000">
              <a:latin typeface="Times New Roman"/>
              <a:cs typeface="Times New Roman"/>
            </a:endParaRPr>
          </a:p>
        </p:txBody>
      </p:sp>
      <p:sp>
        <p:nvSpPr>
          <p:cNvPr id="1104654052" name=""/>
          <p:cNvSpPr txBox="1"/>
          <p:nvPr/>
        </p:nvSpPr>
        <p:spPr bwMode="auto">
          <a:xfrm flipH="0" flipV="0">
            <a:off x="7237708" y="2186410"/>
            <a:ext cx="3646310" cy="301787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algn="l">
              <a:defRPr/>
            </a:pPr>
            <a:r>
              <a:rPr lang="uk-UA" sz="4800">
                <a:latin typeface="Times New Roman"/>
                <a:cs typeface="Times New Roman"/>
              </a:rPr>
              <a:t>development</a:t>
            </a:r>
            <a:r>
              <a:rPr lang="uk-UA" sz="4800">
                <a:latin typeface="Times New Roman"/>
                <a:cs typeface="Times New Roman"/>
              </a:rPr>
              <a:t>, </a:t>
            </a:r>
            <a:endParaRPr sz="4800">
              <a:latin typeface="Times New Roman"/>
              <a:cs typeface="Times New Roman"/>
            </a:endParaRPr>
          </a:p>
          <a:p>
            <a:pPr algn="l">
              <a:defRPr/>
            </a:pPr>
            <a:r>
              <a:rPr lang="uk-UA" sz="4800">
                <a:latin typeface="Times New Roman"/>
                <a:cs typeface="Times New Roman"/>
              </a:rPr>
              <a:t>progress</a:t>
            </a:r>
            <a:r>
              <a:rPr lang="uk-UA" sz="4800">
                <a:latin typeface="Times New Roman"/>
                <a:cs typeface="Times New Roman"/>
              </a:rPr>
              <a:t>, </a:t>
            </a:r>
            <a:endParaRPr sz="4800">
              <a:latin typeface="Times New Roman"/>
              <a:cs typeface="Times New Roman"/>
            </a:endParaRPr>
          </a:p>
          <a:p>
            <a:pPr algn="l">
              <a:defRPr/>
            </a:pPr>
            <a:r>
              <a:rPr lang="en-US" sz="4800">
                <a:latin typeface="Times New Roman"/>
                <a:cs typeface="Times New Roman"/>
              </a:rPr>
              <a:t>change,</a:t>
            </a:r>
            <a:endParaRPr sz="4800">
              <a:latin typeface="Times New Roman"/>
              <a:cs typeface="Times New Roman"/>
            </a:endParaRPr>
          </a:p>
          <a:p>
            <a:pPr algn="l">
              <a:defRPr/>
            </a:pPr>
            <a:r>
              <a:rPr lang="en-US" sz="4800">
                <a:latin typeface="Times New Roman"/>
                <a:cs typeface="Times New Roman"/>
              </a:rPr>
              <a:t>movement</a:t>
            </a:r>
            <a:endParaRPr sz="4800">
              <a:latin typeface="Times New Roman"/>
              <a:cs typeface="Times New Roman"/>
            </a:endParaRPr>
          </a:p>
        </p:txBody>
      </p:sp>
      <p:sp>
        <p:nvSpPr>
          <p:cNvPr id="576835189" name=""/>
          <p:cNvSpPr txBox="1"/>
          <p:nvPr/>
        </p:nvSpPr>
        <p:spPr bwMode="auto">
          <a:xfrm flipH="0" flipV="0">
            <a:off x="3745208" y="626744"/>
            <a:ext cx="3945531" cy="82331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algn="ctr">
              <a:defRPr/>
            </a:pPr>
            <a:r>
              <a:rPr lang="uk-UA" sz="4800" b="1">
                <a:solidFill>
                  <a:schemeClr val="accent2">
                    <a:lumMod val="75000"/>
                  </a:schemeClr>
                </a:solidFill>
                <a:latin typeface="Monotype Corsiva"/>
                <a:ea typeface="Monotype Corsiva"/>
                <a:cs typeface="Monotype Corsiva"/>
              </a:rPr>
              <a:t>Синон</a:t>
            </a:r>
            <a:r>
              <a:rPr lang="uk-UA" sz="4800" b="1">
                <a:solidFill>
                  <a:schemeClr val="accent2">
                    <a:lumMod val="75000"/>
                  </a:schemeClr>
                </a:solidFill>
                <a:latin typeface="Monotype Corsiva"/>
                <a:ea typeface="Monotype Corsiva"/>
                <a:cs typeface="Monotype Corsiva"/>
              </a:rPr>
              <a:t>іми</a:t>
            </a:r>
            <a:endParaRPr lang="uk-UA" sz="4800" b="1">
              <a:solidFill>
                <a:schemeClr val="accent2">
                  <a:lumMod val="75000"/>
                </a:schemeClr>
              </a:solidFill>
              <a:latin typeface="Monotype Corsiva"/>
              <a:cs typeface="Monotype Corsiv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7540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4654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59505231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34863120" name="Рисунок 4" descr="206017_466193.jp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968906" y="0"/>
            <a:ext cx="10254186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993608947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858717490" name="Picture 2" descr="D:\Уроки\Зарубіжна 6\Діккенс\Конспекти уроків\ДЛЯ МОГО РОКУ\20161223_1439_site_28088_23_14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1523999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747751434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28755191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628509311" name="Прямоугольник 4"/>
          <p:cNvSpPr/>
          <p:nvPr/>
        </p:nvSpPr>
        <p:spPr bwMode="auto">
          <a:xfrm>
            <a:off x="2376744" y="260647"/>
            <a:ext cx="7438869" cy="82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>
                <a:solidFill>
                  <a:schemeClr val="accent2">
                    <a:lumMod val="75000"/>
                  </a:schemeClr>
                </a:solidFill>
                <a:latin typeface="Times New Roman"/>
                <a:cs typeface="Times New Roman"/>
              </a:rPr>
              <a:t>HOW HAS SCROOGE CHANGED?</a:t>
            </a:r>
            <a:endParaRPr lang="ru-RU" sz="2400" b="1">
              <a:solidFill>
                <a:schemeClr val="accent2">
                  <a:lumMod val="75000"/>
                </a:schemeClr>
              </a:solidFill>
              <a:latin typeface="Times New Roman"/>
              <a:cs typeface="Times New Roman"/>
            </a:endParaRPr>
          </a:p>
          <a:p>
            <a:pPr algn="ctr">
              <a:defRPr/>
            </a:pPr>
            <a:r>
              <a:rPr lang="en-US" sz="2400" b="1" i="1">
                <a:latin typeface="Times New Roman"/>
                <a:cs typeface="Times New Roman"/>
              </a:rPr>
              <a:t>(divide these characteristics between two columns)</a:t>
            </a:r>
            <a:endParaRPr lang="ru-RU" sz="2400" b="1">
              <a:latin typeface="Times New Roman"/>
              <a:cs typeface="Times New Roman"/>
            </a:endParaRPr>
          </a:p>
        </p:txBody>
      </p:sp>
      <p:sp>
        <p:nvSpPr>
          <p:cNvPr id="390127113" name="Прямоугольник 6"/>
          <p:cNvSpPr/>
          <p:nvPr/>
        </p:nvSpPr>
        <p:spPr bwMode="auto">
          <a:xfrm>
            <a:off x="1985293" y="1353394"/>
            <a:ext cx="8221772" cy="1554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cs typeface="Times New Roman"/>
              </a:rPr>
              <a:t>UNHAPPY</a:t>
            </a:r>
            <a:r>
              <a:rPr lang="en-US" sz="2400" b="1">
                <a:latin typeface="Times New Roman"/>
                <a:cs typeface="Times New Roman"/>
              </a:rPr>
              <a:t>      </a:t>
            </a:r>
            <a:r>
              <a:rPr lang="en-US" sz="2400" b="1">
                <a:solidFill>
                  <a:schemeClr val="accent2">
                    <a:lumMod val="50000"/>
                  </a:schemeClr>
                </a:solidFill>
                <a:latin typeface="Times New Roman"/>
                <a:cs typeface="Times New Roman"/>
              </a:rPr>
              <a:t>KIND </a:t>
            </a:r>
            <a:r>
              <a:rPr lang="en-US" sz="2400" b="1">
                <a:latin typeface="Times New Roman"/>
                <a:cs typeface="Times New Roman"/>
              </a:rPr>
              <a:t>       </a:t>
            </a:r>
            <a:r>
              <a:rPr lang="en-US" sz="2400" b="1">
                <a:solidFill>
                  <a:schemeClr val="tx2">
                    <a:lumMod val="75000"/>
                  </a:schemeClr>
                </a:solidFill>
                <a:latin typeface="Times New Roman"/>
                <a:cs typeface="Times New Roman"/>
              </a:rPr>
              <a:t>GENEROUS</a:t>
            </a:r>
            <a:r>
              <a:rPr lang="en-US" sz="2400" b="1">
                <a:latin typeface="Times New Roman"/>
                <a:cs typeface="Times New Roman"/>
              </a:rPr>
              <a:t>      </a:t>
            </a:r>
            <a:r>
              <a:rPr lang="en-US" sz="2400" b="1">
                <a:solidFill>
                  <a:schemeClr val="accent3">
                    <a:lumMod val="50000"/>
                  </a:schemeClr>
                </a:solidFill>
                <a:latin typeface="Times New Roman"/>
                <a:cs typeface="Times New Roman"/>
              </a:rPr>
              <a:t>SELFISH  </a:t>
            </a:r>
            <a:r>
              <a:rPr lang="en-US" sz="2400" b="1">
                <a:latin typeface="Times New Roman"/>
                <a:cs typeface="Times New Roman"/>
              </a:rPr>
              <a:t> </a:t>
            </a:r>
            <a:r>
              <a:rPr lang="en-US" sz="2400" b="1">
                <a:solidFill>
                  <a:schemeClr val="accent4">
                    <a:lumMod val="50000"/>
                  </a:schemeClr>
                </a:solidFill>
                <a:latin typeface="Times New Roman"/>
                <a:cs typeface="Times New Roman"/>
              </a:rPr>
              <a:t>MERRY</a:t>
            </a:r>
            <a:r>
              <a:rPr lang="en-US" sz="2400" b="1">
                <a:latin typeface="Times New Roman"/>
                <a:cs typeface="Times New Roman"/>
              </a:rPr>
              <a:t>     </a:t>
            </a:r>
            <a:r>
              <a:rPr lang="en-US" sz="2400" b="1">
                <a:solidFill>
                  <a:srgbClr val="FFC000"/>
                </a:solidFill>
                <a:latin typeface="Times New Roman"/>
                <a:cs typeface="Times New Roman"/>
              </a:rPr>
              <a:t>GREEDY </a:t>
            </a:r>
            <a:r>
              <a:rPr lang="en-US" sz="2400" b="1">
                <a:latin typeface="Times New Roman"/>
                <a:cs typeface="Times New Roman"/>
              </a:rPr>
              <a:t>   </a:t>
            </a:r>
            <a:r>
              <a:rPr lang="en-US" sz="2400" b="1">
                <a:solidFill>
                  <a:schemeClr val="accent2">
                    <a:lumMod val="75000"/>
                  </a:schemeClr>
                </a:solidFill>
                <a:latin typeface="Times New Roman"/>
                <a:cs typeface="Times New Roman"/>
              </a:rPr>
              <a:t>PLEASANT</a:t>
            </a:r>
            <a:r>
              <a:rPr lang="en-US" sz="2400" b="1">
                <a:latin typeface="Times New Roman"/>
                <a:cs typeface="Times New Roman"/>
              </a:rPr>
              <a:t>    </a:t>
            </a:r>
            <a:r>
              <a:rPr lang="en-US" sz="2400" b="1">
                <a:solidFill>
                  <a:srgbClr val="0070C0"/>
                </a:solidFill>
                <a:latin typeface="Times New Roman"/>
                <a:cs typeface="Times New Roman"/>
              </a:rPr>
              <a:t>LONELY </a:t>
            </a:r>
            <a:r>
              <a:rPr lang="en-US" sz="2400" b="1">
                <a:solidFill>
                  <a:srgbClr val="C00000"/>
                </a:solidFill>
                <a:latin typeface="Times New Roman"/>
                <a:cs typeface="Times New Roman"/>
              </a:rPr>
              <a:t>UNDERSTANDING </a:t>
            </a:r>
            <a:r>
              <a:rPr lang="en-US" sz="2400" b="1">
                <a:latin typeface="Times New Roman"/>
                <a:cs typeface="Times New Roman"/>
              </a:rPr>
              <a:t>   </a:t>
            </a:r>
            <a:r>
              <a:rPr lang="en-US" sz="2400" b="1">
                <a:solidFill>
                  <a:srgbClr val="002060"/>
                </a:solidFill>
                <a:latin typeface="Times New Roman"/>
                <a:cs typeface="Times New Roman"/>
              </a:rPr>
              <a:t>COLD</a:t>
            </a:r>
            <a:r>
              <a:rPr lang="en-US" sz="2400" b="1">
                <a:latin typeface="Times New Roman"/>
                <a:cs typeface="Times New Roman"/>
              </a:rPr>
              <a:t>    HAPPY  </a:t>
            </a:r>
            <a:r>
              <a:rPr lang="en-US" sz="2400" b="1">
                <a:solidFill>
                  <a:schemeClr val="accent3">
                    <a:lumMod val="50000"/>
                  </a:schemeClr>
                </a:solidFill>
                <a:latin typeface="Times New Roman"/>
                <a:cs typeface="Times New Roman"/>
              </a:rPr>
              <a:t> GLOOMY </a:t>
            </a:r>
            <a:endParaRPr lang="uk-UA" sz="2400" b="1">
              <a:solidFill>
                <a:schemeClr val="accent3">
                  <a:lumMod val="50000"/>
                </a:schemeClr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en-US" sz="2400" b="1">
                <a:solidFill>
                  <a:schemeClr val="accent3">
                    <a:lumMod val="50000"/>
                  </a:schemeClr>
                </a:solidFill>
                <a:latin typeface="Times New Roman"/>
                <a:cs typeface="Times New Roman"/>
              </a:rPr>
              <a:t> </a:t>
            </a:r>
            <a:r>
              <a:rPr lang="en-US" sz="2400" b="1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HATES CHRISTMAS    </a:t>
            </a:r>
            <a:r>
              <a:rPr lang="en-US" sz="2400" b="1">
                <a:solidFill>
                  <a:schemeClr val="accent3">
                    <a:lumMod val="50000"/>
                  </a:schemeClr>
                </a:solidFill>
                <a:latin typeface="Times New Roman"/>
                <a:cs typeface="Times New Roman"/>
              </a:rPr>
              <a:t> FRIENDLY    </a:t>
            </a:r>
            <a:r>
              <a:rPr lang="en-US" sz="2400" b="1">
                <a:solidFill>
                  <a:schemeClr val="tx2"/>
                </a:solidFill>
                <a:latin typeface="Times New Roman"/>
                <a:cs typeface="Times New Roman"/>
              </a:rPr>
              <a:t> HELPFUL </a:t>
            </a:r>
            <a:endParaRPr lang="ru-RU" sz="2400">
              <a:solidFill>
                <a:schemeClr val="tx2"/>
              </a:solidFill>
              <a:latin typeface="Times New Roman"/>
              <a:cs typeface="Times New Roman"/>
            </a:endParaRPr>
          </a:p>
        </p:txBody>
      </p:sp>
      <p:sp>
        <p:nvSpPr>
          <p:cNvPr id="1537343917" name="Прямоугольник 7"/>
          <p:cNvSpPr/>
          <p:nvPr/>
        </p:nvSpPr>
        <p:spPr bwMode="auto">
          <a:xfrm flipH="0" flipV="0">
            <a:off x="178998" y="2971439"/>
            <a:ext cx="5114741" cy="457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400" b="1" i="1" u="sng">
                <a:latin typeface="Times New Roman"/>
                <a:cs typeface="Times New Roman"/>
              </a:rPr>
              <a:t>Scrooge </a:t>
            </a:r>
            <a:r>
              <a:rPr lang="en-US" sz="2400" b="1" i="1" u="sng">
                <a:latin typeface="Times New Roman"/>
                <a:cs typeface="Times New Roman"/>
              </a:rPr>
              <a:t>at the beginning of the </a:t>
            </a:r>
            <a:r>
              <a:rPr lang="en-US" sz="2400" b="1" i="1" u="sng">
                <a:latin typeface="Times New Roman"/>
                <a:cs typeface="Times New Roman"/>
              </a:rPr>
              <a:t>story</a:t>
            </a:r>
            <a:endParaRPr lang="ru-RU" b="1">
              <a:solidFill>
                <a:prstClr val="white"/>
              </a:solidFill>
            </a:endParaRPr>
          </a:p>
        </p:txBody>
      </p:sp>
      <p:sp>
        <p:nvSpPr>
          <p:cNvPr id="627860441" name="Прямоугольник 9"/>
          <p:cNvSpPr/>
          <p:nvPr/>
        </p:nvSpPr>
        <p:spPr bwMode="auto">
          <a:xfrm>
            <a:off x="7651724" y="3028240"/>
            <a:ext cx="3993414" cy="4575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i="1" u="sng">
                <a:latin typeface="Times New Roman"/>
                <a:cs typeface="Times New Roman"/>
              </a:rPr>
              <a:t>Scrooge at the end of the story</a:t>
            </a:r>
            <a:endParaRPr lang="ru-RU" sz="2400" u="sng">
              <a:latin typeface="Times New Roman"/>
              <a:cs typeface="Times New Roman"/>
            </a:endParaRPr>
          </a:p>
        </p:txBody>
      </p:sp>
      <p:sp>
        <p:nvSpPr>
          <p:cNvPr id="340433404" name="Облако 10"/>
          <p:cNvSpPr/>
          <p:nvPr/>
        </p:nvSpPr>
        <p:spPr bwMode="auto">
          <a:xfrm>
            <a:off x="169309" y="3778092"/>
            <a:ext cx="2529807" cy="914400"/>
          </a:xfrm>
          <a:prstGeom prst="clou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000" b="1">
                <a:solidFill>
                  <a:schemeClr val="tx1"/>
                </a:solidFill>
                <a:latin typeface="Times New Roman"/>
                <a:cs typeface="Times New Roman"/>
              </a:rPr>
              <a:t>UNHAPPY</a:t>
            </a:r>
            <a:endParaRPr lang="ru-RU" sz="200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698758629" name="Облако 12"/>
          <p:cNvSpPr/>
          <p:nvPr/>
        </p:nvSpPr>
        <p:spPr bwMode="auto">
          <a:xfrm>
            <a:off x="-40384" y="4413726"/>
            <a:ext cx="1941985" cy="914400"/>
          </a:xfrm>
          <a:prstGeom prst="clou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b="1">
                <a:solidFill>
                  <a:schemeClr val="tx1"/>
                </a:solidFill>
                <a:latin typeface="Times New Roman"/>
                <a:cs typeface="Times New Roman"/>
              </a:rPr>
              <a:t>SELFISH</a:t>
            </a:r>
            <a:r>
              <a:rPr lang="en-US" b="1"/>
              <a:t> </a:t>
            </a:r>
            <a:endParaRPr lang="ru-RU"/>
          </a:p>
        </p:txBody>
      </p:sp>
      <p:sp>
        <p:nvSpPr>
          <p:cNvPr id="967242878" name="Облако 17"/>
          <p:cNvSpPr/>
          <p:nvPr/>
        </p:nvSpPr>
        <p:spPr bwMode="auto">
          <a:xfrm>
            <a:off x="1835095" y="4321530"/>
            <a:ext cx="2120701" cy="959249"/>
          </a:xfrm>
          <a:prstGeom prst="clou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b="1"/>
              <a:t> </a:t>
            </a:r>
            <a:r>
              <a:rPr lang="en-US" sz="2000" b="1">
                <a:solidFill>
                  <a:schemeClr val="tx1"/>
                </a:solidFill>
                <a:latin typeface="Times New Roman"/>
                <a:cs typeface="Times New Roman"/>
              </a:rPr>
              <a:t>LONELY</a:t>
            </a:r>
            <a:r>
              <a:rPr lang="en-US" b="1"/>
              <a:t> </a:t>
            </a:r>
            <a:endParaRPr lang="ru-RU"/>
          </a:p>
        </p:txBody>
      </p:sp>
      <p:sp>
        <p:nvSpPr>
          <p:cNvPr id="1794673099" name="Облако 15"/>
          <p:cNvSpPr/>
          <p:nvPr/>
        </p:nvSpPr>
        <p:spPr bwMode="auto">
          <a:xfrm>
            <a:off x="-40384" y="5054119"/>
            <a:ext cx="1788159" cy="914400"/>
          </a:xfrm>
          <a:prstGeom prst="clou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b="1">
                <a:solidFill>
                  <a:schemeClr val="tx1"/>
                </a:solidFill>
                <a:latin typeface="Times New Roman"/>
                <a:cs typeface="Times New Roman"/>
              </a:rPr>
              <a:t>GREEDY</a:t>
            </a:r>
            <a:endParaRPr lang="ru-RU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740032611" name="Облако 19"/>
          <p:cNvSpPr/>
          <p:nvPr/>
        </p:nvSpPr>
        <p:spPr bwMode="auto">
          <a:xfrm>
            <a:off x="1237731" y="5093316"/>
            <a:ext cx="1461385" cy="914400"/>
          </a:xfrm>
          <a:prstGeom prst="clou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b="1">
                <a:solidFill>
                  <a:schemeClr val="tx1"/>
                </a:solidFill>
                <a:latin typeface="Times New Roman"/>
                <a:cs typeface="Times New Roman"/>
              </a:rPr>
              <a:t>COLD</a:t>
            </a:r>
            <a:endParaRPr lang="ru-RU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218519384" name="Облако 21"/>
          <p:cNvSpPr/>
          <p:nvPr/>
        </p:nvSpPr>
        <p:spPr bwMode="auto">
          <a:xfrm flipH="0" flipV="0">
            <a:off x="2076375" y="5362399"/>
            <a:ext cx="2171540" cy="1077639"/>
          </a:xfrm>
          <a:prstGeom prst="clou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b="1">
                <a:solidFill>
                  <a:schemeClr val="tx1"/>
                </a:solidFill>
                <a:latin typeface="Times New Roman"/>
                <a:cs typeface="Times New Roman"/>
              </a:rPr>
              <a:t> GLOOMY </a:t>
            </a:r>
            <a:endParaRPr lang="ru-RU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2034134336" name="Облако 22"/>
          <p:cNvSpPr/>
          <p:nvPr/>
        </p:nvSpPr>
        <p:spPr bwMode="auto">
          <a:xfrm>
            <a:off x="-40384" y="5910319"/>
            <a:ext cx="2521441" cy="914400"/>
          </a:xfrm>
          <a:prstGeom prst="clou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b="1">
                <a:solidFill>
                  <a:schemeClr val="tx1"/>
                </a:solidFill>
                <a:latin typeface="Times New Roman"/>
                <a:cs typeface="Times New Roman"/>
              </a:rPr>
              <a:t>HATES CHRISTMAS </a:t>
            </a:r>
            <a:endParaRPr lang="ru-RU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918425064" name="Сердце 11"/>
          <p:cNvSpPr/>
          <p:nvPr/>
        </p:nvSpPr>
        <p:spPr bwMode="auto">
          <a:xfrm>
            <a:off x="7301268" y="3499325"/>
            <a:ext cx="1274439" cy="914400"/>
          </a:xfrm>
          <a:prstGeom prst="hear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b="1">
                <a:solidFill>
                  <a:schemeClr val="tx1"/>
                </a:solidFill>
                <a:latin typeface="Times New Roman"/>
                <a:cs typeface="Times New Roman"/>
              </a:rPr>
              <a:t>KIND</a:t>
            </a:r>
            <a:r>
              <a:rPr lang="en-US" b="1"/>
              <a:t> </a:t>
            </a:r>
            <a:endParaRPr lang="ru-RU"/>
          </a:p>
        </p:txBody>
      </p:sp>
      <p:sp>
        <p:nvSpPr>
          <p:cNvPr id="1044878822" name="Сердце 13"/>
          <p:cNvSpPr/>
          <p:nvPr/>
        </p:nvSpPr>
        <p:spPr bwMode="auto">
          <a:xfrm>
            <a:off x="8500304" y="3466350"/>
            <a:ext cx="2430511" cy="1264551"/>
          </a:xfrm>
          <a:prstGeom prst="hear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b="1">
                <a:solidFill>
                  <a:schemeClr val="tx1"/>
                </a:solidFill>
                <a:latin typeface="Times New Roman"/>
                <a:cs typeface="Times New Roman"/>
              </a:rPr>
              <a:t>GENEROUS</a:t>
            </a:r>
            <a:endParaRPr lang="ru-RU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17349393" name="Сердце 14"/>
          <p:cNvSpPr/>
          <p:nvPr/>
        </p:nvSpPr>
        <p:spPr bwMode="auto">
          <a:xfrm>
            <a:off x="7044300" y="4057028"/>
            <a:ext cx="1638182" cy="1347745"/>
          </a:xfrm>
          <a:prstGeom prst="hear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b="1">
                <a:solidFill>
                  <a:schemeClr val="tx1"/>
                </a:solidFill>
                <a:latin typeface="Times New Roman"/>
                <a:cs typeface="Times New Roman"/>
              </a:rPr>
              <a:t>MERRY</a:t>
            </a:r>
            <a:endParaRPr lang="ru-RU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974438529" name="Сердце 16"/>
          <p:cNvSpPr/>
          <p:nvPr/>
        </p:nvSpPr>
        <p:spPr bwMode="auto">
          <a:xfrm>
            <a:off x="8500304" y="4277059"/>
            <a:ext cx="2164437" cy="1187731"/>
          </a:xfrm>
          <a:prstGeom prst="hear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b="1">
                <a:solidFill>
                  <a:schemeClr val="tx1"/>
                </a:solidFill>
                <a:latin typeface="Times New Roman"/>
                <a:cs typeface="Times New Roman"/>
              </a:rPr>
              <a:t>PLEASANT</a:t>
            </a:r>
            <a:endParaRPr lang="ru-RU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577100003" name="Сердце 20"/>
          <p:cNvSpPr/>
          <p:nvPr/>
        </p:nvSpPr>
        <p:spPr bwMode="auto">
          <a:xfrm>
            <a:off x="7063054" y="4923399"/>
            <a:ext cx="1512653" cy="1045119"/>
          </a:xfrm>
          <a:prstGeom prst="hear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b="1">
                <a:solidFill>
                  <a:schemeClr val="tx1"/>
                </a:solidFill>
                <a:latin typeface="Times New Roman"/>
                <a:cs typeface="Times New Roman"/>
              </a:rPr>
              <a:t>HAPPY</a:t>
            </a:r>
            <a:endParaRPr lang="ru-RU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35727327" name="Сердце 18"/>
          <p:cNvSpPr/>
          <p:nvPr/>
        </p:nvSpPr>
        <p:spPr bwMode="auto">
          <a:xfrm>
            <a:off x="8372687" y="4982997"/>
            <a:ext cx="3668757" cy="1457041"/>
          </a:xfrm>
          <a:prstGeom prst="hear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b="1">
                <a:solidFill>
                  <a:schemeClr val="tx1"/>
                </a:solidFill>
                <a:latin typeface="Times New Roman"/>
                <a:cs typeface="Times New Roman"/>
              </a:rPr>
              <a:t>UNDERSTANDING</a:t>
            </a:r>
            <a:endParaRPr lang="ru-RU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548110432" name="Сердце 23"/>
          <p:cNvSpPr/>
          <p:nvPr/>
        </p:nvSpPr>
        <p:spPr bwMode="auto">
          <a:xfrm>
            <a:off x="6173992" y="5711518"/>
            <a:ext cx="2254550" cy="914400"/>
          </a:xfrm>
          <a:prstGeom prst="hear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b="1">
                <a:solidFill>
                  <a:schemeClr val="tx1"/>
                </a:solidFill>
                <a:latin typeface="Times New Roman"/>
                <a:cs typeface="Times New Roman"/>
              </a:rPr>
              <a:t> FRIENDLY </a:t>
            </a:r>
            <a:endParaRPr lang="ru-RU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624408458" name="Сердце 24"/>
          <p:cNvSpPr/>
          <p:nvPr/>
        </p:nvSpPr>
        <p:spPr bwMode="auto">
          <a:xfrm>
            <a:off x="8258784" y="5822059"/>
            <a:ext cx="2174598" cy="1035939"/>
          </a:xfrm>
          <a:prstGeom prst="hear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b="1">
                <a:solidFill>
                  <a:schemeClr val="tx1"/>
                </a:solidFill>
                <a:latin typeface="Times New Roman"/>
                <a:cs typeface="Times New Roman"/>
              </a:rPr>
              <a:t>HELPFUL</a:t>
            </a:r>
            <a:r>
              <a:rPr lang="en-US" b="1"/>
              <a:t> </a:t>
            </a: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433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842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875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78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242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49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467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4438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032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0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519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727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4134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8110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40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848001147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022836386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0" flipH="0" flipV="0">
            <a:off x="2877393" y="2235728"/>
            <a:ext cx="6732990" cy="3787306"/>
          </a:xfrm>
          <a:prstGeom prst="rect">
            <a:avLst/>
          </a:prstGeom>
        </p:spPr>
      </p:pic>
      <p:sp>
        <p:nvSpPr>
          <p:cNvPr id="453036384" name="Объект 2"/>
          <p:cNvSpPr>
            <a:spLocks noGrp="1"/>
          </p:cNvSpPr>
          <p:nvPr>
            <p:ph idx="1"/>
          </p:nvPr>
        </p:nvSpPr>
        <p:spPr bwMode="auto">
          <a:xfrm flipH="0" flipV="0">
            <a:off x="4089166" y="3349624"/>
            <a:ext cx="4309445" cy="2287181"/>
          </a:xfrm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normAutofit fontScale="75000" lnSpcReduction="5000"/>
          </a:bodyPr>
          <a:lstStyle/>
          <a:p>
            <a:pPr marL="0" indent="0" algn="ctr">
              <a:buNone/>
              <a:defRPr/>
            </a:pPr>
            <a:r>
              <a:rPr lang="uk-UA" sz="4400" i="1">
                <a:latin typeface="Times New Roman"/>
                <a:cs typeface="Times New Roman"/>
              </a:rPr>
              <a:t>Складіть </a:t>
            </a:r>
            <a:r>
              <a:rPr lang="uk-UA" sz="4400" i="1">
                <a:latin typeface="Times New Roman"/>
                <a:cs typeface="Times New Roman"/>
              </a:rPr>
              <a:t>пам</a:t>
            </a:r>
            <a:r>
              <a:rPr lang="uk-UA" sz="4400" i="1">
                <a:latin typeface="Times New Roman"/>
                <a:cs typeface="Times New Roman"/>
              </a:rPr>
              <a:t>’ятку </a:t>
            </a:r>
            <a:endParaRPr lang="uk-UA" sz="4400" i="1">
              <a:latin typeface="Times New Roman"/>
              <a:cs typeface="Times New Roman"/>
            </a:endParaRPr>
          </a:p>
          <a:p>
            <a:pPr marL="0" indent="0" algn="ctr">
              <a:buNone/>
              <a:defRPr/>
            </a:pPr>
            <a:r>
              <a:rPr lang="uk-UA" sz="4400" b="1" i="1">
                <a:solidFill>
                  <a:srgbClr val="7030A0"/>
                </a:solidFill>
                <a:latin typeface="Times New Roman"/>
                <a:cs typeface="Times New Roman"/>
              </a:rPr>
              <a:t>«</a:t>
            </a:r>
            <a:r>
              <a:rPr lang="uk-UA" sz="4400" b="1" i="1">
                <a:solidFill>
                  <a:srgbClr val="7030A0"/>
                </a:solidFill>
                <a:latin typeface="Times New Roman"/>
                <a:cs typeface="Times New Roman"/>
              </a:rPr>
              <a:t>5 настанов </a:t>
            </a:r>
            <a:r>
              <a:rPr lang="uk-UA" sz="4400" b="1" i="1">
                <a:solidFill>
                  <a:srgbClr val="7030A0"/>
                </a:solidFill>
                <a:latin typeface="Times New Roman"/>
                <a:cs typeface="Times New Roman"/>
              </a:rPr>
              <a:t>скруджам</a:t>
            </a:r>
            <a:r>
              <a:rPr lang="uk-UA" sz="4400" b="1" i="1">
                <a:solidFill>
                  <a:srgbClr val="7030A0"/>
                </a:solidFill>
                <a:latin typeface="Times New Roman"/>
                <a:cs typeface="Times New Roman"/>
              </a:rPr>
              <a:t>» </a:t>
            </a:r>
            <a:r>
              <a:rPr lang="uk-UA" sz="4400" i="1">
                <a:latin typeface="Times New Roman"/>
                <a:cs typeface="Times New Roman"/>
              </a:rPr>
              <a:t>англійською мовою.</a:t>
            </a:r>
            <a:endParaRPr lang="ru-RU" sz="4400" i="1">
              <a:latin typeface="Times New Roman"/>
              <a:cs typeface="Times New Roman"/>
            </a:endParaRPr>
          </a:p>
          <a:p>
            <a:pPr>
              <a:defRPr/>
            </a:pPr>
            <a:endParaRPr lang="ru-RU"/>
          </a:p>
        </p:txBody>
      </p:sp>
      <p:sp>
        <p:nvSpPr>
          <p:cNvPr id="1984627207" name="Заголовок 1"/>
          <p:cNvSpPr>
            <a:spLocks noGrp="1"/>
          </p:cNvSpPr>
          <p:nvPr>
            <p:ph type="title"/>
          </p:nvPr>
        </p:nvSpPr>
        <p:spPr bwMode="auto">
          <a:xfrm flipH="0" flipV="0">
            <a:off x="4019203" y="2515898"/>
            <a:ext cx="4266842" cy="634081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upright="0" compatLnSpc="0">
            <a:normAutofit fontScale="95000" lnSpcReduction="1000"/>
          </a:bodyPr>
          <a:lstStyle/>
          <a:p>
            <a:pPr>
              <a:defRPr/>
            </a:pPr>
            <a:r>
              <a:rPr lang="uk-UA" b="1">
                <a:solidFill>
                  <a:srgbClr val="002060"/>
                </a:solidFill>
                <a:latin typeface="Monotype Corsiva"/>
                <a:cs typeface="Times New Roman"/>
              </a:rPr>
              <a:t>Домашнє завдання</a:t>
            </a:r>
            <a:endParaRPr lang="ru-RU" b="1">
              <a:solidFill>
                <a:srgbClr val="002060"/>
              </a:solidFill>
              <a:latin typeface="Monotype Corsiva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New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 Them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ONLYOFFICE/7.4.1.36</Application>
  <DocSecurity>0</DocSecurity>
  <PresentationFormat>Widescreen</PresentationFormat>
  <Paragraphs>0</Paragraphs>
  <Slides>9</Slides>
  <Notes>9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dc:identifier/>
  <dc:language/>
  <cp:lastModifiedBy/>
  <cp:revision>6</cp:revision>
  <dcterms:modified xsi:type="dcterms:W3CDTF">2023-09-05T09:21:41Z</dcterms:modified>
  <cp:category/>
  <cp:contentStatus/>
  <cp:version/>
</cp:coreProperties>
</file>