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71" r:id="rId11"/>
    <p:sldId id="272" r:id="rId12"/>
    <p:sldId id="273" r:id="rId13"/>
    <p:sldId id="274" r:id="rId14"/>
    <p:sldId id="270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для презен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940" y="1"/>
            <a:ext cx="917694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512167"/>
          </a:xfrm>
        </p:spPr>
        <p:txBody>
          <a:bodyPr/>
          <a:lstStyle/>
          <a:p>
            <a:r>
              <a:rPr lang="uk-UA" i="1" dirty="0" smtClean="0">
                <a:solidFill>
                  <a:srgbClr val="0070C0"/>
                </a:solidFill>
                <a:latin typeface="Arial Black" pitchFamily="34" charset="0"/>
              </a:rPr>
              <a:t>   </a:t>
            </a:r>
            <a:r>
              <a:rPr lang="uk-UA" i="1" dirty="0" smtClean="0">
                <a:solidFill>
                  <a:srgbClr val="FF0000"/>
                </a:solidFill>
                <a:latin typeface="Arial Black" pitchFamily="34" charset="0"/>
              </a:rPr>
              <a:t>Артикуляційні вправи</a:t>
            </a:r>
            <a:endParaRPr lang="ru-RU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844824"/>
            <a:ext cx="6912768" cy="3793976"/>
          </a:xfrm>
        </p:spPr>
        <p:txBody>
          <a:bodyPr>
            <a:noAutofit/>
          </a:bodyPr>
          <a:lstStyle/>
          <a:p>
            <a:r>
              <a:rPr lang="uk-UA" sz="4400" b="1" dirty="0" err="1" smtClean="0">
                <a:solidFill>
                  <a:srgbClr val="00B050"/>
                </a:solidFill>
                <a:latin typeface="Arial Narrow" pitchFamily="34" charset="0"/>
              </a:rPr>
              <a:t>“Парашутик”</a:t>
            </a:r>
            <a:endParaRPr lang="uk-UA" sz="4400" b="1" dirty="0" smtClean="0">
              <a:solidFill>
                <a:srgbClr val="00B050"/>
              </a:solidFill>
              <a:latin typeface="Arial Narrow" pitchFamily="34" charset="0"/>
            </a:endParaRPr>
          </a:p>
          <a:p>
            <a:r>
              <a:rPr lang="uk-UA" sz="4400" b="1" dirty="0" err="1" smtClean="0">
                <a:solidFill>
                  <a:srgbClr val="C00000"/>
                </a:solidFill>
                <a:latin typeface="Arial Narrow" pitchFamily="34" charset="0"/>
              </a:rPr>
              <a:t>“Кулька”</a:t>
            </a:r>
            <a:endParaRPr lang="uk-UA" sz="4400" b="1" dirty="0" smtClean="0">
              <a:solidFill>
                <a:srgbClr val="C00000"/>
              </a:solidFill>
              <a:latin typeface="Arial Narrow" pitchFamily="34" charset="0"/>
            </a:endParaRPr>
          </a:p>
          <a:p>
            <a:r>
              <a:rPr lang="uk-UA" sz="4400" b="1" dirty="0" err="1" smtClean="0">
                <a:solidFill>
                  <a:srgbClr val="00B0F0"/>
                </a:solidFill>
                <a:latin typeface="Arial Narrow" pitchFamily="34" charset="0"/>
              </a:rPr>
              <a:t>“Індик</a:t>
            </a:r>
            <a:r>
              <a:rPr lang="uk-UA" sz="4400" b="1" dirty="0" smtClean="0">
                <a:solidFill>
                  <a:srgbClr val="00B0F0"/>
                </a:solidFill>
                <a:latin typeface="Arial Narrow" pitchFamily="34" charset="0"/>
              </a:rPr>
              <a:t> </a:t>
            </a:r>
            <a:r>
              <a:rPr lang="uk-UA" sz="4400" b="1" dirty="0" err="1" smtClean="0">
                <a:solidFill>
                  <a:srgbClr val="00B0F0"/>
                </a:solidFill>
                <a:latin typeface="Arial Narrow" pitchFamily="34" charset="0"/>
              </a:rPr>
              <a:t>Базікало”</a:t>
            </a:r>
            <a:endParaRPr lang="uk-UA" sz="4400" b="1" dirty="0" smtClean="0">
              <a:solidFill>
                <a:srgbClr val="00B0F0"/>
              </a:solidFill>
              <a:latin typeface="Arial Narrow" pitchFamily="34" charset="0"/>
            </a:endParaRPr>
          </a:p>
          <a:p>
            <a:r>
              <a:rPr lang="uk-UA" sz="4400" b="1" dirty="0" err="1" smtClean="0">
                <a:solidFill>
                  <a:srgbClr val="7030A0"/>
                </a:solidFill>
                <a:latin typeface="Arial Narrow" pitchFamily="34" charset="0"/>
              </a:rPr>
              <a:t>“Слоник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</a:rPr>
              <a:t> п</a:t>
            </a:r>
            <a:r>
              <a:rPr lang="en-US" sz="4400" b="1" dirty="0" smtClean="0">
                <a:solidFill>
                  <a:srgbClr val="7030A0"/>
                </a:solidFill>
                <a:latin typeface="Arial Narrow" pitchFamily="34" charset="0"/>
              </a:rPr>
              <a:t>’</a:t>
            </a:r>
            <a:r>
              <a:rPr lang="uk-UA" sz="4400" b="1" dirty="0" smtClean="0">
                <a:solidFill>
                  <a:srgbClr val="7030A0"/>
                </a:solidFill>
                <a:latin typeface="Arial Narrow" pitchFamily="34" charset="0"/>
              </a:rPr>
              <a:t>є”</a:t>
            </a:r>
            <a:endParaRPr lang="uk-UA" sz="4400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r>
              <a:rPr lang="uk-UA" sz="4400" b="1" dirty="0" err="1" smtClean="0">
                <a:solidFill>
                  <a:srgbClr val="0070C0"/>
                </a:solidFill>
                <a:latin typeface="Arial Narrow" pitchFamily="34" charset="0"/>
              </a:rPr>
              <a:t>“Гойдалки”</a:t>
            </a:r>
            <a:endParaRPr lang="ru-RU" sz="44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для презен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584175"/>
          </a:xfrm>
        </p:spPr>
        <p:txBody>
          <a:bodyPr>
            <a:normAutofit fontScale="90000"/>
          </a:bodyPr>
          <a:lstStyle/>
          <a:p>
            <a:r>
              <a:rPr lang="uk-UA" sz="6000" b="1" i="1" dirty="0" smtClean="0">
                <a:solidFill>
                  <a:srgbClr val="002060"/>
                </a:solidFill>
              </a:rPr>
              <a:t>     </a:t>
            </a:r>
            <a:r>
              <a:rPr lang="uk-UA" sz="6000" b="1" i="1" dirty="0" smtClean="0">
                <a:solidFill>
                  <a:srgbClr val="0070C0"/>
                </a:solidFill>
              </a:rPr>
              <a:t>Впіймай зайве слово</a:t>
            </a:r>
            <a:endParaRPr lang="ru-RU" sz="6000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2060848"/>
            <a:ext cx="8064896" cy="4248472"/>
          </a:xfrm>
        </p:spPr>
        <p:txBody>
          <a:bodyPr>
            <a:noAutofit/>
          </a:bodyPr>
          <a:lstStyle/>
          <a:p>
            <a:pPr algn="l"/>
            <a:r>
              <a:rPr lang="uk-UA" altLang="ru-RU" sz="4400" b="1" dirty="0" smtClean="0">
                <a:solidFill>
                  <a:srgbClr val="002060"/>
                </a:solidFill>
              </a:rPr>
              <a:t>Кіт-кіт-кіт-кіт-кіт-тік-кіт-кіт-кіт</a:t>
            </a:r>
          </a:p>
          <a:p>
            <a:pPr algn="l"/>
            <a:r>
              <a:rPr lang="uk-UA" altLang="ru-RU" sz="4400" b="1" dirty="0" smtClean="0">
                <a:solidFill>
                  <a:srgbClr val="002060"/>
                </a:solidFill>
              </a:rPr>
              <a:t>Вінок-вінок-віник-вінок-вінок</a:t>
            </a:r>
          </a:p>
          <a:p>
            <a:pPr algn="l"/>
            <a:r>
              <a:rPr lang="uk-UA" altLang="ru-RU" sz="4400" b="1" dirty="0" smtClean="0">
                <a:solidFill>
                  <a:srgbClr val="002060"/>
                </a:solidFill>
              </a:rPr>
              <a:t>Сон-сон-сон-сом-сон-сон-сон</a:t>
            </a:r>
          </a:p>
          <a:p>
            <a:pPr algn="l"/>
            <a:r>
              <a:rPr lang="uk-UA" altLang="ru-RU" sz="4400" b="1" dirty="0" smtClean="0">
                <a:solidFill>
                  <a:srgbClr val="002060"/>
                </a:solidFill>
              </a:rPr>
              <a:t>Смола-смола-слова-смола</a:t>
            </a:r>
          </a:p>
          <a:p>
            <a:pPr algn="l"/>
            <a:r>
              <a:rPr lang="uk-UA" altLang="ru-RU" sz="4400" b="1" dirty="0" smtClean="0">
                <a:solidFill>
                  <a:srgbClr val="002060"/>
                </a:solidFill>
              </a:rPr>
              <a:t>Корова-корова-корона-корова</a:t>
            </a:r>
            <a:endParaRPr lang="ru-RU" altLang="ru-RU" sz="4400" b="1" dirty="0" smtClean="0">
              <a:solidFill>
                <a:srgbClr val="002060"/>
              </a:solidFill>
            </a:endParaRPr>
          </a:p>
          <a:p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для презен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512167"/>
          </a:xfrm>
        </p:spPr>
        <p:txBody>
          <a:bodyPr/>
          <a:lstStyle/>
          <a:p>
            <a:r>
              <a:rPr lang="uk-UA" b="1" i="1" dirty="0" smtClean="0">
                <a:solidFill>
                  <a:srgbClr val="00B050"/>
                </a:solidFill>
              </a:rPr>
              <a:t>    </a:t>
            </a:r>
            <a:r>
              <a:rPr lang="uk-UA" b="1" i="1" dirty="0" smtClean="0">
                <a:solidFill>
                  <a:srgbClr val="7030A0"/>
                </a:solidFill>
              </a:rPr>
              <a:t>Утвори  слово з перших складів слів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8064896" cy="4536504"/>
          </a:xfrm>
        </p:spPr>
        <p:txBody>
          <a:bodyPr>
            <a:noAutofit/>
          </a:bodyPr>
          <a:lstStyle/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Сокіл, роса, камінь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Шуба, лікар, капуста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Синій, нитка, цятка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Вона, роса, намисто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Сонце, валянки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Зошит, зуби, лялька</a:t>
            </a:r>
          </a:p>
          <a:p>
            <a:r>
              <a:rPr lang="uk-UA" altLang="ru-RU" sz="3600" b="1" dirty="0" smtClean="0">
                <a:solidFill>
                  <a:schemeClr val="tx1"/>
                </a:solidFill>
                <a:latin typeface="AriaX" pitchFamily="34" charset="0"/>
              </a:rPr>
              <a:t>Легенда, легені, капуста</a:t>
            </a:r>
          </a:p>
          <a:p>
            <a:endParaRPr lang="ru-RU" sz="3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r>
              <a:rPr lang="uk-UA" i="1" dirty="0" smtClean="0">
                <a:solidFill>
                  <a:srgbClr val="FFC000"/>
                </a:solidFill>
                <a:latin typeface="Arial Black" pitchFamily="34" charset="0"/>
              </a:rPr>
              <a:t>     </a:t>
            </a:r>
            <a:r>
              <a:rPr lang="uk-UA" i="1" dirty="0" smtClean="0">
                <a:solidFill>
                  <a:srgbClr val="0070C0"/>
                </a:solidFill>
                <a:latin typeface="Arial Black" pitchFamily="34" charset="0"/>
              </a:rPr>
              <a:t>Пташині запитання</a:t>
            </a:r>
            <a:endParaRPr lang="ru-RU" i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сорока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2204864"/>
            <a:ext cx="2263701" cy="1194121"/>
          </a:xfrm>
        </p:spPr>
      </p:pic>
      <p:pic>
        <p:nvPicPr>
          <p:cNvPr id="5" name="Рисунок 4" descr="шулі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1916832"/>
            <a:ext cx="2112268" cy="1676403"/>
          </a:xfrm>
          <a:prstGeom prst="rect">
            <a:avLst/>
          </a:prstGeom>
        </p:spPr>
      </p:pic>
      <p:pic>
        <p:nvPicPr>
          <p:cNvPr id="6" name="Рисунок 5" descr="синиц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1556792"/>
            <a:ext cx="1847602" cy="1559396"/>
          </a:xfrm>
          <a:prstGeom prst="rect">
            <a:avLst/>
          </a:prstGeom>
        </p:spPr>
      </p:pic>
      <p:pic>
        <p:nvPicPr>
          <p:cNvPr id="7" name="Рисунок 6" descr="ворона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2996952"/>
            <a:ext cx="1689077" cy="1368152"/>
          </a:xfrm>
          <a:prstGeom prst="rect">
            <a:avLst/>
          </a:prstGeom>
        </p:spPr>
      </p:pic>
      <p:pic>
        <p:nvPicPr>
          <p:cNvPr id="8" name="Рисунок 7" descr="зозуля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4149080"/>
            <a:ext cx="1357749" cy="1872208"/>
          </a:xfrm>
          <a:prstGeom prst="rect">
            <a:avLst/>
          </a:prstGeom>
        </p:spPr>
      </p:pic>
      <p:pic>
        <p:nvPicPr>
          <p:cNvPr id="9" name="Рисунок 8" descr="лелека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4653136"/>
            <a:ext cx="1079458" cy="1512276"/>
          </a:xfrm>
          <a:prstGeom prst="rect">
            <a:avLst/>
          </a:prstGeom>
        </p:spPr>
      </p:pic>
      <p:pic>
        <p:nvPicPr>
          <p:cNvPr id="10" name="Рисунок 9" descr="горобець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4293096"/>
            <a:ext cx="1617958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для презен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7030A0"/>
                </a:solidFill>
                <a:latin typeface="Arial Black" pitchFamily="34" charset="0"/>
              </a:rPr>
              <a:t>      Словникова робота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1560" y="2204864"/>
            <a:ext cx="3597796" cy="3414365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Arial Black" pitchFamily="34" charset="0"/>
              </a:rPr>
              <a:t>Кортить</a:t>
            </a:r>
          </a:p>
          <a:p>
            <a:r>
              <a:rPr lang="uk-UA" sz="3600" dirty="0" smtClean="0">
                <a:latin typeface="Arial Black" pitchFamily="34" charset="0"/>
              </a:rPr>
              <a:t>Оселився</a:t>
            </a:r>
          </a:p>
          <a:p>
            <a:r>
              <a:rPr lang="uk-UA" sz="3600" dirty="0" smtClean="0">
                <a:latin typeface="Arial Black" pitchFamily="34" charset="0"/>
              </a:rPr>
              <a:t>Зухвалий</a:t>
            </a:r>
          </a:p>
          <a:p>
            <a:r>
              <a:rPr lang="uk-UA" sz="3600" dirty="0" smtClean="0">
                <a:latin typeface="Arial Black" pitchFamily="34" charset="0"/>
              </a:rPr>
              <a:t>Звичайний</a:t>
            </a:r>
            <a:endParaRPr lang="ru-RU" sz="3600" dirty="0">
              <a:latin typeface="Arial Black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427984" y="2204864"/>
            <a:ext cx="4320480" cy="3198341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Arial Black" pitchFamily="34" charset="0"/>
              </a:rPr>
              <a:t>Оселі</a:t>
            </a:r>
          </a:p>
          <a:p>
            <a:r>
              <a:rPr lang="uk-UA" sz="3600" dirty="0" smtClean="0">
                <a:latin typeface="Arial Black" pitchFamily="34" charset="0"/>
              </a:rPr>
              <a:t>Вдачею</a:t>
            </a:r>
          </a:p>
          <a:p>
            <a:r>
              <a:rPr lang="uk-UA" sz="3600" dirty="0" smtClean="0">
                <a:latin typeface="Arial Black" pitchFamily="34" charset="0"/>
              </a:rPr>
              <a:t>Статечного</a:t>
            </a:r>
          </a:p>
          <a:p>
            <a:r>
              <a:rPr lang="uk-UA" sz="3600" dirty="0" smtClean="0">
                <a:latin typeface="Arial Black" pitchFamily="34" charset="0"/>
              </a:rPr>
              <a:t>Безстрашного</a:t>
            </a:r>
            <a:endParaRPr lang="ru-RU" sz="36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/>
          <a:lstStyle/>
          <a:p>
            <a:r>
              <a:rPr lang="uk-UA" dirty="0" err="1" smtClean="0"/>
              <a:t>Фізкультхвилинка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Рисунок 49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Рисунок 20" descr="горобец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700808"/>
            <a:ext cx="4287588" cy="381642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00392" y="2606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732240" y="242088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дзьоб</a:t>
            </a:r>
            <a:endParaRPr lang="ru-RU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499992" y="170080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голова</a:t>
            </a:r>
            <a:endParaRPr lang="ru-RU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771800" y="227687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шия</a:t>
            </a:r>
            <a:endParaRPr lang="ru-RU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339752" y="306896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крила</a:t>
            </a:r>
            <a:endParaRPr lang="ru-RU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899592" y="450912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хвіст</a:t>
            </a:r>
            <a:endParaRPr lang="ru-RU" sz="2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300192" y="3501008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тулуб</a:t>
            </a:r>
            <a:endParaRPr lang="ru-RU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796136" y="465313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          </a:t>
            </a:r>
            <a:r>
              <a:rPr lang="uk-UA" sz="2800" b="1" dirty="0" smtClean="0"/>
              <a:t>кінцівки</a:t>
            </a:r>
            <a:endParaRPr lang="ru-RU" sz="2800" b="1" dirty="0"/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5292080" y="1916832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3779912" y="2564904"/>
            <a:ext cx="115212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3419872" y="3284984"/>
            <a:ext cx="86409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1619672" y="4365104"/>
            <a:ext cx="122413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 flipV="1">
            <a:off x="5436096" y="4797152"/>
            <a:ext cx="86409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29" idx="1"/>
          </p:cNvCxnSpPr>
          <p:nvPr/>
        </p:nvCxnSpPr>
        <p:spPr>
          <a:xfrm flipH="1" flipV="1">
            <a:off x="5652120" y="3717032"/>
            <a:ext cx="648072" cy="45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4" idx="1"/>
          </p:cNvCxnSpPr>
          <p:nvPr/>
        </p:nvCxnSpPr>
        <p:spPr>
          <a:xfrm flipH="1" flipV="1">
            <a:off x="6084168" y="2636912"/>
            <a:ext cx="648072" cy="45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Заголовок 50"/>
          <p:cNvSpPr>
            <a:spLocks noGrp="1"/>
          </p:cNvSpPr>
          <p:nvPr>
            <p:ph type="ctrTitle"/>
          </p:nvPr>
        </p:nvSpPr>
        <p:spPr>
          <a:xfrm>
            <a:off x="827584" y="620689"/>
            <a:ext cx="7772400" cy="1152128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00B0F0"/>
                </a:solidFill>
              </a:rPr>
              <a:t>Будова тіла птахів</a:t>
            </a:r>
            <a:endParaRPr lang="ru-RU" sz="6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сой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365104"/>
            <a:ext cx="3401568" cy="1950586"/>
          </a:xfrm>
          <a:prstGeom prst="rect">
            <a:avLst/>
          </a:prstGeom>
        </p:spPr>
      </p:pic>
      <p:sp>
        <p:nvSpPr>
          <p:cNvPr id="7" name="Выноска-облако 6"/>
          <p:cNvSpPr/>
          <p:nvPr/>
        </p:nvSpPr>
        <p:spPr>
          <a:xfrm>
            <a:off x="1043608" y="188640"/>
            <a:ext cx="7632848" cy="4248472"/>
          </a:xfrm>
          <a:prstGeom prst="cloudCallout">
            <a:avLst>
              <a:gd name="adj1" fmla="val -17226"/>
              <a:gd name="adj2" fmla="val 50785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483768" y="620688"/>
            <a:ext cx="58326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Ми, птахи, підкорили повітряний простір. Адже у нас ціла низка пристосувань для польоту. Насамперед це - крила.</a:t>
            </a:r>
          </a:p>
          <a:p>
            <a:r>
              <a:rPr lang="uk-UA" sz="2400" dirty="0" smtClean="0"/>
              <a:t>    Щоб літати, доводиться витрачати багато енергії. Тому птахи багато їдять. Завдяки здатності літати птахам легше знаходити їжу. Адже зверху все добре видно й дістатися будь-куди зручно. 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сой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365104"/>
            <a:ext cx="3401568" cy="1950586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1331640" y="404664"/>
            <a:ext cx="7200800" cy="4032448"/>
          </a:xfrm>
          <a:prstGeom prst="wedgeEllipseCallout">
            <a:avLst>
              <a:gd name="adj1" fmla="val -20311"/>
              <a:gd name="adj2" fmla="val 57001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483768" y="836712"/>
            <a:ext cx="56166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</a:rPr>
              <a:t>Живляться птахи по-різному.</a:t>
            </a:r>
          </a:p>
          <a:p>
            <a:r>
              <a:rPr lang="uk-UA" sz="2800" dirty="0" smtClean="0">
                <a:solidFill>
                  <a:srgbClr val="C00000"/>
                </a:solidFill>
              </a:rPr>
              <a:t>Рослиноїдні</a:t>
            </a:r>
            <a:r>
              <a:rPr lang="uk-UA" sz="2800" dirty="0" smtClean="0"/>
              <a:t>: голуб, шишкар, омелюх,чиж.</a:t>
            </a:r>
          </a:p>
          <a:p>
            <a:r>
              <a:rPr lang="uk-UA" sz="2800" dirty="0" smtClean="0">
                <a:solidFill>
                  <a:srgbClr val="C00000"/>
                </a:solidFill>
              </a:rPr>
              <a:t>М</a:t>
            </a:r>
            <a:r>
              <a:rPr lang="en-US" sz="2800" dirty="0" smtClean="0">
                <a:solidFill>
                  <a:srgbClr val="C00000"/>
                </a:solidFill>
              </a:rPr>
              <a:t>’</a:t>
            </a:r>
            <a:r>
              <a:rPr lang="uk-UA" sz="2800" dirty="0" err="1" smtClean="0">
                <a:solidFill>
                  <a:srgbClr val="C00000"/>
                </a:solidFill>
              </a:rPr>
              <a:t>ясоїдні</a:t>
            </a:r>
            <a:r>
              <a:rPr lang="uk-UA" sz="2800" dirty="0" smtClean="0"/>
              <a:t>:</a:t>
            </a:r>
          </a:p>
          <a:p>
            <a:r>
              <a:rPr lang="uk-UA" sz="2800" dirty="0" smtClean="0"/>
              <a:t> </a:t>
            </a:r>
            <a:r>
              <a:rPr lang="uk-UA" sz="2800" dirty="0" smtClean="0">
                <a:solidFill>
                  <a:srgbClr val="00B050"/>
                </a:solidFill>
              </a:rPr>
              <a:t>комахоїдні </a:t>
            </a:r>
            <a:r>
              <a:rPr lang="uk-UA" sz="2800" dirty="0" smtClean="0"/>
              <a:t>-  ластівка, дятел  та </a:t>
            </a:r>
          </a:p>
          <a:p>
            <a:r>
              <a:rPr lang="uk-UA" sz="2800" dirty="0" smtClean="0">
                <a:solidFill>
                  <a:srgbClr val="00B050"/>
                </a:solidFill>
              </a:rPr>
              <a:t> хижі </a:t>
            </a:r>
            <a:r>
              <a:rPr lang="uk-UA" sz="2800" dirty="0" smtClean="0"/>
              <a:t>-  сова, шуліка, лелека.</a:t>
            </a:r>
          </a:p>
          <a:p>
            <a:r>
              <a:rPr lang="uk-UA" sz="2800" dirty="0" smtClean="0">
                <a:solidFill>
                  <a:srgbClr val="C00000"/>
                </a:solidFill>
              </a:rPr>
              <a:t>Всеїдні</a:t>
            </a:r>
            <a:r>
              <a:rPr lang="uk-UA" sz="2800" dirty="0" smtClean="0"/>
              <a:t>: горобець, ворона, сорока.</a:t>
            </a:r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229600" cy="778098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Arial Black" pitchFamily="34" charset="0"/>
                <a:cs typeface="Shruti" pitchFamily="2"/>
              </a:rPr>
              <a:t>РОСЛИНОЇДНІ</a:t>
            </a:r>
            <a:endParaRPr lang="ru-RU" b="1" dirty="0">
              <a:solidFill>
                <a:srgbClr val="0070C0"/>
              </a:solidFill>
              <a:latin typeface="Arial Black" pitchFamily="34" charset="0"/>
              <a:cs typeface="Shruti" pitchFamily="2"/>
            </a:endParaRPr>
          </a:p>
        </p:txBody>
      </p:sp>
      <p:pic>
        <p:nvPicPr>
          <p:cNvPr id="4" name="Содержимое 3" descr="голуб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016731"/>
            <a:ext cx="2520280" cy="2268253"/>
          </a:xfrm>
        </p:spPr>
      </p:pic>
      <p:sp>
        <p:nvSpPr>
          <p:cNvPr id="5" name="TextBox 4"/>
          <p:cNvSpPr txBox="1"/>
          <p:nvPr/>
        </p:nvSpPr>
        <p:spPr>
          <a:xfrm>
            <a:off x="6444208" y="29969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Голуб</a:t>
            </a:r>
            <a:endParaRPr lang="ru-RU" sz="2800" b="1" dirty="0"/>
          </a:p>
        </p:txBody>
      </p:sp>
      <p:pic>
        <p:nvPicPr>
          <p:cNvPr id="6" name="Рисунок 5" descr="шишка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3212976"/>
            <a:ext cx="2003672" cy="28507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55976" y="602128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Шишкар</a:t>
            </a:r>
            <a:endParaRPr lang="ru-RU" sz="2800" b="1" dirty="0"/>
          </a:p>
        </p:txBody>
      </p:sp>
      <p:pic>
        <p:nvPicPr>
          <p:cNvPr id="8" name="Рисунок 7" descr="омелюх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052736"/>
            <a:ext cx="3120347" cy="23402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31640" y="357301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Омелюх</a:t>
            </a:r>
            <a:endParaRPr lang="ru-RU" sz="2800" b="1" dirty="0"/>
          </a:p>
        </p:txBody>
      </p:sp>
      <p:pic>
        <p:nvPicPr>
          <p:cNvPr id="10" name="Рисунок 9" descr="чиж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4005064"/>
            <a:ext cx="3571809" cy="20072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71600" y="594928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Чиж</a:t>
            </a:r>
            <a:endParaRPr lang="ru-RU" sz="28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r>
              <a:rPr lang="uk-UA" dirty="0" smtClean="0">
                <a:solidFill>
                  <a:srgbClr val="7030A0"/>
                </a:solidFill>
                <a:latin typeface="Arial Black" pitchFamily="34" charset="0"/>
              </a:rPr>
              <a:t>КОМАХОЇДНІ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ластівка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63888" y="1268760"/>
            <a:ext cx="3744416" cy="3672408"/>
          </a:xfrm>
        </p:spPr>
      </p:pic>
      <p:pic>
        <p:nvPicPr>
          <p:cNvPr id="5" name="Рисунок 4" descr="дятел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340768"/>
            <a:ext cx="2952328" cy="43015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5589240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Дятел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537321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Ластівка</a:t>
            </a:r>
            <a:endParaRPr lang="ru-RU" sz="28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B0F0"/>
                </a:solidFill>
                <a:latin typeface="Arial Black" pitchFamily="34" charset="0"/>
              </a:rPr>
              <a:t>ХИЖІ</a:t>
            </a:r>
            <a:endParaRPr lang="ru-RU" dirty="0">
              <a:solidFill>
                <a:srgbClr val="00B0F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сова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4413" b="8255"/>
          <a:stretch>
            <a:fillRect/>
          </a:stretch>
        </p:blipFill>
        <p:spPr>
          <a:xfrm>
            <a:off x="6084168" y="404664"/>
            <a:ext cx="2124389" cy="2592287"/>
          </a:xfrm>
        </p:spPr>
      </p:pic>
      <p:pic>
        <p:nvPicPr>
          <p:cNvPr id="5" name="Рисунок 4" descr="шулі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836712"/>
            <a:ext cx="3094360" cy="2844081"/>
          </a:xfrm>
          <a:prstGeom prst="rect">
            <a:avLst/>
          </a:prstGeom>
        </p:spPr>
      </p:pic>
      <p:pic>
        <p:nvPicPr>
          <p:cNvPr id="6" name="Рисунок 5" descr="лелек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2204864"/>
            <a:ext cx="2478228" cy="36019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576" y="38610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Шуліка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516216" y="314096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Сова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851920" y="594928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Лелека</a:t>
            </a:r>
            <a:endParaRPr lang="ru-RU" sz="28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ВСЕЇДНІ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горобець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55776" y="3861048"/>
            <a:ext cx="4032448" cy="2016224"/>
          </a:xfrm>
        </p:spPr>
      </p:pic>
      <p:pic>
        <p:nvPicPr>
          <p:cNvPr id="5" name="Рисунок 4" descr="ворон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124744"/>
            <a:ext cx="3600450" cy="2724150"/>
          </a:xfrm>
          <a:prstGeom prst="rect">
            <a:avLst/>
          </a:prstGeom>
        </p:spPr>
      </p:pic>
      <p:pic>
        <p:nvPicPr>
          <p:cNvPr id="6" name="Рисунок 5" descr="сорок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1268760"/>
            <a:ext cx="3240360" cy="26497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3568" y="393305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Ворона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68144" y="422108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Сорока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5733256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Горобець</a:t>
            </a:r>
            <a:endParaRPr lang="ru-RU" sz="28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шишка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12776"/>
            <a:ext cx="3365618" cy="2248077"/>
          </a:xfrm>
          <a:prstGeom prst="rect">
            <a:avLst/>
          </a:prstGeom>
        </p:spPr>
      </p:pic>
      <p:pic>
        <p:nvPicPr>
          <p:cNvPr id="4" name="Рисунок 3" descr="кач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620688"/>
            <a:ext cx="3366669" cy="2232248"/>
          </a:xfrm>
          <a:prstGeom prst="rect">
            <a:avLst/>
          </a:prstGeom>
        </p:spPr>
      </p:pic>
      <p:pic>
        <p:nvPicPr>
          <p:cNvPr id="5" name="Рисунок 4" descr="дятел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3789040"/>
            <a:ext cx="3339455" cy="222225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txBody>
          <a:bodyPr/>
          <a:lstStyle/>
          <a:p>
            <a:r>
              <a:rPr lang="uk-UA" b="1" i="1" dirty="0" smtClean="0">
                <a:solidFill>
                  <a:srgbClr val="002060"/>
                </a:solidFill>
              </a:rPr>
              <a:t>Вправа </a:t>
            </a:r>
            <a:r>
              <a:rPr lang="uk-UA" b="1" i="1" dirty="0" err="1" smtClean="0">
                <a:solidFill>
                  <a:srgbClr val="002060"/>
                </a:solidFill>
              </a:rPr>
              <a:t>“Продовж</a:t>
            </a:r>
            <a:r>
              <a:rPr lang="uk-UA" b="1" i="1" dirty="0" smtClean="0">
                <a:solidFill>
                  <a:srgbClr val="002060"/>
                </a:solidFill>
              </a:rPr>
              <a:t> </a:t>
            </a:r>
            <a:r>
              <a:rPr lang="uk-UA" b="1" i="1" dirty="0" err="1" smtClean="0">
                <a:solidFill>
                  <a:srgbClr val="002060"/>
                </a:solidFill>
              </a:rPr>
              <a:t>речення”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060848"/>
            <a:ext cx="6912768" cy="3577952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0070C0"/>
                </a:solidFill>
              </a:rPr>
              <a:t>На уроці я дізнався… .</a:t>
            </a:r>
          </a:p>
          <a:p>
            <a:r>
              <a:rPr lang="uk-UA" sz="5400" b="1" dirty="0" smtClean="0">
                <a:solidFill>
                  <a:srgbClr val="0070C0"/>
                </a:solidFill>
              </a:rPr>
              <a:t>Мені було цікаво… .</a:t>
            </a:r>
            <a:endParaRPr lang="ru-RU" sz="5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ез кар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  <a:latin typeface="Arial Black" pitchFamily="34" charset="0"/>
              </a:rPr>
              <a:t>Домашнє завдання</a:t>
            </a:r>
            <a:endParaRPr lang="ru-RU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060848"/>
            <a:ext cx="6656784" cy="3577952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7030A0"/>
                </a:solidFill>
              </a:rPr>
              <a:t>Читати оповідання </a:t>
            </a:r>
            <a:r>
              <a:rPr lang="uk-UA" sz="4000" b="1" dirty="0" err="1" smtClean="0">
                <a:solidFill>
                  <a:srgbClr val="7030A0"/>
                </a:solidFill>
              </a:rPr>
              <a:t>“Розбишака</a:t>
            </a:r>
            <a:r>
              <a:rPr lang="uk-UA" sz="4000" b="1" dirty="0" smtClean="0">
                <a:solidFill>
                  <a:srgbClr val="7030A0"/>
                </a:solidFill>
              </a:rPr>
              <a:t> </a:t>
            </a:r>
            <a:r>
              <a:rPr lang="uk-UA" sz="4000" b="1" dirty="0" err="1" smtClean="0">
                <a:solidFill>
                  <a:srgbClr val="7030A0"/>
                </a:solidFill>
              </a:rPr>
              <a:t>Чив”</a:t>
            </a:r>
            <a:r>
              <a:rPr lang="uk-UA" sz="4000" b="1" dirty="0" smtClean="0">
                <a:solidFill>
                  <a:srgbClr val="7030A0"/>
                </a:solidFill>
              </a:rPr>
              <a:t> с. 129-131, </a:t>
            </a:r>
            <a:r>
              <a:rPr lang="uk-UA" sz="4000" b="1" dirty="0" smtClean="0">
                <a:solidFill>
                  <a:srgbClr val="7030A0"/>
                </a:solidFill>
              </a:rPr>
              <a:t>підготувати запитання другу, знайти </a:t>
            </a:r>
            <a:r>
              <a:rPr lang="uk-UA" sz="4000" b="1" dirty="0" smtClean="0">
                <a:solidFill>
                  <a:srgbClr val="7030A0"/>
                </a:solidFill>
              </a:rPr>
              <a:t>цікаву інформацію про горобця.</a:t>
            </a:r>
            <a:endParaRPr lang="ru-RU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237</TotalTime>
  <Words>245</Words>
  <Application>Microsoft Office PowerPoint</Application>
  <PresentationFormat>Экран (4:3)</PresentationFormat>
  <Paragraphs>68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 Артикуляційні вправи</vt:lpstr>
      <vt:lpstr>     Впіймай зайве слово</vt:lpstr>
      <vt:lpstr>    Утвори  слово з перших складів слів</vt:lpstr>
      <vt:lpstr>     Пташині запитання</vt:lpstr>
      <vt:lpstr>      Словникова робота</vt:lpstr>
      <vt:lpstr>Фізкультхвилинка</vt:lpstr>
      <vt:lpstr>Будова тіла птахів</vt:lpstr>
      <vt:lpstr>Слайд 8</vt:lpstr>
      <vt:lpstr>Слайд 9</vt:lpstr>
      <vt:lpstr>РОСЛИНОЇДНІ</vt:lpstr>
      <vt:lpstr>КОМАХОЇДНІ</vt:lpstr>
      <vt:lpstr>ХИЖІ</vt:lpstr>
      <vt:lpstr>ВСЕЇДНІ</vt:lpstr>
      <vt:lpstr>Слайд 14</vt:lpstr>
      <vt:lpstr>Вправа “Продовж речення”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Артикуляційні вправи</dc:title>
  <cp:lastModifiedBy>User</cp:lastModifiedBy>
  <cp:revision>32</cp:revision>
  <dcterms:modified xsi:type="dcterms:W3CDTF">2019-02-16T13:44:22Z</dcterms:modified>
</cp:coreProperties>
</file>