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80" r:id="rId4"/>
    <p:sldId id="266" r:id="rId5"/>
    <p:sldId id="279" r:id="rId6"/>
    <p:sldId id="267" r:id="rId7"/>
    <p:sldId id="281" r:id="rId8"/>
    <p:sldId id="261" r:id="rId9"/>
    <p:sldId id="263" r:id="rId10"/>
    <p:sldId id="262" r:id="rId11"/>
    <p:sldId id="282" r:id="rId12"/>
    <p:sldId id="264" r:id="rId13"/>
    <p:sldId id="257" r:id="rId14"/>
    <p:sldId id="268" r:id="rId15"/>
    <p:sldId id="28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9954CC"/>
    <a:srgbClr val="FFCCFF"/>
    <a:srgbClr val="FFFF66"/>
    <a:srgbClr val="FF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4" autoAdjust="0"/>
    <p:restoredTop sz="86675" autoAdjust="0"/>
  </p:normalViewPr>
  <p:slideViewPr>
    <p:cSldViewPr>
      <p:cViewPr>
        <p:scale>
          <a:sx n="57" d="100"/>
          <a:sy n="57" d="100"/>
        </p:scale>
        <p:origin x="-2203" y="-4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90AE4B-A06B-4B02-ADAA-23441C4ED79A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012127DF-373D-48AF-BB5C-A65FF9285364}">
      <dgm:prSet phldrT="[Текст]"/>
      <dgm:spPr/>
      <dgm:t>
        <a:bodyPr/>
        <a:lstStyle/>
        <a:p>
          <a:r>
            <a:rPr lang="uk-UA" b="1" dirty="0" smtClean="0"/>
            <a:t>МОРАЛЬНА ПОВЕДІНКА</a:t>
          </a:r>
          <a:endParaRPr lang="ru-RU" b="1" dirty="0"/>
        </a:p>
      </dgm:t>
    </dgm:pt>
    <dgm:pt modelId="{F56EC5A7-49DB-43B3-9130-EC907AFBA6EA}" type="parTrans" cxnId="{7D8BBDD1-BA4B-41B7-B409-A21DD4569920}">
      <dgm:prSet/>
      <dgm:spPr/>
      <dgm:t>
        <a:bodyPr/>
        <a:lstStyle/>
        <a:p>
          <a:endParaRPr lang="ru-RU"/>
        </a:p>
      </dgm:t>
    </dgm:pt>
    <dgm:pt modelId="{3D77E531-F96C-496E-A571-B028760F68C8}" type="sibTrans" cxnId="{7D8BBDD1-BA4B-41B7-B409-A21DD4569920}">
      <dgm:prSet/>
      <dgm:spPr/>
      <dgm:t>
        <a:bodyPr/>
        <a:lstStyle/>
        <a:p>
          <a:endParaRPr lang="ru-RU"/>
        </a:p>
      </dgm:t>
    </dgm:pt>
    <dgm:pt modelId="{38FCCC50-A766-4C95-9242-F14188D3EF17}">
      <dgm:prSet phldrT="[Текст]"/>
      <dgm:spPr/>
      <dgm:t>
        <a:bodyPr/>
        <a:lstStyle/>
        <a:p>
          <a:r>
            <a:rPr lang="uk-UA" b="1" dirty="0" smtClean="0"/>
            <a:t>ПРАВОМІРНА ПОВЕДІНКА</a:t>
          </a:r>
          <a:endParaRPr lang="ru-RU" b="1" dirty="0"/>
        </a:p>
      </dgm:t>
    </dgm:pt>
    <dgm:pt modelId="{3545EBBF-833F-4304-95BC-88474EE3F286}" type="parTrans" cxnId="{2A919E0C-519A-4BD1-B386-A27E24E7DC22}">
      <dgm:prSet/>
      <dgm:spPr/>
      <dgm:t>
        <a:bodyPr/>
        <a:lstStyle/>
        <a:p>
          <a:endParaRPr lang="ru-RU"/>
        </a:p>
      </dgm:t>
    </dgm:pt>
    <dgm:pt modelId="{762C0014-A2B3-45C5-8570-F7776B03DE64}" type="sibTrans" cxnId="{2A919E0C-519A-4BD1-B386-A27E24E7DC22}">
      <dgm:prSet/>
      <dgm:spPr/>
      <dgm:t>
        <a:bodyPr/>
        <a:lstStyle/>
        <a:p>
          <a:endParaRPr lang="ru-RU"/>
        </a:p>
      </dgm:t>
    </dgm:pt>
    <dgm:pt modelId="{2BD1FFE9-2457-45FB-98AC-284897D15C59}" type="pres">
      <dgm:prSet presAssocID="{8190AE4B-A06B-4B02-ADAA-23441C4ED79A}" presName="Name0" presStyleCnt="0">
        <dgm:presLayoutVars>
          <dgm:dir/>
          <dgm:animLvl val="lvl"/>
          <dgm:resizeHandles val="exact"/>
        </dgm:presLayoutVars>
      </dgm:prSet>
      <dgm:spPr/>
    </dgm:pt>
    <dgm:pt modelId="{ABF2972D-5D73-41B1-B334-2F6129F7B2DE}" type="pres">
      <dgm:prSet presAssocID="{012127DF-373D-48AF-BB5C-A65FF9285364}" presName="parTxOnly" presStyleLbl="node1" presStyleIdx="0" presStyleCnt="2" custLinFactNeighborX="20632" custLinFactNeighborY="29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05BC3-A593-4B9E-AFD1-D131C64AFDC5}" type="pres">
      <dgm:prSet presAssocID="{3D77E531-F96C-496E-A571-B028760F68C8}" presName="parTxOnlySpace" presStyleCnt="0"/>
      <dgm:spPr/>
    </dgm:pt>
    <dgm:pt modelId="{8FD68A6E-B8E9-4CD5-B03C-7C36843D01A0}" type="pres">
      <dgm:prSet presAssocID="{38FCCC50-A766-4C95-9242-F14188D3EF17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919E0C-519A-4BD1-B386-A27E24E7DC22}" srcId="{8190AE4B-A06B-4B02-ADAA-23441C4ED79A}" destId="{38FCCC50-A766-4C95-9242-F14188D3EF17}" srcOrd="1" destOrd="0" parTransId="{3545EBBF-833F-4304-95BC-88474EE3F286}" sibTransId="{762C0014-A2B3-45C5-8570-F7776B03DE64}"/>
    <dgm:cxn modelId="{8EF46FDB-7B19-4558-BBE6-9CA6343CCD92}" type="presOf" srcId="{012127DF-373D-48AF-BB5C-A65FF9285364}" destId="{ABF2972D-5D73-41B1-B334-2F6129F7B2DE}" srcOrd="0" destOrd="0" presId="urn:microsoft.com/office/officeart/2005/8/layout/chevron1"/>
    <dgm:cxn modelId="{E1C01F88-6D94-4B37-BB8F-D13678FEE360}" type="presOf" srcId="{8190AE4B-A06B-4B02-ADAA-23441C4ED79A}" destId="{2BD1FFE9-2457-45FB-98AC-284897D15C59}" srcOrd="0" destOrd="0" presId="urn:microsoft.com/office/officeart/2005/8/layout/chevron1"/>
    <dgm:cxn modelId="{7D8BBDD1-BA4B-41B7-B409-A21DD4569920}" srcId="{8190AE4B-A06B-4B02-ADAA-23441C4ED79A}" destId="{012127DF-373D-48AF-BB5C-A65FF9285364}" srcOrd="0" destOrd="0" parTransId="{F56EC5A7-49DB-43B3-9130-EC907AFBA6EA}" sibTransId="{3D77E531-F96C-496E-A571-B028760F68C8}"/>
    <dgm:cxn modelId="{3B2DFF40-BC00-4FE5-B694-AB6C8238D5A9}" type="presOf" srcId="{38FCCC50-A766-4C95-9242-F14188D3EF17}" destId="{8FD68A6E-B8E9-4CD5-B03C-7C36843D01A0}" srcOrd="0" destOrd="0" presId="urn:microsoft.com/office/officeart/2005/8/layout/chevron1"/>
    <dgm:cxn modelId="{CA902665-08FA-412B-BCBB-162B16CAF5D4}" type="presParOf" srcId="{2BD1FFE9-2457-45FB-98AC-284897D15C59}" destId="{ABF2972D-5D73-41B1-B334-2F6129F7B2DE}" srcOrd="0" destOrd="0" presId="urn:microsoft.com/office/officeart/2005/8/layout/chevron1"/>
    <dgm:cxn modelId="{860CAEC6-6CB8-4640-8925-49B611234467}" type="presParOf" srcId="{2BD1FFE9-2457-45FB-98AC-284897D15C59}" destId="{19905BC3-A593-4B9E-AFD1-D131C64AFDC5}" srcOrd="1" destOrd="0" presId="urn:microsoft.com/office/officeart/2005/8/layout/chevron1"/>
    <dgm:cxn modelId="{E94965E0-3AB0-43EC-9B0A-62D57DF8CB9F}" type="presParOf" srcId="{2BD1FFE9-2457-45FB-98AC-284897D15C59}" destId="{8FD68A6E-B8E9-4CD5-B03C-7C36843D01A0}" srcOrd="2" destOrd="0" presId="urn:microsoft.com/office/officeart/2005/8/layout/chevron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90AE4B-A06B-4B02-ADAA-23441C4ED79A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012127DF-373D-48AF-BB5C-A65FF9285364}">
      <dgm:prSet phldrT="[Текст]"/>
      <dgm:spPr>
        <a:solidFill>
          <a:srgbClr val="0070C0"/>
        </a:solidFill>
      </dgm:spPr>
      <dgm:t>
        <a:bodyPr/>
        <a:lstStyle/>
        <a:p>
          <a:r>
            <a:rPr lang="uk-UA" b="1" dirty="0" smtClean="0"/>
            <a:t>ОСОБИСТІСТЬ</a:t>
          </a:r>
          <a:endParaRPr lang="ru-RU" b="1" dirty="0"/>
        </a:p>
      </dgm:t>
    </dgm:pt>
    <dgm:pt modelId="{F56EC5A7-49DB-43B3-9130-EC907AFBA6EA}" type="parTrans" cxnId="{7D8BBDD1-BA4B-41B7-B409-A21DD4569920}">
      <dgm:prSet/>
      <dgm:spPr/>
      <dgm:t>
        <a:bodyPr/>
        <a:lstStyle/>
        <a:p>
          <a:endParaRPr lang="ru-RU"/>
        </a:p>
      </dgm:t>
    </dgm:pt>
    <dgm:pt modelId="{3D77E531-F96C-496E-A571-B028760F68C8}" type="sibTrans" cxnId="{7D8BBDD1-BA4B-41B7-B409-A21DD4569920}">
      <dgm:prSet/>
      <dgm:spPr/>
      <dgm:t>
        <a:bodyPr/>
        <a:lstStyle/>
        <a:p>
          <a:endParaRPr lang="ru-RU"/>
        </a:p>
      </dgm:t>
    </dgm:pt>
    <dgm:pt modelId="{38FCCC50-A766-4C95-9242-F14188D3EF17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uk-UA" b="1" dirty="0" smtClean="0"/>
            <a:t>ОСОБА</a:t>
          </a:r>
          <a:endParaRPr lang="ru-RU" b="1" dirty="0"/>
        </a:p>
      </dgm:t>
    </dgm:pt>
    <dgm:pt modelId="{3545EBBF-833F-4304-95BC-88474EE3F286}" type="parTrans" cxnId="{2A919E0C-519A-4BD1-B386-A27E24E7DC22}">
      <dgm:prSet/>
      <dgm:spPr/>
      <dgm:t>
        <a:bodyPr/>
        <a:lstStyle/>
        <a:p>
          <a:endParaRPr lang="ru-RU"/>
        </a:p>
      </dgm:t>
    </dgm:pt>
    <dgm:pt modelId="{762C0014-A2B3-45C5-8570-F7776B03DE64}" type="sibTrans" cxnId="{2A919E0C-519A-4BD1-B386-A27E24E7DC22}">
      <dgm:prSet/>
      <dgm:spPr/>
      <dgm:t>
        <a:bodyPr/>
        <a:lstStyle/>
        <a:p>
          <a:endParaRPr lang="ru-RU"/>
        </a:p>
      </dgm:t>
    </dgm:pt>
    <dgm:pt modelId="{2BD1FFE9-2457-45FB-98AC-284897D15C59}" type="pres">
      <dgm:prSet presAssocID="{8190AE4B-A06B-4B02-ADAA-23441C4ED79A}" presName="Name0" presStyleCnt="0">
        <dgm:presLayoutVars>
          <dgm:dir/>
          <dgm:animLvl val="lvl"/>
          <dgm:resizeHandles val="exact"/>
        </dgm:presLayoutVars>
      </dgm:prSet>
      <dgm:spPr/>
    </dgm:pt>
    <dgm:pt modelId="{ABF2972D-5D73-41B1-B334-2F6129F7B2DE}" type="pres">
      <dgm:prSet presAssocID="{012127DF-373D-48AF-BB5C-A65FF9285364}" presName="parTxOnly" presStyleLbl="node1" presStyleIdx="0" presStyleCnt="2" custLinFactNeighborX="20632" custLinFactNeighborY="29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05BC3-A593-4B9E-AFD1-D131C64AFDC5}" type="pres">
      <dgm:prSet presAssocID="{3D77E531-F96C-496E-A571-B028760F68C8}" presName="parTxOnlySpace" presStyleCnt="0"/>
      <dgm:spPr/>
    </dgm:pt>
    <dgm:pt modelId="{8FD68A6E-B8E9-4CD5-B03C-7C36843D01A0}" type="pres">
      <dgm:prSet presAssocID="{38FCCC50-A766-4C95-9242-F14188D3EF17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9E83BD-7E9C-4D34-A570-09A28A668393}" type="presOf" srcId="{38FCCC50-A766-4C95-9242-F14188D3EF17}" destId="{8FD68A6E-B8E9-4CD5-B03C-7C36843D01A0}" srcOrd="0" destOrd="0" presId="urn:microsoft.com/office/officeart/2005/8/layout/chevron1"/>
    <dgm:cxn modelId="{2A919E0C-519A-4BD1-B386-A27E24E7DC22}" srcId="{8190AE4B-A06B-4B02-ADAA-23441C4ED79A}" destId="{38FCCC50-A766-4C95-9242-F14188D3EF17}" srcOrd="1" destOrd="0" parTransId="{3545EBBF-833F-4304-95BC-88474EE3F286}" sibTransId="{762C0014-A2B3-45C5-8570-F7776B03DE64}"/>
    <dgm:cxn modelId="{67BA892C-4792-4885-9625-F74D09F1ED8E}" type="presOf" srcId="{8190AE4B-A06B-4B02-ADAA-23441C4ED79A}" destId="{2BD1FFE9-2457-45FB-98AC-284897D15C59}" srcOrd="0" destOrd="0" presId="urn:microsoft.com/office/officeart/2005/8/layout/chevron1"/>
    <dgm:cxn modelId="{7D8BBDD1-BA4B-41B7-B409-A21DD4569920}" srcId="{8190AE4B-A06B-4B02-ADAA-23441C4ED79A}" destId="{012127DF-373D-48AF-BB5C-A65FF9285364}" srcOrd="0" destOrd="0" parTransId="{F56EC5A7-49DB-43B3-9130-EC907AFBA6EA}" sibTransId="{3D77E531-F96C-496E-A571-B028760F68C8}"/>
    <dgm:cxn modelId="{73D2A9C9-B1CC-49A3-A0F4-3BC96F5790BD}" type="presOf" srcId="{012127DF-373D-48AF-BB5C-A65FF9285364}" destId="{ABF2972D-5D73-41B1-B334-2F6129F7B2DE}" srcOrd="0" destOrd="0" presId="urn:microsoft.com/office/officeart/2005/8/layout/chevron1"/>
    <dgm:cxn modelId="{AE26C20F-25C2-4E86-A367-2F3E058D861B}" type="presParOf" srcId="{2BD1FFE9-2457-45FB-98AC-284897D15C59}" destId="{ABF2972D-5D73-41B1-B334-2F6129F7B2DE}" srcOrd="0" destOrd="0" presId="urn:microsoft.com/office/officeart/2005/8/layout/chevron1"/>
    <dgm:cxn modelId="{3F3C169E-FF0D-4F14-AA77-41083E3C67B5}" type="presParOf" srcId="{2BD1FFE9-2457-45FB-98AC-284897D15C59}" destId="{19905BC3-A593-4B9E-AFD1-D131C64AFDC5}" srcOrd="1" destOrd="0" presId="urn:microsoft.com/office/officeart/2005/8/layout/chevron1"/>
    <dgm:cxn modelId="{C16262B8-A398-4FAE-A61C-DF885EF4B211}" type="presParOf" srcId="{2BD1FFE9-2457-45FB-98AC-284897D15C59}" destId="{8FD68A6E-B8E9-4CD5-B03C-7C36843D01A0}" srcOrd="2" destOrd="0" presId="urn:microsoft.com/office/officeart/2005/8/layout/chevron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AA0A6-F997-4036-8EF8-EF249630E8B5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E11A6-3035-4644-84F8-EE1A30B37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E11A6-3035-4644-84F8-EE1A30B3737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B5C25-7120-4FA8-8761-5236931383D3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24E9D-5B8E-4B8B-9888-CC0F1F14E1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&#1055;&#1088;&#1077;&#1079;&#1077;&#1085;&#1090;&#1072;&#1094;&#1080;&#1103;1%20&#1089;&#1093;&#1077;&#1084;&#1080;.ppt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12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&#1055;&#1088;&#1077;&#1079;&#1077;&#1085;&#1090;&#1072;&#1094;&#1080;&#1103;2%20&#1089;&#1093;&#1077;&#1084;&#1080;.pptx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14346" y="4500570"/>
            <a:ext cx="9358346" cy="2357430"/>
          </a:xfrm>
        </p:spPr>
        <p:txBody>
          <a:bodyPr>
            <a:noAutofit/>
          </a:bodyPr>
          <a:lstStyle/>
          <a:p>
            <a:r>
              <a:rPr lang="uk-UA" sz="4400" b="1" dirty="0" smtClean="0">
                <a:solidFill>
                  <a:srgbClr val="FFC000"/>
                </a:solidFill>
              </a:rPr>
              <a:t>КРІЗЬ ПРИЗМУ ЖИТТЯ І ТВОРЧОСТІ </a:t>
            </a:r>
          </a:p>
          <a:p>
            <a:r>
              <a:rPr lang="uk-UA" sz="4400" b="1" dirty="0" smtClean="0">
                <a:solidFill>
                  <a:srgbClr val="FFC000"/>
                </a:solidFill>
              </a:rPr>
              <a:t>ГРИГОРІЯ САВИЧА СКОВОРОДИ</a:t>
            </a:r>
            <a:endParaRPr lang="ru-RU" sz="4400" b="1" dirty="0">
              <a:solidFill>
                <a:srgbClr val="FFC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57588" y="714356"/>
            <a:ext cx="528641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uk-UA" sz="7200" b="1" dirty="0" smtClean="0">
                <a:ln w="5715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Людина, особа, громадянин</a:t>
            </a:r>
            <a:endParaRPr lang="ru-RU" sz="7200" b="1" dirty="0">
              <a:ln w="5715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6" descr="ÐÐ°ÑÑÐ¸Ð½ÐºÐ¸ Ð¿Ð¾ Ð·Ð°Ð¿ÑÐ¾ÑÑ ÐºÐ°ÑÑÐ¸Ð½ÐºÐ° Ð»ÑÐ´Ð¸Ð½Ð°-Ð¾ÑÐ¾Ð±Ð°-Ð³ÑÐ¾Ð¼Ð°Ð´ÑÐ½Ð¸Ð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500042"/>
            <a:ext cx="3327838" cy="226040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</p:pic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 b="13043"/>
          <a:stretch>
            <a:fillRect/>
          </a:stretch>
        </p:blipFill>
        <p:spPr bwMode="auto">
          <a:xfrm>
            <a:off x="285720" y="1571612"/>
            <a:ext cx="2381250" cy="285752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646262" cy="628654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785794"/>
            <a:ext cx="871543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держави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здатні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стати великими,</a:t>
            </a:r>
          </a:p>
          <a:p>
            <a:pPr algn="ctr"/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яких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великі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малі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люди…”</a:t>
            </a:r>
          </a:p>
          <a:p>
            <a:pPr algn="ctr"/>
            <a: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</a:t>
            </a:r>
            <a:r>
              <a:rPr lang="ru-RU" sz="2800" b="1" spc="50" dirty="0" err="1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Олександр</a:t>
            </a:r>
            <a:r>
              <a:rPr lang="ru-RU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Довженко</a:t>
            </a:r>
            <a:endParaRPr lang="ru-RU" sz="28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РОБОТА З ПОНЯТТЯМИ:</a:t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32" y="857232"/>
          <a:ext cx="9144032" cy="529511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60329"/>
                <a:gridCol w="6583703"/>
              </a:tblGrid>
              <a:tr h="1275959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ЛЮДИНА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800" dirty="0" err="1" smtClean="0">
                          <a:solidFill>
                            <a:schemeClr val="tx1"/>
                          </a:solidFill>
                        </a:rPr>
                        <a:t>Біологічна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істота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 ,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психо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фізична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 характеристика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індивіда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275959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ОСОБИСТІСТЬ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Людина</a:t>
                      </a:r>
                      <a:r>
                        <a:rPr lang="uk-UA" sz="2800" b="1" baseline="0" dirty="0" smtClean="0"/>
                        <a:t> соціальна,  характеристика індивіда як члена суспільства.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1275959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ОСОБА</a:t>
                      </a:r>
                      <a:endParaRPr lang="ru-RU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Людина</a:t>
                      </a:r>
                      <a:r>
                        <a:rPr lang="uk-UA" sz="2800" b="1" baseline="0" dirty="0" smtClean="0"/>
                        <a:t> у правовідносинах, характеристика  індивіда в системі права.</a:t>
                      </a:r>
                      <a:endParaRPr lang="ru-RU" sz="28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75959"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ГРОМАДЯНИН</a:t>
                      </a:r>
                      <a:endParaRPr lang="ru-RU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Людина  у  правовідносинах із державою, характеристика індивіда в політико-правовому аспекті</a:t>
                      </a:r>
                      <a:endParaRPr lang="ru-RU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>
            <a:hlinkClick r:id="rId2" action="ppaction://hlinkpres?slideindex=1&amp;slidetitle="/>
          </p:cNvPr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29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ФІЛОСОФСЬКІ РОЗДУМИ Г. СКОВОРОДИ ПРО ДВІ ЧАСТИНИ ЛЮДИНИ</a:t>
            </a:r>
            <a:endParaRPr lang="ru-RU" sz="4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FF66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 descr="ÐÐ°ÑÑÐ¸Ð½ÐºÐ¸ Ð¿Ð¾ Ð·Ð°Ð¿ÑÐ¾ÑÑ Ð¿Ð¾ÑÑÑÐµÑ Ð³ÑÐ¸Ð³Ð¾ÑÑÑ ÑÐºÐ¾Ð²Ð¾ÑÐ¾Ð´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1928802"/>
            <a:ext cx="4657493" cy="394334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85720" y="2285992"/>
            <a:ext cx="35719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FFFF66"/>
                </a:solidFill>
              </a:rPr>
              <a:t>*«В тілі нашім дві храмини: одна земна, друга небесна. Видима зветься створіння, невидима — Бог».</a:t>
            </a:r>
            <a:endParaRPr lang="ru-RU" sz="3200" b="1" dirty="0" smtClean="0">
              <a:solidFill>
                <a:srgbClr val="FFFF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1571604" y="2794000"/>
          <a:ext cx="6096000" cy="2778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ÐÐ°ÑÑÐ¸Ð½ÐºÐ¸ Ð¿Ð¾ Ð·Ð°Ð¿ÑÐ¾ÑÑ ÐºÐ¾Ð½ÑÑÐ¸ÑÑÑÑÑ ÑÐºÑÐ°ÑÐ½Ð¸ ÑÐ¾ÑÐ¾"/>
          <p:cNvPicPr>
            <a:picLocks noChangeAspect="1" noChangeArrowheads="1"/>
          </p:cNvPicPr>
          <p:nvPr/>
        </p:nvPicPr>
        <p:blipFill>
          <a:blip r:embed="rId6"/>
          <a:srcRect l="26563" t="16406" r="24999"/>
          <a:stretch>
            <a:fillRect/>
          </a:stretch>
        </p:blipFill>
        <p:spPr bwMode="auto">
          <a:xfrm>
            <a:off x="6422224" y="214290"/>
            <a:ext cx="2436056" cy="3143272"/>
          </a:xfrm>
          <a:prstGeom prst="rect">
            <a:avLst/>
          </a:prstGeom>
          <a:noFill/>
        </p:spPr>
      </p:pic>
      <p:pic>
        <p:nvPicPr>
          <p:cNvPr id="1030" name="Picture 6" descr="ÐÐ°ÑÑÐ¸Ð½ÐºÐ¸ Ð¿Ð¾ Ð·Ð°Ð¿ÑÐ¾ÑÑ Ð±ÑÐ±Ð»ÑÑ ÑÐ¾ÑÐ¾"/>
          <p:cNvPicPr>
            <a:picLocks noChangeAspect="1" noChangeArrowheads="1"/>
          </p:cNvPicPr>
          <p:nvPr/>
        </p:nvPicPr>
        <p:blipFill>
          <a:blip r:embed="rId7"/>
          <a:srcRect l="15385" r="12821"/>
          <a:stretch>
            <a:fillRect/>
          </a:stretch>
        </p:blipFill>
        <p:spPr bwMode="auto">
          <a:xfrm>
            <a:off x="214282" y="285728"/>
            <a:ext cx="2143140" cy="3187594"/>
          </a:xfrm>
          <a:prstGeom prst="rect">
            <a:avLst/>
          </a:prstGeom>
          <a:noFill/>
        </p:spPr>
      </p:pic>
      <p:graphicFrame>
        <p:nvGraphicFramePr>
          <p:cNvPr id="12" name="Схема 11"/>
          <p:cNvGraphicFramePr/>
          <p:nvPr/>
        </p:nvGraphicFramePr>
        <p:xfrm>
          <a:off x="1643042" y="4572008"/>
          <a:ext cx="6096000" cy="2778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4" name="Picture 1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43240" y="1214422"/>
            <a:ext cx="2595554" cy="19466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612"/>
            <a:ext cx="9144000" cy="1857388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Збери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всередині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себе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думки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самому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шукай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справжніх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благ. Копай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всередині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себе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криницю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тієї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води, яка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зросить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твою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оселю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сусідську</a:t>
            </a:r>
            <a:r>
              <a:rPr lang="ru-RU" sz="28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dirty="0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500530" y="1571612"/>
            <a:ext cx="464347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FF66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FF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Ніхто не пожне міцної слави від будь-якого покликання, якщо працю за цим покликанням не вважатиме за найсолодшу, більшу від самої слави  втіху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FF66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FF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FFFF66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ФІЛОСОФСЬКІ РОЗДУМИ </a:t>
            </a:r>
            <a:b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</a:br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Г.СКОВОРОДИ ПРО ЛЮДИНУ В СУСПІЛЬСТВІ</a:t>
            </a:r>
          </a:p>
          <a:p>
            <a:pPr algn="ctr"/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(ІДЕЯ СРОДНОЇ ПРАЦІ) 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FF66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6627" name="Picture 3" descr="ÐÐ°ÑÑÐ¸Ð½ÐºÐ¸ Ð¿Ð¾ Ð·Ð°Ð¿ÑÐ¾ÑÑ ÑÐ¾Ð½ÑÐ°Ð½ Ð³ÑÐ¸Ð³Ð¾ÑÑÑ ÑÐºÐ¾Ð²Ð¾ÑÐ¾Ð´Ð¸ Ð¿ÑÐ¾ ÑÑÐ¾Ð´Ð½Ñ Ð¿ÑÐ°ÑÑ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4676"/>
          <a:stretch>
            <a:fillRect/>
          </a:stretch>
        </p:blipFill>
        <p:spPr bwMode="auto">
          <a:xfrm>
            <a:off x="357158" y="1785926"/>
            <a:ext cx="3786214" cy="228601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4000504"/>
            <a:ext cx="45005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err="1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Малюнок</a:t>
            </a:r>
            <a:r>
              <a:rPr lang="ru-RU" sz="2400" b="1" i="1" dirty="0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Г.Сковороди. Фонтан «</a:t>
            </a:r>
            <a:r>
              <a:rPr lang="ru-RU" sz="2400" b="1" i="1" dirty="0" err="1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Нерівна</a:t>
            </a:r>
            <a:r>
              <a:rPr lang="ru-RU" sz="2400" b="1" i="1" dirty="0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всім</a:t>
            </a:r>
            <a:r>
              <a:rPr lang="ru-RU" sz="2400" b="1" i="1" dirty="0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рівність</a:t>
            </a:r>
            <a:r>
              <a:rPr lang="ru-RU" sz="2400" b="1" i="1" dirty="0" smtClean="0">
                <a:solidFill>
                  <a:srgbClr val="FF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uk-UA" sz="2400" b="1" i="1" dirty="0">
              <a:solidFill>
                <a:srgbClr val="FF99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852721"/>
          <a:ext cx="9144032" cy="600527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60328"/>
                <a:gridCol w="6583704"/>
              </a:tblGrid>
              <a:tr h="1103069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ЛЮДИНА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800" dirty="0" err="1" smtClean="0">
                          <a:solidFill>
                            <a:schemeClr val="tx1"/>
                          </a:solidFill>
                        </a:rPr>
                        <a:t>Біологічна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істота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психо-фізична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 характеристика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</a:rPr>
                        <a:t>індивіда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103069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ОСОБИСТІСТЬ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Людина</a:t>
                      </a:r>
                      <a:r>
                        <a:rPr lang="uk-UA" sz="2800" b="1" baseline="0" dirty="0" smtClean="0"/>
                        <a:t> соціальна,  характеристика індивіда як члена суспільства.</a:t>
                      </a:r>
                      <a:endParaRPr lang="ru-RU" sz="28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1055941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ОСОБА</a:t>
                      </a:r>
                      <a:endParaRPr lang="ru-RU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Людина</a:t>
                      </a:r>
                      <a:r>
                        <a:rPr lang="uk-UA" sz="2800" b="1" baseline="0" dirty="0" smtClean="0"/>
                        <a:t> у правовідносинах, характеристика  індивіда в системі права</a:t>
                      </a:r>
                      <a:endParaRPr lang="ru-RU" sz="28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328300"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ГРОМАДЯНИН</a:t>
                      </a:r>
                      <a:endParaRPr lang="ru-RU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Людина  у  правовідносинах з державою, характеристика індивіда в політико-правовому аспекті.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1328300"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ПЕРСОНА</a:t>
                      </a:r>
                      <a:endParaRPr lang="ru-RU" sz="2800" b="1" dirty="0"/>
                    </a:p>
                  </a:txBody>
                  <a:tcPr>
                    <a:solidFill>
                      <a:srgbClr val="9954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 smtClean="0"/>
                        <a:t>Людина з особливим статусом (як правило, державний</a:t>
                      </a:r>
                      <a:r>
                        <a:rPr lang="uk-UA" sz="2800" b="1" baseline="0" dirty="0" smtClean="0"/>
                        <a:t> або політичний діяч) у політико-правовому аспекті.</a:t>
                      </a:r>
                      <a:endParaRPr lang="uk-UA" sz="2800" b="1" dirty="0" smtClean="0"/>
                    </a:p>
                  </a:txBody>
                  <a:tcPr>
                    <a:solidFill>
                      <a:srgbClr val="9954CC"/>
                    </a:solidFill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</a:rPr>
              <a:t>РОБОТА З ПОНЯТТЯМИ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64" y="5715016"/>
            <a:ext cx="8715436" cy="1357322"/>
          </a:xfrm>
        </p:spPr>
        <p:txBody>
          <a:bodyPr/>
          <a:lstStyle/>
          <a:p>
            <a:pPr>
              <a:buNone/>
            </a:pP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«Світ ловив мене, та не спіймав…»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(Г.Сковорода)</a:t>
            </a:r>
            <a:endParaRPr lang="ru-RU" b="1" dirty="0" smtClean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ÐÐ°ÑÑÐ¸Ð½ÐºÐ¸ Ð¿Ð¾ Ð·Ð°Ð¿ÑÐ¾ÑÑ Ð³ÑÐ¸Ð³Ð¾ÑÑÐ¹ ÑÐºÐ¾Ð²Ð¾ÑÐ¾Ð´Ð° ÑÐº Ð¼ÑÐ·Ð¸ÐºÐ°Ð½Ñ ÐºÐ°ÑÑÐ¸Ð½ÐºÐ°"/>
          <p:cNvPicPr>
            <a:picLocks noChangeAspect="1" noChangeArrowheads="1"/>
          </p:cNvPicPr>
          <p:nvPr/>
        </p:nvPicPr>
        <p:blipFill>
          <a:blip r:embed="rId2"/>
          <a:srcRect b="26197"/>
          <a:stretch>
            <a:fillRect/>
          </a:stretch>
        </p:blipFill>
        <p:spPr bwMode="auto">
          <a:xfrm>
            <a:off x="2285984" y="1500174"/>
            <a:ext cx="4286280" cy="4154602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</a:ln>
        </p:spPr>
      </p:pic>
      <p:sp>
        <p:nvSpPr>
          <p:cNvPr id="1028" name="AutoShape 4" descr="ÐÐ°ÑÑÐ¸Ð½ÐºÐ¸ Ð¿Ð¾ Ð·Ð°Ð¿ÑÐ¾ÑÑ Ð³ÑÐ¸Ð³Ð¾ÑÑÐ¹ ÑÐºÐ¾Ð²Ð¾ÑÐ¾Ð´Ð° ÑÐº Ð¼ÑÐ·Ð¸ÐºÐ°Ð½Ñ ÐºÐ°ÑÑÐ¸Ð½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ÐÐ°ÑÑÐ¸Ð½ÐºÐ¸ Ð¿Ð¾ Ð·Ð°Ð¿ÑÐ¾ÑÑ Ð³ÑÐ¸Ð³Ð¾ÑÑÐ¹ ÑÐºÐ¾Ð²Ð¾ÑÐ¾Ð´Ð° ÑÐº Ð¼ÑÐ·Ð¸ÐºÐ°Ð½Ñ ÐºÐ°ÑÑÐ¸Ð½ÐºÐ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928802"/>
            <a:ext cx="2143140" cy="2914670"/>
          </a:xfrm>
          <a:prstGeom prst="rect">
            <a:avLst/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357158" y="214290"/>
            <a:ext cx="857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uk-UA" sz="3600" b="1" i="1" dirty="0" smtClean="0">
                <a:solidFill>
                  <a:srgbClr val="FF99FF"/>
                </a:solidFill>
              </a:rPr>
              <a:t>ЗДІБНОСТІ ТА ПЕРСПЕКТИВИ</a:t>
            </a:r>
          </a:p>
          <a:p>
            <a:pPr algn="ctr" fontAlgn="t"/>
            <a:r>
              <a:rPr lang="uk-UA" sz="3600" b="1" i="1" dirty="0" smtClean="0">
                <a:solidFill>
                  <a:srgbClr val="FF99FF"/>
                </a:solidFill>
              </a:rPr>
              <a:t> МОЛОДОГО ФІЛОСОФА</a:t>
            </a:r>
            <a:endParaRPr lang="ru-RU" sz="3600" b="1" dirty="0">
              <a:solidFill>
                <a:srgbClr val="FF99FF"/>
              </a:solidFill>
            </a:endParaRPr>
          </a:p>
        </p:txBody>
      </p:sp>
      <p:pic>
        <p:nvPicPr>
          <p:cNvPr id="819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429388" y="1928802"/>
            <a:ext cx="2286016" cy="3010379"/>
          </a:xfrm>
          <a:prstGeom prst="rect">
            <a:avLst/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3214678" cy="2654296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CCFF"/>
                </a:solidFill>
              </a:rPr>
              <a:t>ГРИГОРІЙ СКОВОРОДА   І ЦАРИЦЯ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500702"/>
            <a:ext cx="9144000" cy="135729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«Скажіть цариці, що я не покину України — мені дудка й вівця дорожчі царського вінця».</a:t>
            </a:r>
          </a:p>
          <a:p>
            <a:pPr>
              <a:buNone/>
            </a:pPr>
            <a:r>
              <a:rPr lang="uk-UA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	(Г.Сковорода)</a:t>
            </a:r>
          </a:p>
          <a:p>
            <a:pPr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1506" name="Picture 2" descr="ÐÐ°ÑÑÐ¸Ð½ÐºÐ¸ Ð¿Ð¾ Ð·Ð°Ð¿ÑÐ¾ÑÑ Ð³ÑÐ¸Ð³Ð¾ÑÑÐ¹ ÑÐºÐ¾Ð²Ð¾ÑÐ¾Ð´Ð° ÑÐ° ÑÐ°ÑÐ¸ÑÑ ÐºÐ°ÑÑÐ¸Ð½ÐºÐ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8050" y="285729"/>
            <a:ext cx="5460229" cy="4286280"/>
          </a:xfrm>
          <a:prstGeom prst="rect">
            <a:avLst/>
          </a:prstGeom>
          <a:noFill/>
          <a:ln w="57150">
            <a:solidFill>
              <a:srgbClr val="FF99FF"/>
            </a:solidFill>
          </a:ln>
        </p:spPr>
      </p:pic>
      <p:pic>
        <p:nvPicPr>
          <p:cNvPr id="21508" name="Picture 4" descr="ÐÐ°ÑÑÐ¸Ð½ÐºÐ¸ Ð¿Ð¾ Ð·Ð°Ð¿ÑÐ¾ÑÑ ÑÐ°ÑÐ¸ÑÑ ÐºÐ°ÑÐµÑÐ¸Ð½Ð° 2 ÐºÐ°ÑÑÐ¸Ð½ÐºÐ°"/>
          <p:cNvPicPr>
            <a:picLocks noChangeAspect="1" noChangeArrowheads="1"/>
          </p:cNvPicPr>
          <p:nvPr/>
        </p:nvPicPr>
        <p:blipFill>
          <a:blip r:embed="rId3"/>
          <a:srcRect l="14124" r="26553"/>
          <a:stretch>
            <a:fillRect/>
          </a:stretch>
        </p:blipFill>
        <p:spPr bwMode="auto">
          <a:xfrm>
            <a:off x="3000364" y="2571744"/>
            <a:ext cx="1663604" cy="2786082"/>
          </a:xfrm>
          <a:prstGeom prst="rect">
            <a:avLst/>
          </a:prstGeom>
          <a:noFill/>
          <a:ln w="57150">
            <a:solidFill>
              <a:srgbClr val="FF99FF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143380"/>
            <a:ext cx="4729138" cy="1143000"/>
          </a:xfrm>
        </p:spPr>
        <p:txBody>
          <a:bodyPr>
            <a:normAutofit fontScale="90000"/>
          </a:bodyPr>
          <a:lstStyle/>
          <a:p>
            <a:r>
              <a:rPr lang="uk-UA" i="1" dirty="0" smtClean="0">
                <a:solidFill>
                  <a:srgbClr val="FF99FF"/>
                </a:solidFill>
              </a:rPr>
              <a:t>ПЕДАГОГІЧНА НИВА</a:t>
            </a:r>
            <a:br>
              <a:rPr lang="uk-UA" i="1" dirty="0" smtClean="0">
                <a:solidFill>
                  <a:srgbClr val="FF99FF"/>
                </a:solidFill>
              </a:rPr>
            </a:br>
            <a:r>
              <a:rPr lang="uk-UA" i="1" dirty="0" smtClean="0">
                <a:solidFill>
                  <a:srgbClr val="FF99FF"/>
                </a:solidFill>
              </a:rPr>
              <a:t> ГРИГОРІЯ СКОВОРОДИ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86454"/>
            <a:ext cx="9144000" cy="107154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«Не </a:t>
            </a:r>
            <a:r>
              <a:rPr lang="ru-RU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розум</a:t>
            </a:r>
            <a:r>
              <a:rPr lang="ru-RU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книг, а книги </a:t>
            </a:r>
            <a:r>
              <a:rPr lang="ru-RU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розуму</a:t>
            </a:r>
            <a:r>
              <a:rPr lang="ru-RU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створились…»</a:t>
            </a:r>
          </a:p>
          <a:p>
            <a:pPr>
              <a:buNone/>
            </a:pPr>
            <a:r>
              <a:rPr lang="uk-UA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                        (Г.Сковорода)</a:t>
            </a:r>
            <a:endParaRPr lang="ru-RU" b="1" dirty="0">
              <a:solidFill>
                <a:schemeClr val="accent5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AutoShape 2" descr="Картинки по запросу охтирський монасти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 descr="C:\Users\User\Desktop\монастир.jpg"/>
          <p:cNvPicPr>
            <a:picLocks noChangeAspect="1" noChangeArrowheads="1"/>
          </p:cNvPicPr>
          <p:nvPr/>
        </p:nvPicPr>
        <p:blipFill>
          <a:blip r:embed="rId2"/>
          <a:srcRect l="12195" r="18293" b="16752"/>
          <a:stretch>
            <a:fillRect/>
          </a:stretch>
        </p:blipFill>
        <p:spPr bwMode="auto">
          <a:xfrm>
            <a:off x="214281" y="142852"/>
            <a:ext cx="4442145" cy="3143272"/>
          </a:xfrm>
          <a:prstGeom prst="rect">
            <a:avLst/>
          </a:prstGeom>
          <a:noFill/>
        </p:spPr>
      </p:pic>
      <p:pic>
        <p:nvPicPr>
          <p:cNvPr id="20482" name="Picture 2" descr="ÐÐ°ÑÑÐ¸Ð½ÐºÐ¸ Ð¿Ð¾ Ð·Ð°Ð¿ÑÐ¾ÑÑ Ð³ÑÐ¸Ð³Ð¾ÑÑÐ¹ ÑÐºÐ¾Ð²Ð¾ÑÐ¾Ð´Ð° Ð²ÑÐ¸ÑÐµÐ»Ñ ÐºÐ°ÑÑÐ¸Ð½ÐºÐ°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2230" r="46946"/>
          <a:stretch>
            <a:fillRect/>
          </a:stretch>
        </p:blipFill>
        <p:spPr bwMode="auto">
          <a:xfrm>
            <a:off x="4980650" y="285728"/>
            <a:ext cx="3734786" cy="5143536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РОБОТА З ПОНЯТТЯМ «ГРОМАДЯНСТВО»</a:t>
            </a:r>
            <a:endParaRPr lang="ru-RU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142984"/>
          <a:ext cx="9144000" cy="1371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28926"/>
                <a:gridCol w="6215074"/>
              </a:tblGrid>
              <a:tr h="1013782"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solidFill>
                            <a:schemeClr val="tx1"/>
                          </a:solidFill>
                        </a:rPr>
                        <a:t>ГРОМАДЯНСТВО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solidFill>
                            <a:schemeClr val="tx1"/>
                          </a:solidFill>
                        </a:rPr>
                        <a:t>Тісний правовий</a:t>
                      </a:r>
                      <a:r>
                        <a:rPr lang="uk-UA" sz="2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uk-UA" sz="2800" dirty="0" smtClean="0">
                          <a:solidFill>
                            <a:schemeClr val="tx1"/>
                          </a:solidFill>
                        </a:rPr>
                        <a:t> зв’язок особи і держави,  який виявляється у взаємних правах та обов’язках.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2571744"/>
            <a:ext cx="91440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solidFill>
                  <a:srgbClr val="FFFF00"/>
                </a:solidFill>
              </a:rPr>
              <a:t>І. Визначити складові поняття </a:t>
            </a:r>
            <a:r>
              <a:rPr lang="uk-UA" sz="2800" b="1" i="1" dirty="0" err="1" smtClean="0">
                <a:solidFill>
                  <a:srgbClr val="FFFF00"/>
                </a:solidFill>
              </a:rPr>
              <a:t>“громадянство”</a:t>
            </a:r>
            <a:r>
              <a:rPr lang="uk-UA" sz="2800" b="1" i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uk-UA" sz="2800" b="1" i="1" dirty="0" smtClean="0">
                <a:solidFill>
                  <a:srgbClr val="FFFF00"/>
                </a:solidFill>
              </a:rPr>
              <a:t>ІІ. Встановити шляхи набуття громадянства.</a:t>
            </a:r>
          </a:p>
          <a:p>
            <a:r>
              <a:rPr lang="uk-UA" sz="2800" b="1" i="1" dirty="0" smtClean="0">
                <a:solidFill>
                  <a:srgbClr val="FFFF00"/>
                </a:solidFill>
              </a:rPr>
              <a:t>ІІІ. Встановити зв’язок між поняттями: громадянин, іноземець, апатрид, біпатрид.</a:t>
            </a:r>
          </a:p>
          <a:p>
            <a:r>
              <a:rPr lang="uk-UA" sz="2800" b="1" i="1" dirty="0" smtClean="0">
                <a:solidFill>
                  <a:srgbClr val="FFFF00"/>
                </a:solidFill>
              </a:rPr>
              <a:t>І</a:t>
            </a:r>
            <a:r>
              <a:rPr lang="en-US" sz="2800" b="1" i="1" dirty="0" smtClean="0">
                <a:solidFill>
                  <a:srgbClr val="FFFF00"/>
                </a:solidFill>
              </a:rPr>
              <a:t>V</a:t>
            </a:r>
            <a:r>
              <a:rPr lang="uk-UA" sz="2800" b="1" i="1" dirty="0" smtClean="0">
                <a:solidFill>
                  <a:srgbClr val="FFFF00"/>
                </a:solidFill>
              </a:rPr>
              <a:t>.  Визначити підстави для втрати громадянства.</a:t>
            </a:r>
          </a:p>
          <a:p>
            <a:pPr fontAlgn="t"/>
            <a:r>
              <a:rPr lang="en-US" sz="2800" b="1" i="1" dirty="0" smtClean="0">
                <a:solidFill>
                  <a:srgbClr val="FFFF00"/>
                </a:solidFill>
              </a:rPr>
              <a:t>V</a:t>
            </a:r>
            <a:r>
              <a:rPr lang="ru-RU" sz="2800" b="1" i="1" dirty="0" smtClean="0">
                <a:solidFill>
                  <a:srgbClr val="FFFF00"/>
                </a:solidFill>
              </a:rPr>
              <a:t>.</a:t>
            </a:r>
            <a:r>
              <a:rPr lang="uk-UA" sz="2800" b="1" i="1" dirty="0" smtClean="0">
                <a:solidFill>
                  <a:srgbClr val="FFFF00"/>
                </a:solidFill>
              </a:rPr>
              <a:t> Умови, які  унеможливлюють вихід з громадянства.</a:t>
            </a:r>
            <a:endParaRPr lang="ru-RU" sz="2800" b="1" i="1" dirty="0" smtClean="0">
              <a:solidFill>
                <a:srgbClr val="FFFF00"/>
              </a:solidFill>
            </a:endParaRPr>
          </a:p>
          <a:p>
            <a:pPr marL="400050" indent="-400050"/>
            <a:r>
              <a:rPr lang="uk-UA" sz="2800" b="1" i="1" dirty="0" smtClean="0">
                <a:solidFill>
                  <a:srgbClr val="FFFF00"/>
                </a:solidFill>
              </a:rPr>
              <a:t> 					На основі дослідження скласти  				структурно-логічні схеми.</a:t>
            </a:r>
          </a:p>
          <a:p>
            <a:endParaRPr lang="ru-RU" dirty="0"/>
          </a:p>
        </p:txBody>
      </p:sp>
      <p:sp>
        <p:nvSpPr>
          <p:cNvPr id="6" name="Прямоугольник 5">
            <a:hlinkClick r:id="rId2" action="ppaction://hlinkpres?slideindex=1&amp;slidetitle="/>
          </p:cNvPr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7786742" cy="1143000"/>
          </a:xfrm>
        </p:spPr>
        <p:txBody>
          <a:bodyPr>
            <a:normAutofit fontScale="90000"/>
          </a:bodyPr>
          <a:lstStyle/>
          <a:p>
            <a:pPr lvl="0"/>
            <a:r>
              <a:rPr lang="uk-UA" sz="4000" b="1" dirty="0" smtClean="0">
                <a:solidFill>
                  <a:srgbClr val="FF99FF"/>
                </a:solidFill>
              </a:rPr>
              <a:t>СТАВЛЕННЯ ГРИГОРІЯ СКОВОРОДИ ДО УКРАЇНСЬКОГО НАРОДУ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572140"/>
            <a:ext cx="9144000" cy="12858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«Всяк </a:t>
            </a:r>
            <a:r>
              <a:rPr lang="uk-UA" sz="2800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должен</a:t>
            </a:r>
            <a:r>
              <a:rPr lang="uk-UA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узнать</a:t>
            </a:r>
            <a:r>
              <a:rPr lang="uk-UA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свой</a:t>
            </a:r>
            <a:r>
              <a:rPr lang="uk-UA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народ і в народі себе</a:t>
            </a:r>
            <a:r>
              <a:rPr lang="ru-RU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…»</a:t>
            </a:r>
          </a:p>
          <a:p>
            <a:pPr>
              <a:buNone/>
            </a:pPr>
            <a:r>
              <a:rPr lang="ru-RU" sz="28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(Г.Сковорода)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ÐÐ°ÑÑÐ¸Ð½ÐºÐ¸ Ð¿Ð¾ Ð·Ð°Ð¿ÑÐ¾ÑÑ Ð³ÑÐ¸Ð³Ð¾ÑÑÐ¹ ÑÐºÐ¾Ð²Ð¾ÑÐ¾Ð´Ð° ÑÐºÑÐ°ÑÐ½ÐµÑÑ ÐºÐ°ÑÑÐ¸Ð½ÐºÐ°"/>
          <p:cNvPicPr>
            <a:picLocks noChangeAspect="1" noChangeArrowheads="1"/>
          </p:cNvPicPr>
          <p:nvPr/>
        </p:nvPicPr>
        <p:blipFill>
          <a:blip r:embed="rId2"/>
          <a:srcRect t="31034"/>
          <a:stretch>
            <a:fillRect/>
          </a:stretch>
        </p:blipFill>
        <p:spPr bwMode="auto">
          <a:xfrm>
            <a:off x="1428728" y="1714488"/>
            <a:ext cx="5961826" cy="3857653"/>
          </a:xfrm>
          <a:prstGeom prst="rect">
            <a:avLst/>
          </a:prstGeom>
          <a:noFill/>
          <a:ln w="57150">
            <a:solidFill>
              <a:srgbClr val="FF99FF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4214810" cy="26432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400" b="1" dirty="0" smtClean="0">
                <a:solidFill>
                  <a:schemeClr val="bg1"/>
                </a:solidFill>
              </a:rPr>
              <a:t>ПРАВОЗНАВСТВО:</a:t>
            </a:r>
          </a:p>
          <a:p>
            <a:pPr>
              <a:buNone/>
            </a:pPr>
            <a:r>
              <a:rPr lang="uk-UA" sz="2400" b="1" i="1" dirty="0" smtClean="0">
                <a:solidFill>
                  <a:srgbClr val="FFFF00"/>
                </a:solidFill>
              </a:rPr>
              <a:t>* Опрацювати  текст параграфа 10.</a:t>
            </a:r>
          </a:p>
          <a:p>
            <a:pPr>
              <a:buNone/>
            </a:pPr>
            <a:r>
              <a:rPr lang="uk-UA" sz="2400" b="1" i="1" dirty="0" smtClean="0">
                <a:solidFill>
                  <a:srgbClr val="FFFF00"/>
                </a:solidFill>
              </a:rPr>
              <a:t>* Обмінятися схемами, опрацювати їх (вміти відтворювати).</a:t>
            </a:r>
          </a:p>
          <a:p>
            <a:endParaRPr lang="uk-UA" sz="2400" b="1" dirty="0" smtClean="0">
              <a:solidFill>
                <a:schemeClr val="bg1"/>
              </a:solidFill>
            </a:endParaRPr>
          </a:p>
          <a:p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57752" y="1214422"/>
            <a:ext cx="35718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УКРАЇНСЬКА ЛІТЕРАТУРА:</a:t>
            </a:r>
          </a:p>
          <a:p>
            <a:r>
              <a:rPr lang="uk-UA" sz="2400" b="1" i="1" dirty="0" smtClean="0">
                <a:solidFill>
                  <a:srgbClr val="FFFF00"/>
                </a:solidFill>
              </a:rPr>
              <a:t>*Прочитати байку </a:t>
            </a:r>
            <a:r>
              <a:rPr lang="uk-UA" sz="2400" b="1" i="1" dirty="0" err="1" smtClean="0">
                <a:solidFill>
                  <a:srgbClr val="FFFF00"/>
                </a:solidFill>
              </a:rPr>
              <a:t>“Бджола</a:t>
            </a:r>
            <a:r>
              <a:rPr lang="uk-UA" sz="2400" b="1" i="1" dirty="0" smtClean="0">
                <a:solidFill>
                  <a:srgbClr val="FFFF00"/>
                </a:solidFill>
              </a:rPr>
              <a:t> та </a:t>
            </a:r>
            <a:r>
              <a:rPr lang="uk-UA" sz="2400" b="1" i="1" dirty="0" err="1" smtClean="0">
                <a:solidFill>
                  <a:srgbClr val="FFFF00"/>
                </a:solidFill>
              </a:rPr>
              <a:t>Шершень”</a:t>
            </a:r>
            <a:r>
              <a:rPr lang="uk-UA" sz="2400" b="1" i="1" dirty="0" smtClean="0">
                <a:solidFill>
                  <a:srgbClr val="FFFF00"/>
                </a:solidFill>
              </a:rPr>
              <a:t>.</a:t>
            </a:r>
          </a:p>
          <a:p>
            <a:endParaRPr lang="uk-UA" sz="2400" b="1" i="1" dirty="0" smtClean="0">
              <a:solidFill>
                <a:srgbClr val="FFFF00"/>
              </a:solidFill>
            </a:endParaRPr>
          </a:p>
          <a:p>
            <a:r>
              <a:rPr lang="uk-UA" sz="2400" b="1" i="1" dirty="0" smtClean="0">
                <a:solidFill>
                  <a:srgbClr val="FFFF00"/>
                </a:solidFill>
              </a:rPr>
              <a:t>*Скласти паспорт твору.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714356"/>
            <a:ext cx="4071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НА НАСТУПНИЙ УРОК:</a:t>
            </a:r>
            <a:endParaRPr lang="ru-RU" sz="2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4714884"/>
            <a:ext cx="2149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НА ВЕСЬ ВІК:</a:t>
            </a:r>
            <a:endParaRPr lang="ru-RU" sz="2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3714752"/>
            <a:ext cx="3727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НА  НАВЧАЛЬНИЙ  РІК:</a:t>
            </a:r>
            <a:endParaRPr lang="ru-RU" sz="2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521495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Роби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те, до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народжений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 будь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справедливий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миролюбний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громадянин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тебе».</a:t>
            </a:r>
          </a:p>
          <a:p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(Г.Сковорода)                                            </a:t>
            </a:r>
            <a:endParaRPr lang="ru-RU" sz="28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00166" y="-214338"/>
            <a:ext cx="6233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Домашнє завдання: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4282" y="4214818"/>
            <a:ext cx="8501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 smtClean="0">
                <a:solidFill>
                  <a:srgbClr val="FFFF00"/>
                </a:solidFill>
              </a:rPr>
              <a:t>* Вивчити поняття і  вміти застосовувати їх на практиці.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5143512"/>
            <a:ext cx="85011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Роби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те, до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народжений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 будь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справедливий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миролюбний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громадянин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тебе».</a:t>
            </a:r>
          </a:p>
          <a:p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(Г.Сковорода)</a:t>
            </a:r>
            <a:endParaRPr lang="ru-RU" sz="28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www.kozatstvo.net.ua/ua/publications/uk_r.php?d=f&amp;i=187"/>
          <p:cNvPicPr>
            <a:picLocks noChangeAspect="1" noChangeArrowheads="1"/>
          </p:cNvPicPr>
          <p:nvPr/>
        </p:nvPicPr>
        <p:blipFill>
          <a:blip r:embed="rId2"/>
          <a:srcRect b="19700"/>
          <a:stretch>
            <a:fillRect/>
          </a:stretch>
        </p:blipFill>
        <p:spPr bwMode="auto">
          <a:xfrm>
            <a:off x="2357422" y="214290"/>
            <a:ext cx="4429156" cy="4881151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646262" cy="628654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785794"/>
            <a:ext cx="871543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держави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здатні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стати великими,</a:t>
            </a:r>
          </a:p>
          <a:p>
            <a:pPr algn="ctr"/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яких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великі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малі</a:t>
            </a:r>
            <a:r>
              <a:rPr lang="ru-RU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люди”</a:t>
            </a:r>
          </a:p>
          <a:p>
            <a:pPr algn="ctr"/>
            <a: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</a:t>
            </a:r>
            <a:r>
              <a:rPr lang="ru-RU" sz="2800" b="1" spc="50" dirty="0" err="1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Олександр</a:t>
            </a:r>
            <a:r>
              <a:rPr lang="ru-RU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Довженко</a:t>
            </a:r>
            <a:endParaRPr lang="ru-RU" sz="28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1984</TotalTime>
  <Words>487</Words>
  <Application>Microsoft Office PowerPoint</Application>
  <PresentationFormat>Экран (4:3)</PresentationFormat>
  <Paragraphs>79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РОБОТА З ПОНЯТТЯМИ: </vt:lpstr>
      <vt:lpstr>Слайд 4</vt:lpstr>
      <vt:lpstr>Слайд 5</vt:lpstr>
      <vt:lpstr>Слайд 6</vt:lpstr>
      <vt:lpstr>РОБОТА З ПОНЯТТЯМИ</vt:lpstr>
      <vt:lpstr>Слайд 8</vt:lpstr>
      <vt:lpstr>ГРИГОРІЙ СКОВОРОДА   І ЦАРИЦЯ </vt:lpstr>
      <vt:lpstr>ПЕДАГОГІЧНА НИВА  ГРИГОРІЯ СКОВОРОДИ </vt:lpstr>
      <vt:lpstr>РОБОТА З ПОНЯТТЯМ «ГРОМАДЯНСТВО»</vt:lpstr>
      <vt:lpstr>СТАВЛЕННЯ ГРИГОРІЯ СКОВОРОДИ ДО УКРАЇНСЬКОГО НАРОДУ </vt:lpstr>
      <vt:lpstr>Слайд 13</vt:lpstr>
      <vt:lpstr>Слайд 14</vt:lpstr>
      <vt:lpstr>Слайд 15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Your User Name</dc:creator>
  <cp:lastModifiedBy>Admin</cp:lastModifiedBy>
  <cp:revision>189</cp:revision>
  <dcterms:created xsi:type="dcterms:W3CDTF">2018-03-03T19:18:26Z</dcterms:created>
  <dcterms:modified xsi:type="dcterms:W3CDTF">2022-02-04T06:07:05Z</dcterms:modified>
</cp:coreProperties>
</file>