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2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86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79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73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66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58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52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44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73986" y="813816"/>
            <a:ext cx="48006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=""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831086" y="1655064"/>
            <a:ext cx="54864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=""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73986" y="3027707"/>
            <a:ext cx="51435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914401"/>
            <a:ext cx="48006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800" y="2203704"/>
            <a:ext cx="48006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946654"/>
            <a:ext cx="51434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981933"/>
            <a:ext cx="51435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685800" y="466648"/>
            <a:ext cx="7922795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460692"/>
            <a:ext cx="58293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724912"/>
            <a:ext cx="58293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1F778D16-894A-4379-8B5B-DC24234515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2240375"/>
            <a:ext cx="4611104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=""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914401"/>
            <a:ext cx="48006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5800" y="1913064"/>
            <a:ext cx="51435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800100" y="523184"/>
            <a:ext cx="75438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460692"/>
            <a:ext cx="58293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951305"/>
            <a:ext cx="58293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="" xmlns:a16="http://schemas.microsoft.com/office/drawing/2014/main" id="{09C8060D-32CA-4A3C-9EAF-A2D3801AB86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2240375"/>
            <a:ext cx="4611104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946654"/>
            <a:ext cx="51434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2062956"/>
            <a:ext cx="51435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=""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658727" y="469222"/>
            <a:ext cx="781812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0" y="1460692"/>
            <a:ext cx="51434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=""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43200" y="2438570"/>
            <a:ext cx="51435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0240" y="960120"/>
            <a:ext cx="5308092" cy="289864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8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5104" y="4535424"/>
            <a:ext cx="5198364" cy="94183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092" indent="0" algn="ctr">
              <a:buNone/>
              <a:defRPr sz="2000"/>
            </a:lvl2pPr>
            <a:lvl3pPr marL="914186" indent="0" algn="ctr">
              <a:buNone/>
              <a:defRPr sz="1800"/>
            </a:lvl3pPr>
            <a:lvl4pPr marL="1371279" indent="0" algn="ctr">
              <a:buNone/>
              <a:defRPr sz="1600"/>
            </a:lvl4pPr>
            <a:lvl5pPr marL="1828373" indent="0" algn="ctr">
              <a:buNone/>
              <a:defRPr sz="1600"/>
            </a:lvl5pPr>
            <a:lvl6pPr marL="2285466" indent="0" algn="ctr">
              <a:buNone/>
              <a:defRPr sz="1600"/>
            </a:lvl6pPr>
            <a:lvl7pPr marL="2742558" indent="0" algn="ctr">
              <a:buNone/>
              <a:defRPr sz="1600"/>
            </a:lvl7pPr>
            <a:lvl8pPr marL="3199652" indent="0" algn="ctr">
              <a:buNone/>
              <a:defRPr sz="1600"/>
            </a:lvl8pPr>
            <a:lvl9pPr marL="3656744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689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Титульный слайд"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53712" y="960122"/>
            <a:ext cx="3915918" cy="305634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 b="1" baseline="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739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240482" y="359495"/>
            <a:ext cx="4418814" cy="4613618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algn="l">
              <a:defRPr sz="6000" b="1" cap="none" spc="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40482" y="5113530"/>
            <a:ext cx="4418814" cy="101122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2800">
                <a:solidFill>
                  <a:schemeClr val="accent5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2D7AF6D9-A118-43B0-DB95-04A38F6703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4704" y="1430338"/>
            <a:ext cx="3277671" cy="4379912"/>
          </a:xfrm>
          <a:custGeom>
            <a:avLst/>
            <a:gdLst>
              <a:gd name="connsiteX0" fmla="*/ 2976027 w 4370228"/>
              <a:gd name="connsiteY0" fmla="*/ 910947 h 4379912"/>
              <a:gd name="connsiteX1" fmla="*/ 2972784 w 4370228"/>
              <a:gd name="connsiteY1" fmla="*/ 912900 h 4379912"/>
              <a:gd name="connsiteX2" fmla="*/ 2976027 w 4370228"/>
              <a:gd name="connsiteY2" fmla="*/ 910947 h 4379912"/>
              <a:gd name="connsiteX3" fmla="*/ 2185114 w 4370228"/>
              <a:gd name="connsiteY3" fmla="*/ 0 h 4379912"/>
              <a:gd name="connsiteX4" fmla="*/ 3226669 w 4370228"/>
              <a:gd name="connsiteY4" fmla="*/ 264316 h 4379912"/>
              <a:gd name="connsiteX5" fmla="*/ 3274802 w 4370228"/>
              <a:gd name="connsiteY5" fmla="*/ 293622 h 4379912"/>
              <a:gd name="connsiteX6" fmla="*/ 3258094 w 4370228"/>
              <a:gd name="connsiteY6" fmla="*/ 447247 h 4379912"/>
              <a:gd name="connsiteX7" fmla="*/ 3006105 w 4370228"/>
              <a:gd name="connsiteY7" fmla="*/ 403118 h 4379912"/>
              <a:gd name="connsiteX8" fmla="*/ 2991163 w 4370228"/>
              <a:gd name="connsiteY8" fmla="*/ 407664 h 4379912"/>
              <a:gd name="connsiteX9" fmla="*/ 2987920 w 4370228"/>
              <a:gd name="connsiteY9" fmla="*/ 409617 h 4379912"/>
              <a:gd name="connsiteX10" fmla="*/ 2978880 w 4370228"/>
              <a:gd name="connsiteY10" fmla="*/ 423965 h 4379912"/>
              <a:gd name="connsiteX11" fmla="*/ 2938275 w 4370228"/>
              <a:gd name="connsiteY11" fmla="*/ 906972 h 4379912"/>
              <a:gd name="connsiteX12" fmla="*/ 2957258 w 4370228"/>
              <a:gd name="connsiteY12" fmla="*/ 931155 h 4379912"/>
              <a:gd name="connsiteX13" fmla="*/ 2968956 w 4370228"/>
              <a:gd name="connsiteY13" fmla="*/ 928561 h 4379912"/>
              <a:gd name="connsiteX14" fmla="*/ 2987726 w 4370228"/>
              <a:gd name="connsiteY14" fmla="*/ 908354 h 4379912"/>
              <a:gd name="connsiteX15" fmla="*/ 3025195 w 4370228"/>
              <a:gd name="connsiteY15" fmla="*/ 449496 h 4379912"/>
              <a:gd name="connsiteX16" fmla="*/ 3277185 w 4370228"/>
              <a:gd name="connsiteY16" fmla="*/ 493626 h 4379912"/>
              <a:gd name="connsiteX17" fmla="*/ 3292126 w 4370228"/>
              <a:gd name="connsiteY17" fmla="*/ 489079 h 4379912"/>
              <a:gd name="connsiteX18" fmla="*/ 3304409 w 4370228"/>
              <a:gd name="connsiteY18" fmla="*/ 472779 h 4379912"/>
              <a:gd name="connsiteX19" fmla="*/ 3320845 w 4370228"/>
              <a:gd name="connsiteY19" fmla="*/ 321656 h 4379912"/>
              <a:gd name="connsiteX20" fmla="*/ 3406832 w 4370228"/>
              <a:gd name="connsiteY20" fmla="*/ 374010 h 4379912"/>
              <a:gd name="connsiteX21" fmla="*/ 3615109 w 4370228"/>
              <a:gd name="connsiteY21" fmla="*/ 534027 h 4379912"/>
              <a:gd name="connsiteX22" fmla="*/ 3658062 w 4370228"/>
              <a:gd name="connsiteY22" fmla="*/ 576060 h 4379912"/>
              <a:gd name="connsiteX23" fmla="*/ 3657853 w 4370228"/>
              <a:gd name="connsiteY23" fmla="*/ 576416 h 4379912"/>
              <a:gd name="connsiteX24" fmla="*/ 3512166 w 4370228"/>
              <a:gd name="connsiteY24" fmla="*/ 749413 h 4379912"/>
              <a:gd name="connsiteX25" fmla="*/ 3508424 w 4370228"/>
              <a:gd name="connsiteY25" fmla="*/ 749990 h 4379912"/>
              <a:gd name="connsiteX26" fmla="*/ 3454291 w 4370228"/>
              <a:gd name="connsiteY26" fmla="*/ 746774 h 4379912"/>
              <a:gd name="connsiteX27" fmla="*/ 3395835 w 4370228"/>
              <a:gd name="connsiteY27" fmla="*/ 740364 h 4379912"/>
              <a:gd name="connsiteX28" fmla="*/ 3380866 w 4370228"/>
              <a:gd name="connsiteY28" fmla="*/ 742676 h 4379912"/>
              <a:gd name="connsiteX29" fmla="*/ 3226117 w 4370228"/>
              <a:gd name="connsiteY29" fmla="*/ 832175 h 4379912"/>
              <a:gd name="connsiteX30" fmla="*/ 3093152 w 4370228"/>
              <a:gd name="connsiteY30" fmla="*/ 1037938 h 4379912"/>
              <a:gd name="connsiteX31" fmla="*/ 3100968 w 4370228"/>
              <a:gd name="connsiteY31" fmla="*/ 1063744 h 4379912"/>
              <a:gd name="connsiteX32" fmla="*/ 3112776 w 4370228"/>
              <a:gd name="connsiteY32" fmla="*/ 1065779 h 4379912"/>
              <a:gd name="connsiteX33" fmla="*/ 3126579 w 4370228"/>
              <a:gd name="connsiteY33" fmla="*/ 1055929 h 4379912"/>
              <a:gd name="connsiteX34" fmla="*/ 3253225 w 4370228"/>
              <a:gd name="connsiteY34" fmla="*/ 858861 h 4379912"/>
              <a:gd name="connsiteX35" fmla="*/ 3386687 w 4370228"/>
              <a:gd name="connsiteY35" fmla="*/ 780366 h 4379912"/>
              <a:gd name="connsiteX36" fmla="*/ 3397913 w 4370228"/>
              <a:gd name="connsiteY36" fmla="*/ 778633 h 4379912"/>
              <a:gd name="connsiteX37" fmla="*/ 3444562 w 4370228"/>
              <a:gd name="connsiteY37" fmla="*/ 783006 h 4379912"/>
              <a:gd name="connsiteX38" fmla="*/ 3514244 w 4370228"/>
              <a:gd name="connsiteY38" fmla="*/ 787682 h 4379912"/>
              <a:gd name="connsiteX39" fmla="*/ 3521728 w 4370228"/>
              <a:gd name="connsiteY39" fmla="*/ 786526 h 4379912"/>
              <a:gd name="connsiteX40" fmla="*/ 3662975 w 4370228"/>
              <a:gd name="connsiteY40" fmla="*/ 654554 h 4379912"/>
              <a:gd name="connsiteX41" fmla="*/ 3688619 w 4370228"/>
              <a:gd name="connsiteY41" fmla="*/ 605963 h 4379912"/>
              <a:gd name="connsiteX42" fmla="*/ 3802575 w 4370228"/>
              <a:gd name="connsiteY42" fmla="*/ 717479 h 4379912"/>
              <a:gd name="connsiteX43" fmla="*/ 4370228 w 4370228"/>
              <a:gd name="connsiteY43" fmla="*/ 2189956 h 4379912"/>
              <a:gd name="connsiteX44" fmla="*/ 2185114 w 4370228"/>
              <a:gd name="connsiteY44" fmla="*/ 4379912 h 4379912"/>
              <a:gd name="connsiteX45" fmla="*/ 0 w 4370228"/>
              <a:gd name="connsiteY45" fmla="*/ 2189956 h 4379912"/>
              <a:gd name="connsiteX46" fmla="*/ 2185114 w 4370228"/>
              <a:gd name="connsiteY46" fmla="*/ 0 h 4379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70228" h="4379912">
                <a:moveTo>
                  <a:pt x="2976027" y="910947"/>
                </a:moveTo>
                <a:cubicBezTo>
                  <a:pt x="2972784" y="912900"/>
                  <a:pt x="2974752" y="916167"/>
                  <a:pt x="2972784" y="912900"/>
                </a:cubicBezTo>
                <a:cubicBezTo>
                  <a:pt x="2972784" y="912900"/>
                  <a:pt x="2976027" y="910947"/>
                  <a:pt x="2976027" y="910947"/>
                </a:cubicBezTo>
                <a:close/>
                <a:moveTo>
                  <a:pt x="2185114" y="0"/>
                </a:moveTo>
                <a:cubicBezTo>
                  <a:pt x="2562241" y="0"/>
                  <a:pt x="2917053" y="95750"/>
                  <a:pt x="3226669" y="264316"/>
                </a:cubicBezTo>
                <a:lnTo>
                  <a:pt x="3274802" y="293622"/>
                </a:lnTo>
                <a:lnTo>
                  <a:pt x="3258094" y="447247"/>
                </a:lnTo>
                <a:lnTo>
                  <a:pt x="3006105" y="403118"/>
                </a:lnTo>
                <a:cubicBezTo>
                  <a:pt x="3000893" y="401804"/>
                  <a:pt x="2997649" y="403757"/>
                  <a:pt x="2991163" y="407664"/>
                </a:cubicBezTo>
                <a:cubicBezTo>
                  <a:pt x="2991163" y="407664"/>
                  <a:pt x="2987920" y="409617"/>
                  <a:pt x="2987920" y="409617"/>
                </a:cubicBezTo>
                <a:cubicBezTo>
                  <a:pt x="2981433" y="413524"/>
                  <a:pt x="2980157" y="418745"/>
                  <a:pt x="2978880" y="423965"/>
                </a:cubicBezTo>
                <a:lnTo>
                  <a:pt x="2938275" y="906972"/>
                </a:lnTo>
                <a:cubicBezTo>
                  <a:pt x="2937690" y="920680"/>
                  <a:pt x="2948804" y="931794"/>
                  <a:pt x="2957258" y="931155"/>
                </a:cubicBezTo>
                <a:cubicBezTo>
                  <a:pt x="2962469" y="932468"/>
                  <a:pt x="2965712" y="930515"/>
                  <a:pt x="2968956" y="928561"/>
                </a:cubicBezTo>
                <a:cubicBezTo>
                  <a:pt x="2981930" y="920748"/>
                  <a:pt x="2986449" y="913575"/>
                  <a:pt x="2987726" y="908354"/>
                </a:cubicBezTo>
                <a:lnTo>
                  <a:pt x="3025195" y="449496"/>
                </a:lnTo>
                <a:lnTo>
                  <a:pt x="3277185" y="493626"/>
                </a:lnTo>
                <a:cubicBezTo>
                  <a:pt x="3282396" y="494939"/>
                  <a:pt x="3285640" y="492986"/>
                  <a:pt x="3292126" y="489079"/>
                </a:cubicBezTo>
                <a:cubicBezTo>
                  <a:pt x="3298613" y="485173"/>
                  <a:pt x="3299890" y="479952"/>
                  <a:pt x="3304409" y="472779"/>
                </a:cubicBezTo>
                <a:lnTo>
                  <a:pt x="3320845" y="321656"/>
                </a:lnTo>
                <a:lnTo>
                  <a:pt x="3406832" y="374010"/>
                </a:lnTo>
                <a:cubicBezTo>
                  <a:pt x="3479488" y="423204"/>
                  <a:pt x="3549032" y="476662"/>
                  <a:pt x="3615109" y="534027"/>
                </a:cubicBezTo>
                <a:lnTo>
                  <a:pt x="3658062" y="576060"/>
                </a:lnTo>
                <a:lnTo>
                  <a:pt x="3657853" y="576416"/>
                </a:lnTo>
                <a:cubicBezTo>
                  <a:pt x="3622844" y="647425"/>
                  <a:pt x="3582098" y="730896"/>
                  <a:pt x="3512166" y="749413"/>
                </a:cubicBezTo>
                <a:lnTo>
                  <a:pt x="3508424" y="749990"/>
                </a:lnTo>
                <a:cubicBezTo>
                  <a:pt x="3489714" y="752880"/>
                  <a:pt x="3470423" y="752000"/>
                  <a:pt x="3454291" y="746774"/>
                </a:cubicBezTo>
                <a:cubicBezTo>
                  <a:pt x="3434417" y="742124"/>
                  <a:pt x="3415126" y="741245"/>
                  <a:pt x="3395835" y="740364"/>
                </a:cubicBezTo>
                <a:cubicBezTo>
                  <a:pt x="3392092" y="740942"/>
                  <a:pt x="3384609" y="742098"/>
                  <a:pt x="3380866" y="742676"/>
                </a:cubicBezTo>
                <a:cubicBezTo>
                  <a:pt x="3306029" y="754232"/>
                  <a:pt x="3245659" y="809863"/>
                  <a:pt x="3226117" y="832175"/>
                </a:cubicBezTo>
                <a:cubicBezTo>
                  <a:pt x="3170653" y="894765"/>
                  <a:pt x="3123837" y="963738"/>
                  <a:pt x="3093152" y="1037938"/>
                </a:cubicBezTo>
                <a:cubicBezTo>
                  <a:pt x="3086833" y="1046632"/>
                  <a:pt x="3092320" y="1057361"/>
                  <a:pt x="3100968" y="1063744"/>
                </a:cubicBezTo>
                <a:cubicBezTo>
                  <a:pt x="3105292" y="1066935"/>
                  <a:pt x="3109034" y="1066357"/>
                  <a:pt x="3112776" y="1065779"/>
                </a:cubicBezTo>
                <a:cubicBezTo>
                  <a:pt x="3120260" y="1064624"/>
                  <a:pt x="3123420" y="1060276"/>
                  <a:pt x="3126579" y="1055929"/>
                </a:cubicBezTo>
                <a:cubicBezTo>
                  <a:pt x="3157846" y="985499"/>
                  <a:pt x="3200921" y="917104"/>
                  <a:pt x="3253225" y="858861"/>
                </a:cubicBezTo>
                <a:cubicBezTo>
                  <a:pt x="3282828" y="827276"/>
                  <a:pt x="3334300" y="788456"/>
                  <a:pt x="3386687" y="780366"/>
                </a:cubicBezTo>
                <a:cubicBezTo>
                  <a:pt x="3390429" y="779788"/>
                  <a:pt x="3394170" y="779211"/>
                  <a:pt x="3397913" y="778633"/>
                </a:cubicBezTo>
                <a:cubicBezTo>
                  <a:pt x="3413462" y="780091"/>
                  <a:pt x="3429013" y="781549"/>
                  <a:pt x="3444562" y="783006"/>
                </a:cubicBezTo>
                <a:cubicBezTo>
                  <a:pt x="3468759" y="790847"/>
                  <a:pt x="3491793" y="791149"/>
                  <a:pt x="3514244" y="787682"/>
                </a:cubicBezTo>
                <a:cubicBezTo>
                  <a:pt x="3517987" y="787104"/>
                  <a:pt x="3517987" y="787104"/>
                  <a:pt x="3521728" y="786526"/>
                </a:cubicBezTo>
                <a:cubicBezTo>
                  <a:pt x="3588210" y="770472"/>
                  <a:pt x="3629200" y="714940"/>
                  <a:pt x="3662975" y="654554"/>
                </a:cubicBezTo>
                <a:lnTo>
                  <a:pt x="3688619" y="605963"/>
                </a:lnTo>
                <a:lnTo>
                  <a:pt x="3802575" y="717479"/>
                </a:lnTo>
                <a:cubicBezTo>
                  <a:pt x="4155268" y="1106387"/>
                  <a:pt x="4370228" y="1623013"/>
                  <a:pt x="4370228" y="2189956"/>
                </a:cubicBezTo>
                <a:cubicBezTo>
                  <a:pt x="4370228" y="3399435"/>
                  <a:pt x="3391919" y="4379912"/>
                  <a:pt x="2185114" y="4379912"/>
                </a:cubicBezTo>
                <a:cubicBezTo>
                  <a:pt x="978309" y="4379912"/>
                  <a:pt x="0" y="3399435"/>
                  <a:pt x="0" y="2189956"/>
                </a:cubicBezTo>
                <a:cubicBezTo>
                  <a:pt x="0" y="980477"/>
                  <a:pt x="978309" y="0"/>
                  <a:pt x="2185114" y="0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6193763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792" y="6193763"/>
            <a:ext cx="512504" cy="365125"/>
          </a:xfrm>
          <a:prstGeom prst="rect">
            <a:avLst/>
          </a:prstGeom>
        </p:spPr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379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46654"/>
            <a:ext cx="75438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2294860"/>
            <a:ext cx="75438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831086" y="1655064"/>
            <a:ext cx="6125290" cy="4006184"/>
          </a:xfrm>
        </p:spPr>
        <p:txBody>
          <a:bodyPr>
            <a:normAutofit fontScale="62500" lnSpcReduction="20000"/>
          </a:bodyPr>
          <a:lstStyle/>
          <a:p>
            <a:r>
              <a:rPr lang="ru-RU" dirty="0" err="1"/>
              <a:t>Корупція</a:t>
            </a:r>
            <a:r>
              <a:rPr lang="ru-RU" dirty="0"/>
              <a:t> - </a:t>
            </a:r>
            <a:r>
              <a:rPr lang="ru-RU" dirty="0" err="1"/>
              <a:t>перепона</a:t>
            </a:r>
            <a:r>
              <a:rPr lang="ru-RU" dirty="0"/>
              <a:t> </a:t>
            </a:r>
            <a:r>
              <a:rPr lang="ru-RU" dirty="0" err="1"/>
              <a:t>економічному</a:t>
            </a:r>
            <a:r>
              <a:rPr lang="ru-RU" dirty="0"/>
              <a:t> </a:t>
            </a:r>
            <a:r>
              <a:rPr lang="ru-RU" dirty="0" err="1"/>
              <a:t>зростанню</a:t>
            </a:r>
            <a:r>
              <a:rPr lang="ru-RU" dirty="0"/>
              <a:t> й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українського</a:t>
            </a:r>
            <a:r>
              <a:rPr lang="ru-RU" dirty="0"/>
              <a:t> </a:t>
            </a:r>
            <a:r>
              <a:rPr lang="ru-RU" dirty="0" err="1"/>
              <a:t>суспільства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81461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914401"/>
            <a:ext cx="8350696" cy="685800"/>
          </a:xfrm>
        </p:spPr>
        <p:txBody>
          <a:bodyPr/>
          <a:lstStyle/>
          <a:p>
            <a:r>
              <a:rPr lang="ru-RU" sz="2800" dirty="0" err="1">
                <a:latin typeface="+mn-lt"/>
              </a:rPr>
              <a:t>Головні</a:t>
            </a:r>
            <a:r>
              <a:rPr lang="ru-RU" sz="2800" dirty="0">
                <a:latin typeface="+mn-lt"/>
              </a:rPr>
              <a:t> </a:t>
            </a:r>
            <a:r>
              <a:rPr lang="ru-RU" sz="2800" dirty="0" err="1">
                <a:latin typeface="+mn-lt"/>
              </a:rPr>
              <a:t>ризики</a:t>
            </a:r>
            <a:r>
              <a:rPr lang="ru-RU" sz="2800" dirty="0">
                <a:latin typeface="+mn-lt"/>
              </a:rPr>
              <a:t>, </a:t>
            </a:r>
            <a:r>
              <a:rPr lang="ru-RU" sz="2800" dirty="0" err="1">
                <a:latin typeface="+mn-lt"/>
              </a:rPr>
              <a:t>що</a:t>
            </a:r>
            <a:r>
              <a:rPr lang="ru-RU" sz="2800" dirty="0">
                <a:latin typeface="+mn-lt"/>
              </a:rPr>
              <a:t> </a:t>
            </a:r>
            <a:r>
              <a:rPr lang="ru-RU" sz="2800" dirty="0" err="1">
                <a:latin typeface="+mn-lt"/>
              </a:rPr>
              <a:t>несе</a:t>
            </a:r>
            <a:r>
              <a:rPr lang="ru-RU" sz="2800" dirty="0">
                <a:latin typeface="+mn-lt"/>
              </a:rPr>
              <a:t> </a:t>
            </a:r>
            <a:r>
              <a:rPr lang="ru-RU" sz="2800" dirty="0" err="1">
                <a:latin typeface="+mn-lt"/>
              </a:rPr>
              <a:t>підприємцям</a:t>
            </a:r>
            <a:r>
              <a:rPr lang="ru-RU" sz="2800" dirty="0">
                <a:latin typeface="+mn-lt"/>
              </a:rPr>
              <a:t> </a:t>
            </a:r>
            <a:r>
              <a:rPr lang="ru-RU" sz="2800" dirty="0" err="1">
                <a:latin typeface="+mn-lt"/>
              </a:rPr>
              <a:t>внутрішньо</a:t>
            </a:r>
            <a:r>
              <a:rPr lang="ru-RU" sz="2800" dirty="0">
                <a:latin typeface="+mn-lt"/>
              </a:rPr>
              <a:t> </a:t>
            </a:r>
            <a:r>
              <a:rPr lang="ru-RU" sz="2800" dirty="0" err="1">
                <a:latin typeface="+mn-lt"/>
              </a:rPr>
              <a:t>бізнесова</a:t>
            </a:r>
            <a:r>
              <a:rPr lang="ru-RU" sz="2800" dirty="0">
                <a:latin typeface="+mn-lt"/>
              </a:rPr>
              <a:t> </a:t>
            </a:r>
            <a:r>
              <a:rPr lang="ru-RU" sz="2800" dirty="0" err="1">
                <a:latin typeface="+mn-lt"/>
              </a:rPr>
              <a:t>корупція</a:t>
            </a:r>
            <a:r>
              <a:rPr lang="ru-RU" sz="2800" dirty="0">
                <a:latin typeface="+mn-lt"/>
              </a:rPr>
              <a:t>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sz="2400" dirty="0"/>
              <a:t>·         </a:t>
            </a:r>
            <a:r>
              <a:rPr lang="ru-RU" sz="2400" dirty="0" err="1"/>
              <a:t>зниження</a:t>
            </a:r>
            <a:r>
              <a:rPr lang="ru-RU" sz="2400" dirty="0"/>
              <a:t> </a:t>
            </a:r>
            <a:r>
              <a:rPr lang="ru-RU" sz="2400" dirty="0" err="1"/>
              <a:t>конкурентноздатності</a:t>
            </a:r>
            <a:endParaRPr lang="ru-RU" sz="2400" dirty="0"/>
          </a:p>
          <a:p>
            <a:r>
              <a:rPr lang="ru-RU" sz="2400" dirty="0"/>
              <a:t>·         </a:t>
            </a:r>
            <a:r>
              <a:rPr lang="ru-RU" sz="2400" dirty="0" err="1"/>
              <a:t>корупційний</a:t>
            </a:r>
            <a:r>
              <a:rPr lang="ru-RU" sz="2400" dirty="0"/>
              <a:t> </a:t>
            </a:r>
            <a:r>
              <a:rPr lang="ru-RU" sz="2400" dirty="0" err="1"/>
              <a:t>підкуп</a:t>
            </a:r>
            <a:r>
              <a:rPr lang="ru-RU" sz="2400" dirty="0"/>
              <a:t> </a:t>
            </a:r>
            <a:r>
              <a:rPr lang="ru-RU" sz="2400" dirty="0" err="1"/>
              <a:t>веде</a:t>
            </a:r>
            <a:r>
              <a:rPr lang="ru-RU" sz="2400" dirty="0"/>
              <a:t> до </a:t>
            </a:r>
            <a:r>
              <a:rPr lang="ru-RU" sz="2400" dirty="0" err="1"/>
              <a:t>втрати</a:t>
            </a:r>
            <a:r>
              <a:rPr lang="ru-RU" sz="2400" dirty="0"/>
              <a:t> </a:t>
            </a:r>
            <a:r>
              <a:rPr lang="ru-RU" sz="2400" dirty="0" err="1"/>
              <a:t>навичок</a:t>
            </a:r>
            <a:r>
              <a:rPr lang="ru-RU" sz="2400" dirty="0"/>
              <a:t> </a:t>
            </a:r>
            <a:r>
              <a:rPr lang="ru-RU" sz="2400" dirty="0" err="1"/>
              <a:t>чесної</a:t>
            </a:r>
            <a:r>
              <a:rPr lang="ru-RU" sz="2400" dirty="0"/>
              <a:t> </a:t>
            </a:r>
            <a:r>
              <a:rPr lang="ru-RU" sz="2400" dirty="0" err="1"/>
              <a:t>конкурентної</a:t>
            </a:r>
            <a:r>
              <a:rPr lang="ru-RU" sz="2400" dirty="0"/>
              <a:t> </a:t>
            </a:r>
            <a:r>
              <a:rPr lang="ru-RU" sz="2400" dirty="0" err="1"/>
              <a:t>боротьби</a:t>
            </a:r>
            <a:endParaRPr lang="ru-RU" sz="2400" dirty="0"/>
          </a:p>
          <a:p>
            <a:r>
              <a:rPr lang="ru-RU" sz="2400" dirty="0"/>
              <a:t>·         </a:t>
            </a:r>
            <a:r>
              <a:rPr lang="ru-RU" sz="2400" dirty="0" err="1"/>
              <a:t>розбещення</a:t>
            </a:r>
            <a:r>
              <a:rPr lang="ru-RU" sz="2400" dirty="0"/>
              <a:t> персонал</a:t>
            </a:r>
            <a:r>
              <a:rPr lang="ru-RU" dirty="0"/>
              <a:t>у.</a:t>
            </a:r>
          </a:p>
        </p:txBody>
      </p:sp>
    </p:spTree>
    <p:extLst>
      <p:ext uri="{BB962C8B-B14F-4D97-AF65-F5344CB8AC3E}">
        <p14:creationId xmlns:p14="http://schemas.microsoft.com/office/powerpoint/2010/main" val="239344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332656"/>
            <a:ext cx="5143499" cy="65354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666666"/>
                </a:solidFill>
                <a:latin typeface="Arial"/>
              </a:rPr>
              <a:t> </a:t>
            </a:r>
            <a:r>
              <a:rPr lang="ru-RU" sz="2200" b="1" dirty="0">
                <a:solidFill>
                  <a:schemeClr val="tx1"/>
                </a:solidFill>
                <a:latin typeface="Arial"/>
              </a:rPr>
              <a:t>«</a:t>
            </a:r>
            <a:r>
              <a:rPr lang="ru-RU" sz="2200" b="1" dirty="0" err="1">
                <a:solidFill>
                  <a:schemeClr val="tx1"/>
                </a:solidFill>
                <a:latin typeface="Arial"/>
              </a:rPr>
              <a:t>Відкат</a:t>
            </a:r>
            <a:r>
              <a:rPr lang="ru-RU" sz="2200" b="1" dirty="0">
                <a:solidFill>
                  <a:schemeClr val="tx1"/>
                </a:solidFill>
                <a:latin typeface="Arial"/>
              </a:rPr>
              <a:t>»</a:t>
            </a:r>
            <a:r>
              <a:rPr lang="ru-RU" sz="2200" dirty="0">
                <a:solidFill>
                  <a:schemeClr val="tx1"/>
                </a:solidFill>
                <a:latin typeface="Arial"/>
              </a:rPr>
              <a:t> - </a:t>
            </a:r>
            <a:r>
              <a:rPr lang="ru-RU" sz="2200" dirty="0" err="1">
                <a:solidFill>
                  <a:schemeClr val="tx1"/>
                </a:solidFill>
                <a:latin typeface="Arial"/>
              </a:rPr>
              <a:t>особлива</a:t>
            </a:r>
            <a:r>
              <a:rPr lang="ru-RU" sz="2200" dirty="0">
                <a:solidFill>
                  <a:schemeClr val="tx1"/>
                </a:solidFill>
                <a:latin typeface="Arial"/>
              </a:rPr>
              <a:t> форма </a:t>
            </a:r>
            <a:r>
              <a:rPr lang="ru-RU" sz="2200" dirty="0" err="1">
                <a:solidFill>
                  <a:schemeClr val="tx1"/>
                </a:solidFill>
                <a:latin typeface="Arial"/>
              </a:rPr>
              <a:t>стосунків</a:t>
            </a:r>
            <a:r>
              <a:rPr lang="ru-RU" sz="2200" dirty="0">
                <a:solidFill>
                  <a:schemeClr val="tx1"/>
                </a:solidFill>
                <a:latin typeface="Arial"/>
              </a:rPr>
              <a:t>, яка </a:t>
            </a:r>
            <a:r>
              <a:rPr lang="ru-RU" sz="2200" dirty="0" err="1">
                <a:solidFill>
                  <a:schemeClr val="tx1"/>
                </a:solidFill>
                <a:latin typeface="Arial"/>
              </a:rPr>
              <a:t>поширена</a:t>
            </a:r>
            <a:r>
              <a:rPr lang="ru-RU" sz="2200" dirty="0">
                <a:solidFill>
                  <a:schemeClr val="tx1"/>
                </a:solidFill>
                <a:latin typeface="Arial"/>
              </a:rPr>
              <a:t> як у </a:t>
            </a:r>
            <a:r>
              <a:rPr lang="ru-RU" sz="2200" dirty="0" err="1">
                <a:solidFill>
                  <a:schemeClr val="tx1"/>
                </a:solidFill>
                <a:latin typeface="Arial"/>
              </a:rPr>
              <a:t>відносинах</a:t>
            </a:r>
            <a:r>
              <a:rPr lang="ru-RU" sz="2200" dirty="0">
                <a:solidFill>
                  <a:schemeClr val="tx1"/>
                </a:solidFill>
                <a:latin typeface="Arial"/>
              </a:rPr>
              <a:t> з </a:t>
            </a:r>
            <a:r>
              <a:rPr lang="ru-RU" sz="2200" dirty="0" err="1">
                <a:solidFill>
                  <a:schemeClr val="tx1"/>
                </a:solidFill>
                <a:latin typeface="Arial"/>
              </a:rPr>
              <a:t>державними</a:t>
            </a:r>
            <a:r>
              <a:rPr lang="ru-RU" sz="2200" dirty="0">
                <a:solidFill>
                  <a:schemeClr val="tx1"/>
                </a:solidFill>
                <a:latin typeface="Arial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Arial"/>
              </a:rPr>
              <a:t>установами</a:t>
            </a:r>
            <a:r>
              <a:rPr lang="ru-RU" sz="2200" dirty="0">
                <a:solidFill>
                  <a:schemeClr val="tx1"/>
                </a:solidFill>
                <a:latin typeface="Arial"/>
              </a:rPr>
              <a:t>, так і </a:t>
            </a:r>
            <a:r>
              <a:rPr lang="ru-RU" sz="2200" dirty="0" err="1">
                <a:solidFill>
                  <a:schemeClr val="tx1"/>
                </a:solidFill>
                <a:latin typeface="Arial"/>
              </a:rPr>
              <a:t>всередині</a:t>
            </a:r>
            <a:r>
              <a:rPr lang="ru-RU" sz="2200" dirty="0">
                <a:solidFill>
                  <a:schemeClr val="tx1"/>
                </a:solidFill>
                <a:latin typeface="Arial"/>
              </a:rPr>
              <a:t> приватного сектору. </a:t>
            </a:r>
            <a:r>
              <a:rPr lang="ru-RU" sz="2200" dirty="0" err="1">
                <a:solidFill>
                  <a:schemeClr val="tx1"/>
                </a:solidFill>
                <a:latin typeface="Arial"/>
              </a:rPr>
              <a:t>Найбільш</a:t>
            </a:r>
            <a:r>
              <a:rPr lang="ru-RU" sz="2200" dirty="0">
                <a:solidFill>
                  <a:schemeClr val="tx1"/>
                </a:solidFill>
                <a:latin typeface="Arial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Arial"/>
              </a:rPr>
              <a:t>поширеним</a:t>
            </a:r>
            <a:r>
              <a:rPr lang="ru-RU" sz="2200" dirty="0">
                <a:solidFill>
                  <a:schemeClr val="tx1"/>
                </a:solidFill>
                <a:latin typeface="Arial"/>
              </a:rPr>
              <a:t> благом у «</a:t>
            </a:r>
            <a:r>
              <a:rPr lang="ru-RU" sz="2200" dirty="0" err="1">
                <a:solidFill>
                  <a:schemeClr val="tx1"/>
                </a:solidFill>
                <a:latin typeface="Arial"/>
              </a:rPr>
              <a:t>відкаті</a:t>
            </a:r>
            <a:r>
              <a:rPr lang="ru-RU" sz="2200" dirty="0">
                <a:solidFill>
                  <a:schemeClr val="tx1"/>
                </a:solidFill>
                <a:latin typeface="Arial"/>
              </a:rPr>
              <a:t>» </a:t>
            </a:r>
            <a:r>
              <a:rPr lang="ru-RU" sz="2200" dirty="0" err="1">
                <a:solidFill>
                  <a:schemeClr val="tx1"/>
                </a:solidFill>
                <a:latin typeface="Arial"/>
              </a:rPr>
              <a:t>виступають</a:t>
            </a:r>
            <a:r>
              <a:rPr lang="ru-RU" sz="2200" dirty="0">
                <a:solidFill>
                  <a:schemeClr val="tx1"/>
                </a:solidFill>
                <a:latin typeface="Arial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Arial"/>
              </a:rPr>
              <a:t>готівкові</a:t>
            </a:r>
            <a:r>
              <a:rPr lang="ru-RU" sz="2200" dirty="0">
                <a:solidFill>
                  <a:schemeClr val="tx1"/>
                </a:solidFill>
                <a:latin typeface="Arial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Arial"/>
              </a:rPr>
              <a:t>розрахунки</a:t>
            </a:r>
            <a:r>
              <a:rPr lang="ru-RU" sz="2200" dirty="0">
                <a:solidFill>
                  <a:srgbClr val="666666"/>
                </a:solidFill>
                <a:latin typeface="Arial"/>
              </a:rPr>
              <a:t>.</a:t>
            </a:r>
            <a:endParaRPr lang="ru-RU" sz="22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771800" y="2852936"/>
            <a:ext cx="5143500" cy="4233672"/>
          </a:xfrm>
        </p:spPr>
        <p:txBody>
          <a:bodyPr/>
          <a:lstStyle/>
          <a:p>
            <a:r>
              <a:rPr lang="ru-RU" dirty="0"/>
              <a:t> За </a:t>
            </a:r>
            <a:r>
              <a:rPr lang="ru-RU" dirty="0" err="1"/>
              <a:t>оцінками</a:t>
            </a:r>
            <a:r>
              <a:rPr lang="ru-RU" dirty="0"/>
              <a:t> </a:t>
            </a:r>
            <a:r>
              <a:rPr lang="ru-RU" dirty="0" err="1"/>
              <a:t>правоохоронців</a:t>
            </a:r>
            <a:r>
              <a:rPr lang="ru-RU" dirty="0"/>
              <a:t> у приватному </a:t>
            </a:r>
            <a:r>
              <a:rPr lang="ru-RU" dirty="0" err="1"/>
              <a:t>секторі</a:t>
            </a:r>
            <a:r>
              <a:rPr lang="ru-RU" dirty="0"/>
              <a:t> </a:t>
            </a:r>
            <a:r>
              <a:rPr lang="ru-RU" dirty="0" err="1"/>
              <a:t>найбільш</a:t>
            </a:r>
            <a:r>
              <a:rPr lang="ru-RU" dirty="0"/>
              <a:t> часто </a:t>
            </a:r>
            <a:r>
              <a:rPr lang="ru-RU" dirty="0" err="1"/>
              <a:t>застосовують</a:t>
            </a:r>
            <a:r>
              <a:rPr lang="ru-RU" dirty="0"/>
              <a:t> </a:t>
            </a:r>
            <a:r>
              <a:rPr lang="ru-RU" dirty="0" err="1"/>
              <a:t>такі</a:t>
            </a:r>
            <a:r>
              <a:rPr lang="ru-RU" dirty="0"/>
              <a:t> </a:t>
            </a:r>
            <a:r>
              <a:rPr lang="ru-RU" dirty="0" err="1"/>
              <a:t>форми</a:t>
            </a:r>
            <a:r>
              <a:rPr lang="ru-RU" dirty="0"/>
              <a:t> </a:t>
            </a:r>
            <a:r>
              <a:rPr lang="ru-RU" dirty="0" err="1"/>
              <a:t>корупції</a:t>
            </a:r>
            <a:r>
              <a:rPr lang="ru-RU" dirty="0"/>
              <a:t> як </a:t>
            </a:r>
            <a:r>
              <a:rPr lang="ru-RU" dirty="0" err="1"/>
              <a:t>хабарі</a:t>
            </a:r>
            <a:r>
              <a:rPr lang="ru-RU" dirty="0"/>
              <a:t> за </a:t>
            </a:r>
            <a:r>
              <a:rPr lang="ru-RU" dirty="0" err="1"/>
              <a:t>працевлаштування</a:t>
            </a:r>
            <a:r>
              <a:rPr lang="ru-RU" dirty="0"/>
              <a:t> (33%), </a:t>
            </a:r>
            <a:r>
              <a:rPr lang="ru-RU" dirty="0" err="1"/>
              <a:t>купівлю</a:t>
            </a:r>
            <a:r>
              <a:rPr lang="ru-RU" dirty="0"/>
              <a:t> </a:t>
            </a:r>
            <a:r>
              <a:rPr lang="ru-RU" dirty="0" err="1"/>
              <a:t>комерційної</a:t>
            </a:r>
            <a:r>
              <a:rPr lang="ru-RU" dirty="0"/>
              <a:t> </a:t>
            </a:r>
            <a:r>
              <a:rPr lang="ru-RU" dirty="0" err="1"/>
              <a:t>інформації</a:t>
            </a:r>
            <a:r>
              <a:rPr lang="ru-RU" dirty="0"/>
              <a:t> про </a:t>
            </a:r>
            <a:r>
              <a:rPr lang="ru-RU" dirty="0" err="1"/>
              <a:t>конкурентів</a:t>
            </a:r>
            <a:r>
              <a:rPr lang="ru-RU" dirty="0"/>
              <a:t> (37%), </a:t>
            </a:r>
            <a:r>
              <a:rPr lang="ru-RU" dirty="0" err="1"/>
              <a:t>змови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утримання</a:t>
            </a:r>
            <a:r>
              <a:rPr lang="ru-RU" dirty="0"/>
              <a:t> </a:t>
            </a:r>
            <a:r>
              <a:rPr lang="ru-RU" dirty="0" err="1"/>
              <a:t>цін</a:t>
            </a:r>
            <a:r>
              <a:rPr lang="ru-RU" dirty="0"/>
              <a:t> на </a:t>
            </a:r>
            <a:r>
              <a:rPr lang="ru-RU" dirty="0" err="1"/>
              <a:t>певному</a:t>
            </a:r>
            <a:r>
              <a:rPr lang="ru-RU" dirty="0"/>
              <a:t> </a:t>
            </a:r>
            <a:r>
              <a:rPr lang="ru-RU" dirty="0" err="1"/>
              <a:t>рівні</a:t>
            </a:r>
            <a:r>
              <a:rPr lang="ru-RU" dirty="0"/>
              <a:t> (38%), </a:t>
            </a:r>
            <a:r>
              <a:rPr lang="ru-RU" dirty="0" err="1"/>
              <a:t>купівля</a:t>
            </a:r>
            <a:r>
              <a:rPr lang="ru-RU" dirty="0"/>
              <a:t> </a:t>
            </a:r>
            <a:r>
              <a:rPr lang="ru-RU" dirty="0" err="1"/>
              <a:t>інформації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тендерних</a:t>
            </a:r>
            <a:r>
              <a:rPr lang="ru-RU" dirty="0"/>
              <a:t> </a:t>
            </a:r>
            <a:r>
              <a:rPr lang="ru-RU" dirty="0" err="1"/>
              <a:t>пропозицій</a:t>
            </a:r>
            <a:r>
              <a:rPr lang="ru-RU" dirty="0"/>
              <a:t> (34%), «</a:t>
            </a:r>
            <a:r>
              <a:rPr lang="ru-RU" dirty="0" err="1"/>
              <a:t>відкати</a:t>
            </a:r>
            <a:r>
              <a:rPr lang="ru-RU" dirty="0"/>
              <a:t>» (46%).</a:t>
            </a:r>
          </a:p>
        </p:txBody>
      </p:sp>
    </p:spTree>
    <p:extLst>
      <p:ext uri="{BB962C8B-B14F-4D97-AF65-F5344CB8AC3E}">
        <p14:creationId xmlns:p14="http://schemas.microsoft.com/office/powerpoint/2010/main" val="2105255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Форми</a:t>
            </a:r>
            <a:r>
              <a:rPr lang="ru-RU" dirty="0"/>
              <a:t> «</a:t>
            </a:r>
            <a:r>
              <a:rPr lang="ru-RU" dirty="0" err="1"/>
              <a:t>відкатів</a:t>
            </a:r>
            <a:r>
              <a:rPr lang="ru-RU" dirty="0"/>
              <a:t>»: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/>
              <a:t>·         </a:t>
            </a:r>
            <a:r>
              <a:rPr lang="ru-RU" dirty="0" err="1"/>
              <a:t>комісія</a:t>
            </a:r>
            <a:r>
              <a:rPr lang="ru-RU" dirty="0"/>
              <a:t> – </a:t>
            </a:r>
            <a:r>
              <a:rPr lang="ru-RU" dirty="0" err="1"/>
              <a:t>здійснення</a:t>
            </a:r>
            <a:r>
              <a:rPr lang="ru-RU" dirty="0"/>
              <a:t> </a:t>
            </a:r>
            <a:r>
              <a:rPr lang="ru-RU" dirty="0" err="1"/>
              <a:t>закупівлі</a:t>
            </a:r>
            <a:r>
              <a:rPr lang="ru-RU" dirty="0"/>
              <a:t> за </a:t>
            </a:r>
            <a:r>
              <a:rPr lang="ru-RU" dirty="0" err="1"/>
              <a:t>завищеною</a:t>
            </a:r>
            <a:r>
              <a:rPr lang="ru-RU" dirty="0"/>
              <a:t> </a:t>
            </a:r>
            <a:r>
              <a:rPr lang="ru-RU" dirty="0" err="1"/>
              <a:t>ціною</a:t>
            </a:r>
            <a:r>
              <a:rPr lang="ru-RU" dirty="0"/>
              <a:t>. У </a:t>
            </a:r>
            <a:r>
              <a:rPr lang="ru-RU" dirty="0" err="1"/>
              <a:t>ціну</a:t>
            </a:r>
            <a:r>
              <a:rPr lang="ru-RU" dirty="0"/>
              <a:t> зразу вноситься 10% «</a:t>
            </a:r>
            <a:r>
              <a:rPr lang="ru-RU" dirty="0" err="1"/>
              <a:t>відткатних</a:t>
            </a:r>
            <a:r>
              <a:rPr lang="ru-RU" dirty="0"/>
              <a:t>»;</a:t>
            </a:r>
          </a:p>
          <a:p>
            <a:r>
              <a:rPr lang="ru-RU" dirty="0"/>
              <a:t>·         </a:t>
            </a:r>
            <a:r>
              <a:rPr lang="ru-RU" dirty="0" err="1"/>
              <a:t>неліквід</a:t>
            </a:r>
            <a:r>
              <a:rPr lang="ru-RU" dirty="0"/>
              <a:t> – </a:t>
            </a:r>
            <a:r>
              <a:rPr lang="ru-RU" dirty="0" err="1"/>
              <a:t>закупівля</a:t>
            </a:r>
            <a:r>
              <a:rPr lang="ru-RU" dirty="0"/>
              <a:t> </a:t>
            </a:r>
            <a:r>
              <a:rPr lang="ru-RU" dirty="0" err="1"/>
              <a:t>товарів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не </a:t>
            </a:r>
            <a:r>
              <a:rPr lang="ru-RU" dirty="0" err="1"/>
              <a:t>повним</a:t>
            </a:r>
            <a:r>
              <a:rPr lang="ru-RU" dirty="0"/>
              <a:t> чином </a:t>
            </a:r>
            <a:r>
              <a:rPr lang="ru-RU" dirty="0" err="1"/>
              <a:t>відповідають</a:t>
            </a:r>
            <a:r>
              <a:rPr lang="ru-RU" dirty="0"/>
              <a:t> </a:t>
            </a:r>
            <a:r>
              <a:rPr lang="ru-RU" dirty="0" err="1"/>
              <a:t>вимогам</a:t>
            </a:r>
            <a:r>
              <a:rPr lang="ru-RU" dirty="0"/>
              <a:t> ( </a:t>
            </a:r>
            <a:r>
              <a:rPr lang="ru-RU" dirty="0" err="1"/>
              <a:t>просрочені</a:t>
            </a:r>
            <a:r>
              <a:rPr lang="ru-RU" dirty="0"/>
              <a:t>, </a:t>
            </a:r>
            <a:r>
              <a:rPr lang="ru-RU" dirty="0" err="1"/>
              <a:t>пошкоджені</a:t>
            </a:r>
            <a:r>
              <a:rPr lang="ru-RU" dirty="0"/>
              <a:t>…)</a:t>
            </a:r>
          </a:p>
          <a:p>
            <a:r>
              <a:rPr lang="ru-RU" dirty="0"/>
              <a:t>·         </a:t>
            </a:r>
            <a:r>
              <a:rPr lang="ru-RU" dirty="0" err="1"/>
              <a:t>невигідні</a:t>
            </a:r>
            <a:r>
              <a:rPr lang="ru-RU" dirty="0"/>
              <a:t> </a:t>
            </a:r>
            <a:r>
              <a:rPr lang="ru-RU" dirty="0" err="1"/>
              <a:t>умови</a:t>
            </a:r>
            <a:r>
              <a:rPr lang="ru-RU" dirty="0"/>
              <a:t> для </a:t>
            </a:r>
            <a:r>
              <a:rPr lang="ru-RU" dirty="0" err="1"/>
              <a:t>компанії-продавця</a:t>
            </a:r>
            <a:r>
              <a:rPr lang="ru-RU" dirty="0"/>
              <a:t>, «</a:t>
            </a:r>
            <a:r>
              <a:rPr lang="ru-RU" dirty="0" err="1"/>
              <a:t>відкат</a:t>
            </a:r>
            <a:r>
              <a:rPr lang="ru-RU" dirty="0"/>
              <a:t>» </a:t>
            </a:r>
            <a:r>
              <a:rPr lang="ru-RU" dirty="0" err="1"/>
              <a:t>отримує</a:t>
            </a:r>
            <a:r>
              <a:rPr lang="ru-RU" dirty="0"/>
              <a:t> менеджер з продажу;</a:t>
            </a:r>
          </a:p>
          <a:p>
            <a:r>
              <a:rPr lang="ru-RU" dirty="0"/>
              <a:t>·         </a:t>
            </a:r>
            <a:r>
              <a:rPr lang="ru-RU" dirty="0" err="1"/>
              <a:t>дефіцитний</a:t>
            </a:r>
            <a:r>
              <a:rPr lang="ru-RU" dirty="0"/>
              <a:t> товар ( </a:t>
            </a:r>
            <a:r>
              <a:rPr lang="ru-RU" dirty="0" err="1"/>
              <a:t>поставити</a:t>
            </a:r>
            <a:r>
              <a:rPr lang="ru-RU" dirty="0"/>
              <a:t> товар на </a:t>
            </a:r>
            <a:r>
              <a:rPr lang="ru-RU" dirty="0" err="1"/>
              <a:t>вигідне</a:t>
            </a:r>
            <a:r>
              <a:rPr lang="ru-RU" dirty="0"/>
              <a:t> </a:t>
            </a:r>
            <a:r>
              <a:rPr lang="ru-RU" dirty="0" err="1"/>
              <a:t>місце</a:t>
            </a:r>
            <a:r>
              <a:rPr lang="ru-RU" dirty="0"/>
              <a:t> у </a:t>
            </a:r>
            <a:r>
              <a:rPr lang="ru-RU" dirty="0" err="1"/>
              <a:t>супермаркеті</a:t>
            </a:r>
            <a:r>
              <a:rPr lang="ru-RU" dirty="0"/>
              <a:t>)</a:t>
            </a:r>
          </a:p>
          <a:p>
            <a:r>
              <a:rPr lang="ru-RU" dirty="0"/>
              <a:t>·         кредит без проблем;</a:t>
            </a:r>
          </a:p>
          <a:p>
            <a:r>
              <a:rPr lang="ru-RU" dirty="0"/>
              <a:t>·         </a:t>
            </a:r>
            <a:r>
              <a:rPr lang="ru-RU" dirty="0" err="1"/>
              <a:t>бонуси</a:t>
            </a:r>
            <a:r>
              <a:rPr lang="ru-RU" dirty="0"/>
              <a:t> – </a:t>
            </a:r>
            <a:r>
              <a:rPr lang="ru-RU" dirty="0" err="1"/>
              <a:t>банківська</a:t>
            </a:r>
            <a:r>
              <a:rPr lang="ru-RU" dirty="0"/>
              <a:t> </a:t>
            </a:r>
            <a:r>
              <a:rPr lang="ru-RU" dirty="0" err="1"/>
              <a:t>установа</a:t>
            </a:r>
            <a:r>
              <a:rPr lang="ru-RU" dirty="0"/>
              <a:t> </a:t>
            </a:r>
            <a:r>
              <a:rPr lang="ru-RU" dirty="0" err="1"/>
              <a:t>оформлює</a:t>
            </a:r>
            <a:r>
              <a:rPr lang="ru-RU" dirty="0"/>
              <a:t> </a:t>
            </a:r>
            <a:r>
              <a:rPr lang="ru-RU" dirty="0" err="1"/>
              <a:t>кредитну</a:t>
            </a:r>
            <a:r>
              <a:rPr lang="ru-RU" dirty="0"/>
              <a:t> </a:t>
            </a:r>
            <a:r>
              <a:rPr lang="ru-RU" dirty="0" err="1"/>
              <a:t>картку</a:t>
            </a:r>
            <a:r>
              <a:rPr lang="ru-RU" dirty="0"/>
              <a:t> з великим </a:t>
            </a:r>
            <a:r>
              <a:rPr lang="ru-RU" dirty="0" err="1"/>
              <a:t>кредитним</a:t>
            </a:r>
            <a:r>
              <a:rPr lang="ru-RU" dirty="0"/>
              <a:t> </a:t>
            </a:r>
            <a:r>
              <a:rPr lang="ru-RU" dirty="0" err="1"/>
              <a:t>лімітом</a:t>
            </a:r>
            <a:r>
              <a:rPr lang="ru-RU" dirty="0"/>
              <a:t> та престижного </a:t>
            </a:r>
            <a:r>
              <a:rPr lang="ru-RU" dirty="0" err="1"/>
              <a:t>класу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15520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914401"/>
            <a:ext cx="8278688" cy="685800"/>
          </a:xfrm>
        </p:spPr>
        <p:txBody>
          <a:bodyPr/>
          <a:lstStyle/>
          <a:p>
            <a:r>
              <a:rPr lang="ru-RU" sz="2800" dirty="0"/>
              <a:t>«</a:t>
            </a:r>
            <a:r>
              <a:rPr lang="ru-RU" sz="2800" dirty="0" err="1"/>
              <a:t>Тіньова</a:t>
            </a:r>
            <a:r>
              <a:rPr lang="ru-RU" sz="2800" dirty="0"/>
              <a:t> </a:t>
            </a:r>
            <a:r>
              <a:rPr lang="ru-RU" sz="2800" dirty="0" err="1"/>
              <a:t>економіка</a:t>
            </a:r>
            <a:r>
              <a:rPr lang="ru-RU" sz="2800" dirty="0"/>
              <a:t>» - </a:t>
            </a:r>
            <a:r>
              <a:rPr lang="ru-RU" sz="2800" dirty="0" err="1"/>
              <a:t>економічна</a:t>
            </a:r>
            <a:r>
              <a:rPr lang="ru-RU" sz="2800" dirty="0"/>
              <a:t> </a:t>
            </a:r>
            <a:r>
              <a:rPr lang="ru-RU" sz="2800" dirty="0" err="1"/>
              <a:t>діяльність</a:t>
            </a:r>
            <a:r>
              <a:rPr lang="ru-RU" sz="2800" dirty="0"/>
              <a:t> заборонена </a:t>
            </a:r>
            <a:r>
              <a:rPr lang="ru-RU" sz="2800" dirty="0" err="1"/>
              <a:t>законодавством</a:t>
            </a:r>
            <a:r>
              <a:rPr lang="ru-RU" sz="2800" dirty="0"/>
              <a:t>.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err="1" smtClean="0"/>
              <a:t>Сфери</a:t>
            </a:r>
            <a:r>
              <a:rPr lang="ru-RU" sz="2800" dirty="0" smtClean="0"/>
              <a:t> </a:t>
            </a:r>
            <a:r>
              <a:rPr lang="ru-RU" sz="2800" dirty="0"/>
              <a:t>«</a:t>
            </a:r>
            <a:r>
              <a:rPr lang="ru-RU" sz="2800" dirty="0" err="1"/>
              <a:t>тіньової</a:t>
            </a:r>
            <a:r>
              <a:rPr lang="ru-RU" sz="2800" dirty="0"/>
              <a:t> </a:t>
            </a:r>
            <a:r>
              <a:rPr lang="ru-RU" sz="2800" dirty="0" err="1"/>
              <a:t>економіки</a:t>
            </a:r>
            <a:r>
              <a:rPr lang="ru-RU" sz="2800" dirty="0"/>
              <a:t>»: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683568" y="2348880"/>
            <a:ext cx="6622504" cy="4279392"/>
          </a:xfrm>
        </p:spPr>
        <p:txBody>
          <a:bodyPr/>
          <a:lstStyle/>
          <a:p>
            <a:r>
              <a:rPr lang="ru-RU" dirty="0"/>
              <a:t>·         </a:t>
            </a:r>
            <a:r>
              <a:rPr lang="ru-RU" dirty="0" err="1"/>
              <a:t>неофіційна</a:t>
            </a:r>
            <a:r>
              <a:rPr lang="ru-RU" dirty="0"/>
              <a:t> </a:t>
            </a:r>
            <a:r>
              <a:rPr lang="ru-RU" dirty="0" err="1"/>
              <a:t>економіка</a:t>
            </a:r>
            <a:r>
              <a:rPr lang="ru-RU" dirty="0"/>
              <a:t> – </a:t>
            </a:r>
            <a:r>
              <a:rPr lang="ru-RU" dirty="0" err="1"/>
              <a:t>легальні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економічної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, в рамках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місце</a:t>
            </a:r>
            <a:r>
              <a:rPr lang="ru-RU" dirty="0"/>
              <a:t> </a:t>
            </a:r>
            <a:r>
              <a:rPr lang="ru-RU" dirty="0" err="1"/>
              <a:t>нефіксоване</a:t>
            </a:r>
            <a:r>
              <a:rPr lang="ru-RU" dirty="0"/>
              <a:t> </a:t>
            </a:r>
            <a:r>
              <a:rPr lang="ru-RU" dirty="0" err="1"/>
              <a:t>офіційною</a:t>
            </a:r>
            <a:r>
              <a:rPr lang="ru-RU" dirty="0"/>
              <a:t> статистикою </a:t>
            </a:r>
            <a:r>
              <a:rPr lang="ru-RU" dirty="0" err="1"/>
              <a:t>виробництво</a:t>
            </a:r>
            <a:r>
              <a:rPr lang="ru-RU" dirty="0"/>
              <a:t> </a:t>
            </a:r>
            <a:r>
              <a:rPr lang="ru-RU" dirty="0" err="1"/>
              <a:t>товарів</a:t>
            </a:r>
            <a:r>
              <a:rPr lang="ru-RU" dirty="0"/>
              <a:t> і </a:t>
            </a:r>
            <a:r>
              <a:rPr lang="ru-RU" dirty="0" err="1"/>
              <a:t>послуг</a:t>
            </a:r>
            <a:r>
              <a:rPr lang="ru-RU" dirty="0"/>
              <a:t>, </a:t>
            </a:r>
            <a:r>
              <a:rPr lang="ru-RU" dirty="0" err="1"/>
              <a:t>приховання</a:t>
            </a:r>
            <a:r>
              <a:rPr lang="ru-RU" dirty="0"/>
              <a:t> </a:t>
            </a:r>
            <a:r>
              <a:rPr lang="ru-RU" dirty="0" err="1"/>
              <a:t>цієї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податків</a:t>
            </a:r>
            <a:r>
              <a:rPr lang="ru-RU" dirty="0"/>
              <a:t>;</a:t>
            </a:r>
          </a:p>
          <a:p>
            <a:r>
              <a:rPr lang="ru-RU" dirty="0"/>
              <a:t>·         </a:t>
            </a:r>
            <a:r>
              <a:rPr lang="ru-RU" dirty="0" err="1"/>
              <a:t>фіктивна</a:t>
            </a:r>
            <a:r>
              <a:rPr lang="ru-RU" dirty="0"/>
              <a:t> </a:t>
            </a:r>
            <a:r>
              <a:rPr lang="ru-RU" dirty="0" err="1"/>
              <a:t>економіка</a:t>
            </a:r>
            <a:r>
              <a:rPr lang="ru-RU" dirty="0"/>
              <a:t> – </a:t>
            </a:r>
            <a:r>
              <a:rPr lang="ru-RU" dirty="0" err="1"/>
              <a:t>хабарництво</a:t>
            </a:r>
            <a:r>
              <a:rPr lang="ru-RU" dirty="0"/>
              <a:t>, приписки, </a:t>
            </a:r>
            <a:r>
              <a:rPr lang="ru-RU" dirty="0" err="1"/>
              <a:t>спекулятивні</a:t>
            </a:r>
            <a:r>
              <a:rPr lang="ru-RU" dirty="0"/>
              <a:t> угоди й </a:t>
            </a:r>
            <a:r>
              <a:rPr lang="ru-RU" dirty="0" err="1"/>
              <a:t>інші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шахрайства</a:t>
            </a:r>
            <a:r>
              <a:rPr lang="ru-RU" dirty="0"/>
              <a:t>, </a:t>
            </a:r>
            <a:r>
              <a:rPr lang="ru-RU" dirty="0" err="1"/>
              <a:t>зв’язані</a:t>
            </a:r>
            <a:r>
              <a:rPr lang="ru-RU" dirty="0"/>
              <a:t> з </a:t>
            </a:r>
            <a:r>
              <a:rPr lang="ru-RU" dirty="0" err="1"/>
              <a:t>одержанням</a:t>
            </a:r>
            <a:r>
              <a:rPr lang="ru-RU" dirty="0"/>
              <a:t> і передачею грошей;</a:t>
            </a:r>
          </a:p>
          <a:p>
            <a:r>
              <a:rPr lang="ru-RU" dirty="0"/>
              <a:t>·         </a:t>
            </a:r>
            <a:r>
              <a:rPr lang="ru-RU" dirty="0" err="1"/>
              <a:t>підпільна</a:t>
            </a:r>
            <a:r>
              <a:rPr lang="ru-RU" dirty="0"/>
              <a:t> </a:t>
            </a:r>
            <a:r>
              <a:rPr lang="ru-RU" dirty="0" err="1"/>
              <a:t>економіка</a:t>
            </a:r>
            <a:r>
              <a:rPr lang="ru-RU" dirty="0"/>
              <a:t> – </a:t>
            </a:r>
            <a:r>
              <a:rPr lang="ru-RU" dirty="0" err="1"/>
              <a:t>усі</a:t>
            </a:r>
            <a:r>
              <a:rPr lang="ru-RU" dirty="0"/>
              <a:t> </a:t>
            </a:r>
            <a:r>
              <a:rPr lang="ru-RU" dirty="0" err="1"/>
              <a:t>заборонені</a:t>
            </a:r>
            <a:r>
              <a:rPr lang="ru-RU" dirty="0"/>
              <a:t> законом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економічної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 ( </a:t>
            </a:r>
            <a:r>
              <a:rPr lang="ru-RU" dirty="0" err="1"/>
              <a:t>гральний</a:t>
            </a:r>
            <a:r>
              <a:rPr lang="ru-RU" dirty="0"/>
              <a:t> </a:t>
            </a:r>
            <a:r>
              <a:rPr lang="ru-RU" dirty="0" err="1"/>
              <a:t>бізнес</a:t>
            </a:r>
            <a:r>
              <a:rPr lang="ru-RU" dirty="0"/>
              <a:t>..).</a:t>
            </a:r>
          </a:p>
        </p:txBody>
      </p:sp>
    </p:spTree>
    <p:extLst>
      <p:ext uri="{BB962C8B-B14F-4D97-AF65-F5344CB8AC3E}">
        <p14:creationId xmlns:p14="http://schemas.microsoft.com/office/powerpoint/2010/main" val="1401116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Причини «</a:t>
            </a:r>
            <a:r>
              <a:rPr lang="ru-RU" dirty="0" err="1"/>
              <a:t>тінізації</a:t>
            </a:r>
            <a:r>
              <a:rPr lang="ru-RU" dirty="0"/>
              <a:t>» 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267744" y="2204864"/>
            <a:ext cx="5618956" cy="4183914"/>
          </a:xfrm>
        </p:spPr>
        <p:txBody>
          <a:bodyPr>
            <a:normAutofit fontScale="70000" lnSpcReduction="20000"/>
          </a:bodyPr>
          <a:lstStyle/>
          <a:p>
            <a:r>
              <a:rPr lang="uk-UA" sz="1900" dirty="0" err="1">
                <a:latin typeface="Arial Black" pitchFamily="34" charset="0"/>
              </a:rPr>
              <a:t>Соціально-економічні-</a:t>
            </a:r>
            <a:endParaRPr lang="uk-UA" sz="1900" dirty="0">
              <a:latin typeface="Arial Black" pitchFamily="34" charset="0"/>
            </a:endParaRPr>
          </a:p>
          <a:p>
            <a:r>
              <a:rPr lang="uk-UA" sz="1900" dirty="0" err="1">
                <a:latin typeface="Arial Black" pitchFamily="34" charset="0"/>
              </a:rPr>
              <a:t>·         низьк</a:t>
            </a:r>
            <a:r>
              <a:rPr lang="uk-UA" sz="1900" dirty="0">
                <a:latin typeface="Arial Black" pitchFamily="34" charset="0"/>
              </a:rPr>
              <a:t>ий рівень доходів</a:t>
            </a:r>
          </a:p>
          <a:p>
            <a:r>
              <a:rPr lang="uk-UA" sz="1900" dirty="0" err="1">
                <a:latin typeface="Arial Black" pitchFamily="34" charset="0"/>
              </a:rPr>
              <a:t>·         соціаль</a:t>
            </a:r>
            <a:r>
              <a:rPr lang="uk-UA" sz="1900" dirty="0">
                <a:latin typeface="Arial Black" pitchFamily="34" charset="0"/>
              </a:rPr>
              <a:t>на несправедливість</a:t>
            </a:r>
          </a:p>
          <a:p>
            <a:r>
              <a:rPr lang="uk-UA" sz="1900" dirty="0" err="1">
                <a:latin typeface="Arial Black" pitchFamily="34" charset="0"/>
              </a:rPr>
              <a:t>·         нерівномірніс</a:t>
            </a:r>
            <a:r>
              <a:rPr lang="uk-UA" sz="1900" dirty="0">
                <a:latin typeface="Arial Black" pitchFamily="34" charset="0"/>
              </a:rPr>
              <a:t>ть доходів</a:t>
            </a:r>
          </a:p>
          <a:p>
            <a:r>
              <a:rPr lang="uk-UA" sz="1900" dirty="0">
                <a:latin typeface="Arial Black" pitchFamily="34" charset="0"/>
              </a:rPr>
              <a:t>Політичні –</a:t>
            </a:r>
          </a:p>
          <a:p>
            <a:r>
              <a:rPr lang="uk-UA" sz="1900" dirty="0" err="1">
                <a:latin typeface="Arial Black" pitchFamily="34" charset="0"/>
              </a:rPr>
              <a:t>·         політич</a:t>
            </a:r>
            <a:r>
              <a:rPr lang="uk-UA" sz="1900" dirty="0">
                <a:latin typeface="Arial Black" pitchFamily="34" charset="0"/>
              </a:rPr>
              <a:t>на нестабільність</a:t>
            </a:r>
          </a:p>
          <a:p>
            <a:r>
              <a:rPr lang="uk-UA" sz="1900" dirty="0" err="1">
                <a:latin typeface="Arial Black" pitchFamily="34" charset="0"/>
              </a:rPr>
              <a:t>·         бюрократ</a:t>
            </a:r>
            <a:r>
              <a:rPr lang="uk-UA" sz="1900" dirty="0">
                <a:latin typeface="Arial Black" pitchFamily="34" charset="0"/>
              </a:rPr>
              <a:t>ія та «паперова тяганина» провокують на дачу хабара (штрафи за порушення ПДР)</a:t>
            </a:r>
          </a:p>
          <a:p>
            <a:r>
              <a:rPr lang="uk-UA" sz="1900" dirty="0" err="1">
                <a:latin typeface="Arial Black" pitchFamily="34" charset="0"/>
              </a:rPr>
              <a:t>Правові-</a:t>
            </a:r>
            <a:endParaRPr lang="uk-UA" sz="1900" dirty="0">
              <a:latin typeface="Arial Black" pitchFamily="34" charset="0"/>
            </a:endParaRPr>
          </a:p>
          <a:p>
            <a:r>
              <a:rPr lang="uk-UA" sz="1900" dirty="0" err="1">
                <a:latin typeface="Arial Black" pitchFamily="34" charset="0"/>
              </a:rPr>
              <a:t>·         прогали</a:t>
            </a:r>
            <a:r>
              <a:rPr lang="uk-UA" sz="1900" dirty="0">
                <a:latin typeface="Arial Black" pitchFamily="34" charset="0"/>
              </a:rPr>
              <a:t>ни в законодавстві</a:t>
            </a:r>
          </a:p>
          <a:p>
            <a:r>
              <a:rPr lang="uk-UA" sz="1900" dirty="0" err="1">
                <a:latin typeface="Arial Black" pitchFamily="34" charset="0"/>
              </a:rPr>
              <a:t>·         незнач</a:t>
            </a:r>
            <a:r>
              <a:rPr lang="uk-UA" sz="1900" dirty="0">
                <a:latin typeface="Arial Black" pitchFamily="34" charset="0"/>
              </a:rPr>
              <a:t>на відповідальність за скоєння як дрібних правопорушень так і економічних злочинів</a:t>
            </a:r>
          </a:p>
          <a:p>
            <a:r>
              <a:rPr lang="uk-UA" sz="1900" dirty="0" err="1">
                <a:latin typeface="Arial Black" pitchFamily="34" charset="0"/>
              </a:rPr>
              <a:t>Морально-етичні-</a:t>
            </a:r>
            <a:endParaRPr lang="uk-UA" sz="1900" dirty="0">
              <a:latin typeface="Arial Black" pitchFamily="34" charset="0"/>
            </a:endParaRPr>
          </a:p>
          <a:p>
            <a:r>
              <a:rPr lang="uk-UA" sz="1900" dirty="0" err="1">
                <a:latin typeface="Arial Black" pitchFamily="34" charset="0"/>
              </a:rPr>
              <a:t>·         на</a:t>
            </a:r>
            <a:r>
              <a:rPr lang="uk-UA" sz="1900" dirty="0">
                <a:latin typeface="Arial Black" pitchFamily="34" charset="0"/>
              </a:rPr>
              <a:t>ше ставлення до «тіньової економіки», як до цілком нормального явища</a:t>
            </a:r>
          </a:p>
          <a:p>
            <a:r>
              <a:rPr lang="uk-UA" sz="1900" dirty="0" err="1">
                <a:latin typeface="Arial Black" pitchFamily="34" charset="0"/>
              </a:rPr>
              <a:t>·         «тіньо</a:t>
            </a:r>
            <a:r>
              <a:rPr lang="uk-UA" sz="1900" dirty="0">
                <a:latin typeface="Arial Black" pitchFamily="34" charset="0"/>
              </a:rPr>
              <a:t>ва економіка» носить загальнодержавний характер</a:t>
            </a:r>
            <a:r>
              <a:rPr lang="uk-UA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8064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Приклади</a:t>
            </a:r>
            <a:r>
              <a:rPr lang="ru-RU" dirty="0"/>
              <a:t>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627784" y="2348880"/>
            <a:ext cx="5544616" cy="4039898"/>
          </a:xfrm>
        </p:spPr>
        <p:txBody>
          <a:bodyPr>
            <a:normAutofit fontScale="92500" lnSpcReduction="20000"/>
          </a:bodyPr>
          <a:lstStyle/>
          <a:p>
            <a:r>
              <a:rPr lang="ru-RU" dirty="0">
                <a:latin typeface="Arial Black" pitchFamily="34" charset="0"/>
              </a:rPr>
              <a:t>·         нелегальна зарплата («у конвертах») </a:t>
            </a:r>
            <a:r>
              <a:rPr lang="ru-RU" dirty="0" err="1">
                <a:latin typeface="Arial Black" pitchFamily="34" charset="0"/>
              </a:rPr>
              <a:t>чи</a:t>
            </a:r>
            <a:r>
              <a:rPr lang="ru-RU" dirty="0">
                <a:latin typeface="Arial Black" pitchFamily="34" charset="0"/>
              </a:rPr>
              <a:t> зарплата не по трудовому договору;</a:t>
            </a:r>
          </a:p>
          <a:p>
            <a:r>
              <a:rPr lang="ru-RU" dirty="0">
                <a:latin typeface="Arial Black" pitchFamily="34" charset="0"/>
              </a:rPr>
              <a:t>·         </a:t>
            </a:r>
            <a:r>
              <a:rPr lang="ru-RU" dirty="0" err="1">
                <a:latin typeface="Arial Black" pitchFamily="34" charset="0"/>
              </a:rPr>
              <a:t>готівкові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операції</a:t>
            </a:r>
            <a:r>
              <a:rPr lang="ru-RU" dirty="0">
                <a:latin typeface="Arial Black" pitchFamily="34" charset="0"/>
              </a:rPr>
              <a:t>, </a:t>
            </a:r>
            <a:r>
              <a:rPr lang="ru-RU" dirty="0" err="1">
                <a:latin typeface="Arial Black" pitchFamily="34" charset="0"/>
              </a:rPr>
              <a:t>що</a:t>
            </a:r>
            <a:r>
              <a:rPr lang="ru-RU" dirty="0">
                <a:latin typeface="Arial Black" pitchFamily="34" charset="0"/>
              </a:rPr>
              <a:t> не </a:t>
            </a:r>
            <a:r>
              <a:rPr lang="ru-RU" dirty="0" err="1">
                <a:latin typeface="Arial Black" pitchFamily="34" charset="0"/>
              </a:rPr>
              <a:t>обліковуються</a:t>
            </a:r>
            <a:r>
              <a:rPr lang="ru-RU" dirty="0">
                <a:latin typeface="Arial Black" pitchFamily="34" charset="0"/>
              </a:rPr>
              <a:t>;</a:t>
            </a:r>
          </a:p>
          <a:p>
            <a:r>
              <a:rPr lang="ru-RU" dirty="0">
                <a:latin typeface="Arial Black" pitchFamily="34" charset="0"/>
              </a:rPr>
              <a:t>·         </a:t>
            </a:r>
            <a:r>
              <a:rPr lang="ru-RU" dirty="0" err="1">
                <a:latin typeface="Arial Black" pitchFamily="34" charset="0"/>
              </a:rPr>
              <a:t>приховування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доходів</a:t>
            </a:r>
            <a:r>
              <a:rPr lang="ru-RU" dirty="0">
                <a:latin typeface="Arial Black" pitchFamily="34" charset="0"/>
              </a:rPr>
              <a:t>;</a:t>
            </a:r>
          </a:p>
          <a:p>
            <a:r>
              <a:rPr lang="ru-RU" dirty="0">
                <a:latin typeface="Arial Black" pitchFamily="34" charset="0"/>
              </a:rPr>
              <a:t>·         </a:t>
            </a:r>
            <a:r>
              <a:rPr lang="ru-RU" dirty="0" err="1">
                <a:latin typeface="Arial Black" pitchFamily="34" charset="0"/>
              </a:rPr>
              <a:t>зниження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ціни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акцій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корпорації</a:t>
            </a:r>
            <a:r>
              <a:rPr lang="ru-RU" dirty="0">
                <a:latin typeface="Arial Black" pitchFamily="34" charset="0"/>
              </a:rPr>
              <a:t> при </a:t>
            </a:r>
            <a:r>
              <a:rPr lang="ru-RU" dirty="0" err="1">
                <a:latin typeface="Arial Black" pitchFamily="34" charset="0"/>
              </a:rPr>
              <a:t>оформленні</a:t>
            </a:r>
            <a:r>
              <a:rPr lang="ru-RU" dirty="0">
                <a:latin typeface="Arial Black" pitchFamily="34" charset="0"/>
              </a:rPr>
              <a:t> продажу контрольного пакету;</a:t>
            </a:r>
          </a:p>
          <a:p>
            <a:r>
              <a:rPr lang="ru-RU" dirty="0">
                <a:latin typeface="Arial Black" pitchFamily="34" charset="0"/>
              </a:rPr>
              <a:t>·         </a:t>
            </a:r>
            <a:r>
              <a:rPr lang="ru-RU" dirty="0" err="1">
                <a:latin typeface="Arial Black" pitchFamily="34" charset="0"/>
              </a:rPr>
              <a:t>хабарі</a:t>
            </a:r>
            <a:r>
              <a:rPr lang="ru-RU" dirty="0">
                <a:latin typeface="Arial Black" pitchFamily="34" charset="0"/>
              </a:rPr>
              <a:t>;</a:t>
            </a:r>
          </a:p>
          <a:p>
            <a:r>
              <a:rPr lang="ru-RU" dirty="0">
                <a:latin typeface="Arial Black" pitchFamily="34" charset="0"/>
              </a:rPr>
              <a:t>·         «</a:t>
            </a:r>
            <a:r>
              <a:rPr lang="ru-RU" dirty="0" err="1">
                <a:latin typeface="Arial Black" pitchFamily="34" charset="0"/>
              </a:rPr>
              <a:t>відкати</a:t>
            </a:r>
            <a:r>
              <a:rPr lang="ru-RU" dirty="0">
                <a:latin typeface="Arial Black" pitchFamily="34" charset="0"/>
              </a:rPr>
              <a:t>»</a:t>
            </a:r>
          </a:p>
          <a:p>
            <a:r>
              <a:rPr lang="ru-RU" dirty="0">
                <a:latin typeface="Arial Black" pitchFamily="34" charset="0"/>
              </a:rPr>
              <a:t>·         </a:t>
            </a:r>
            <a:r>
              <a:rPr lang="ru-RU" dirty="0" err="1">
                <a:latin typeface="Arial Black" pitchFamily="34" charset="0"/>
              </a:rPr>
              <a:t>Відмивання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коштів</a:t>
            </a:r>
            <a:r>
              <a:rPr lang="ru-RU" dirty="0">
                <a:latin typeface="Arial Black" pitchFamily="34" charset="0"/>
              </a:rPr>
              <a:t>;</a:t>
            </a:r>
          </a:p>
          <a:p>
            <a:r>
              <a:rPr lang="ru-RU" dirty="0">
                <a:latin typeface="Arial Black" pitchFamily="34" charset="0"/>
              </a:rPr>
              <a:t>·         </a:t>
            </a:r>
            <a:r>
              <a:rPr lang="ru-RU" dirty="0" err="1">
                <a:latin typeface="Arial Black" pitchFamily="34" charset="0"/>
              </a:rPr>
              <a:t>Підпільне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виробництво</a:t>
            </a:r>
            <a:r>
              <a:rPr lang="ru-RU" dirty="0">
                <a:latin typeface="Arial Black" pitchFamily="34" charset="0"/>
              </a:rPr>
              <a:t>;</a:t>
            </a:r>
          </a:p>
          <a:p>
            <a:r>
              <a:rPr lang="ru-RU" dirty="0">
                <a:latin typeface="Arial Black" pitchFamily="34" charset="0"/>
              </a:rPr>
              <a:t>·         </a:t>
            </a:r>
            <a:r>
              <a:rPr lang="ru-RU" dirty="0" err="1">
                <a:latin typeface="Arial Black" pitchFamily="34" charset="0"/>
              </a:rPr>
              <a:t>Шахрайство</a:t>
            </a:r>
            <a:r>
              <a:rPr lang="ru-RU" dirty="0">
                <a:latin typeface="Arial Black" pitchFamily="34" charset="0"/>
              </a:rPr>
              <a:t>;</a:t>
            </a:r>
          </a:p>
          <a:p>
            <a:r>
              <a:rPr lang="ru-RU" dirty="0">
                <a:latin typeface="Arial Black" pitchFamily="34" charset="0"/>
              </a:rPr>
              <a:t>·         </a:t>
            </a:r>
            <a:r>
              <a:rPr lang="ru-RU" dirty="0" err="1">
                <a:latin typeface="Arial Black" pitchFamily="34" charset="0"/>
              </a:rPr>
              <a:t>Незаконні</a:t>
            </a:r>
            <a:r>
              <a:rPr lang="ru-RU" dirty="0">
                <a:latin typeface="Arial Black" pitchFamily="34" charset="0"/>
              </a:rPr>
              <a:t> ринки </a:t>
            </a:r>
            <a:r>
              <a:rPr lang="ru-RU" dirty="0" err="1">
                <a:latin typeface="Arial Black" pitchFamily="34" charset="0"/>
              </a:rPr>
              <a:t>збуту</a:t>
            </a:r>
            <a:r>
              <a:rPr lang="ru-RU" dirty="0">
                <a:latin typeface="Arial Black" pitchFamily="34" charset="0"/>
              </a:rPr>
              <a:t> («</a:t>
            </a:r>
            <a:r>
              <a:rPr lang="ru-RU" dirty="0" err="1">
                <a:latin typeface="Arial Black" pitchFamily="34" charset="0"/>
              </a:rPr>
              <a:t>чорний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ринок</a:t>
            </a:r>
            <a:r>
              <a:rPr lang="ru-RU" dirty="0">
                <a:latin typeface="Arial Black" pitchFamily="34" charset="0"/>
              </a:rPr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31391631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Шляхи </a:t>
            </a:r>
            <a:r>
              <a:rPr lang="ru-RU" dirty="0" err="1" smtClean="0"/>
              <a:t>детінізації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>
                <a:latin typeface="Arial Black" pitchFamily="34" charset="0"/>
              </a:rPr>
              <a:t>·         </a:t>
            </a:r>
            <a:r>
              <a:rPr lang="ru-RU" dirty="0" err="1">
                <a:latin typeface="Arial Black" pitchFamily="34" charset="0"/>
              </a:rPr>
              <a:t>легалізація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вже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існуючого</a:t>
            </a:r>
            <a:r>
              <a:rPr lang="ru-RU" dirty="0">
                <a:latin typeface="Arial Black" pitchFamily="34" charset="0"/>
              </a:rPr>
              <a:t> «</a:t>
            </a:r>
            <a:r>
              <a:rPr lang="ru-RU" dirty="0" err="1">
                <a:latin typeface="Arial Black" pitchFamily="34" charset="0"/>
              </a:rPr>
              <a:t>Тіньового</a:t>
            </a:r>
            <a:r>
              <a:rPr lang="ru-RU" dirty="0">
                <a:latin typeface="Arial Black" pitchFamily="34" charset="0"/>
              </a:rPr>
              <a:t>» сектору</a:t>
            </a:r>
          </a:p>
          <a:p>
            <a:r>
              <a:rPr lang="ru-RU" dirty="0">
                <a:latin typeface="Arial Black" pitchFamily="34" charset="0"/>
              </a:rPr>
              <a:t>·         </a:t>
            </a:r>
            <a:r>
              <a:rPr lang="ru-RU" dirty="0" err="1">
                <a:latin typeface="Arial Black" pitchFamily="34" charset="0"/>
              </a:rPr>
              <a:t>недопущення</a:t>
            </a:r>
            <a:r>
              <a:rPr lang="ru-RU" dirty="0">
                <a:latin typeface="Arial Black" pitchFamily="34" charset="0"/>
              </a:rPr>
              <a:t> «</a:t>
            </a:r>
            <a:r>
              <a:rPr lang="ru-RU" dirty="0" err="1">
                <a:latin typeface="Arial Black" pitchFamily="34" charset="0"/>
              </a:rPr>
              <a:t>тонізації</a:t>
            </a:r>
            <a:r>
              <a:rPr lang="ru-RU" dirty="0">
                <a:latin typeface="Arial Black" pitchFamily="34" charset="0"/>
              </a:rPr>
              <a:t>» </a:t>
            </a:r>
            <a:r>
              <a:rPr lang="ru-RU" dirty="0" err="1">
                <a:latin typeface="Arial Black" pitchFamily="34" charset="0"/>
              </a:rPr>
              <a:t>легальних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підприємств</a:t>
            </a:r>
            <a:endParaRPr lang="ru-RU" dirty="0">
              <a:latin typeface="Arial Black" pitchFamily="34" charset="0"/>
            </a:endParaRPr>
          </a:p>
          <a:p>
            <a:r>
              <a:rPr lang="ru-RU" dirty="0">
                <a:latin typeface="Arial Black" pitchFamily="34" charset="0"/>
              </a:rPr>
              <a:t>·         </a:t>
            </a:r>
            <a:r>
              <a:rPr lang="ru-RU" dirty="0" err="1">
                <a:latin typeface="Arial Black" pitchFamily="34" charset="0"/>
              </a:rPr>
              <a:t>стимулювання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підприємницької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діяльності</a:t>
            </a:r>
            <a:endParaRPr lang="ru-RU" dirty="0">
              <a:latin typeface="Arial Black" pitchFamily="34" charset="0"/>
            </a:endParaRPr>
          </a:p>
          <a:p>
            <a:r>
              <a:rPr lang="ru-RU" dirty="0">
                <a:latin typeface="Arial Black" pitchFamily="34" charset="0"/>
              </a:rPr>
              <a:t>·         </a:t>
            </a:r>
            <a:r>
              <a:rPr lang="ru-RU" dirty="0" err="1">
                <a:latin typeface="Arial Black" pitchFamily="34" charset="0"/>
              </a:rPr>
              <a:t>застосування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жорстких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адміністративних</a:t>
            </a:r>
            <a:r>
              <a:rPr lang="ru-RU" dirty="0">
                <a:latin typeface="Arial Black" pitchFamily="34" charset="0"/>
              </a:rPr>
              <a:t> та </a:t>
            </a:r>
            <a:r>
              <a:rPr lang="ru-RU" dirty="0" err="1">
                <a:latin typeface="Arial Black" pitchFamily="34" charset="0"/>
              </a:rPr>
              <a:t>каральних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заходів</a:t>
            </a:r>
            <a:endParaRPr lang="ru-RU" dirty="0">
              <a:latin typeface="Arial Black" pitchFamily="34" charset="0"/>
            </a:endParaRPr>
          </a:p>
          <a:p>
            <a:r>
              <a:rPr lang="ru-RU" dirty="0">
                <a:latin typeface="Arial Black" pitchFamily="34" charset="0"/>
              </a:rPr>
              <a:t>·         </a:t>
            </a:r>
            <a:r>
              <a:rPr lang="ru-RU" dirty="0" err="1">
                <a:latin typeface="Arial Black" pitchFamily="34" charset="0"/>
              </a:rPr>
              <a:t>подолання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ru-RU" dirty="0" err="1">
                <a:latin typeface="Arial Black" pitchFamily="34" charset="0"/>
              </a:rPr>
              <a:t>корупції</a:t>
            </a:r>
            <a:r>
              <a:rPr lang="ru-RU" dirty="0">
                <a:latin typeface="Arial Black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34904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620688"/>
            <a:ext cx="5143499" cy="653547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вжити</a:t>
            </a:r>
            <a:r>
              <a:rPr lang="ru-RU" dirty="0"/>
              <a:t> для </a:t>
            </a:r>
            <a:r>
              <a:rPr lang="ru-RU" dirty="0" err="1"/>
              <a:t>подолання</a:t>
            </a:r>
            <a:r>
              <a:rPr lang="ru-RU" dirty="0"/>
              <a:t> </a:t>
            </a:r>
            <a:r>
              <a:rPr lang="ru-RU" dirty="0" err="1" smtClean="0"/>
              <a:t>корупції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411760" y="1981933"/>
            <a:ext cx="6023580" cy="4233672"/>
          </a:xfrm>
        </p:spPr>
        <p:txBody>
          <a:bodyPr>
            <a:normAutofit/>
          </a:bodyPr>
          <a:lstStyle/>
          <a:p>
            <a:r>
              <a:rPr lang="ru-RU" dirty="0"/>
              <a:t>·         </a:t>
            </a:r>
            <a:r>
              <a:rPr lang="ru-RU" dirty="0" err="1"/>
              <a:t>знизити</a:t>
            </a:r>
            <a:r>
              <a:rPr lang="ru-RU" dirty="0"/>
              <a:t> </a:t>
            </a:r>
            <a:r>
              <a:rPr lang="ru-RU" dirty="0" err="1"/>
              <a:t>рівень</a:t>
            </a:r>
            <a:r>
              <a:rPr lang="ru-RU" dirty="0"/>
              <a:t> </a:t>
            </a:r>
            <a:r>
              <a:rPr lang="ru-RU" dirty="0" err="1"/>
              <a:t>толерантності</a:t>
            </a:r>
            <a:r>
              <a:rPr lang="ru-RU" dirty="0"/>
              <a:t> до </a:t>
            </a:r>
            <a:r>
              <a:rPr lang="ru-RU" dirty="0" err="1"/>
              <a:t>корупції</a:t>
            </a:r>
            <a:r>
              <a:rPr lang="ru-RU" dirty="0"/>
              <a:t> шляхом </a:t>
            </a:r>
            <a:r>
              <a:rPr lang="ru-RU" dirty="0" err="1"/>
              <a:t>реалізації</a:t>
            </a:r>
            <a:r>
              <a:rPr lang="ru-RU" dirty="0"/>
              <a:t> </a:t>
            </a:r>
            <a:r>
              <a:rPr lang="ru-RU" dirty="0" err="1"/>
              <a:t>інформаційних</a:t>
            </a:r>
            <a:r>
              <a:rPr lang="ru-RU" dirty="0"/>
              <a:t> </a:t>
            </a:r>
            <a:r>
              <a:rPr lang="ru-RU" dirty="0" err="1"/>
              <a:t>заходів</a:t>
            </a:r>
            <a:r>
              <a:rPr lang="ru-RU" dirty="0"/>
              <a:t>, </a:t>
            </a:r>
            <a:r>
              <a:rPr lang="ru-RU" dirty="0" err="1"/>
              <a:t>роз’яснення</a:t>
            </a:r>
            <a:r>
              <a:rPr lang="ru-RU" dirty="0"/>
              <a:t> </a:t>
            </a:r>
            <a:r>
              <a:rPr lang="ru-RU" dirty="0" err="1"/>
              <a:t>наслідків</a:t>
            </a:r>
            <a:r>
              <a:rPr lang="ru-RU" dirty="0"/>
              <a:t> </a:t>
            </a:r>
            <a:r>
              <a:rPr lang="ru-RU" dirty="0" err="1"/>
              <a:t>корупції</a:t>
            </a:r>
            <a:r>
              <a:rPr lang="ru-RU" dirty="0"/>
              <a:t>;</a:t>
            </a:r>
          </a:p>
          <a:p>
            <a:r>
              <a:rPr lang="ru-RU" dirty="0"/>
              <a:t>·         </a:t>
            </a:r>
            <a:r>
              <a:rPr lang="ru-RU" dirty="0" err="1"/>
              <a:t>підвищення</a:t>
            </a:r>
            <a:r>
              <a:rPr lang="ru-RU" dirty="0"/>
              <a:t> </a:t>
            </a:r>
            <a:r>
              <a:rPr lang="ru-RU" dirty="0" err="1"/>
              <a:t>ефективності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 </a:t>
            </a:r>
            <a:r>
              <a:rPr lang="ru-RU" dirty="0" err="1"/>
              <a:t>правоохоронних</a:t>
            </a:r>
            <a:r>
              <a:rPr lang="ru-RU" dirty="0"/>
              <a:t> </a:t>
            </a:r>
            <a:r>
              <a:rPr lang="ru-RU" dirty="0" err="1"/>
              <a:t>органів</a:t>
            </a:r>
            <a:endParaRPr lang="ru-RU" dirty="0"/>
          </a:p>
          <a:p>
            <a:r>
              <a:rPr lang="ru-RU" dirty="0"/>
              <a:t>·         </a:t>
            </a:r>
            <a:r>
              <a:rPr lang="ru-RU" dirty="0" err="1"/>
              <a:t>публічний</a:t>
            </a:r>
            <a:r>
              <a:rPr lang="ru-RU" dirty="0"/>
              <a:t>, </a:t>
            </a:r>
            <a:r>
              <a:rPr lang="ru-RU" dirty="0" err="1"/>
              <a:t>показовий</a:t>
            </a:r>
            <a:r>
              <a:rPr lang="ru-RU" dirty="0"/>
              <a:t> характер </a:t>
            </a:r>
            <a:r>
              <a:rPr lang="ru-RU" dirty="0" err="1"/>
              <a:t>судових</a:t>
            </a:r>
            <a:r>
              <a:rPr lang="ru-RU" dirty="0"/>
              <a:t> </a:t>
            </a:r>
            <a:r>
              <a:rPr lang="ru-RU" dirty="0" err="1"/>
              <a:t>процесів</a:t>
            </a:r>
            <a:r>
              <a:rPr lang="ru-RU" dirty="0"/>
              <a:t> разом з </a:t>
            </a:r>
            <a:r>
              <a:rPr lang="ru-RU" dirty="0" err="1"/>
              <a:t>підвищенням</a:t>
            </a:r>
            <a:r>
              <a:rPr lang="ru-RU" dirty="0"/>
              <a:t> </a:t>
            </a:r>
            <a:r>
              <a:rPr lang="ru-RU" dirty="0" err="1"/>
              <a:t>відповідальності</a:t>
            </a:r>
            <a:r>
              <a:rPr lang="ru-RU" dirty="0"/>
              <a:t> за </a:t>
            </a:r>
            <a:r>
              <a:rPr lang="ru-RU" dirty="0" err="1"/>
              <a:t>корупційні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тягнути</a:t>
            </a:r>
            <a:r>
              <a:rPr lang="ru-RU" dirty="0"/>
              <a:t> за собою </a:t>
            </a:r>
            <a:r>
              <a:rPr lang="ru-RU" dirty="0" err="1"/>
              <a:t>впевненість</a:t>
            </a:r>
            <a:r>
              <a:rPr lang="ru-RU" dirty="0"/>
              <a:t> у </a:t>
            </a:r>
            <a:r>
              <a:rPr lang="ru-RU" dirty="0" err="1"/>
              <a:t>покаранні</a:t>
            </a:r>
            <a:r>
              <a:rPr lang="ru-RU" dirty="0"/>
              <a:t> у </a:t>
            </a:r>
            <a:r>
              <a:rPr lang="ru-RU" dirty="0" err="1"/>
              <a:t>випадку</a:t>
            </a:r>
            <a:r>
              <a:rPr lang="ru-RU" dirty="0"/>
              <a:t> </a:t>
            </a:r>
            <a:r>
              <a:rPr lang="ru-RU" dirty="0" err="1"/>
              <a:t>викриття</a:t>
            </a:r>
            <a:r>
              <a:rPr lang="ru-RU" dirty="0"/>
              <a:t> </a:t>
            </a:r>
            <a:r>
              <a:rPr lang="ru-RU" dirty="0" err="1"/>
              <a:t>фактів</a:t>
            </a:r>
            <a:r>
              <a:rPr lang="ru-RU" dirty="0"/>
              <a:t> </a:t>
            </a:r>
            <a:r>
              <a:rPr lang="ru-RU" dirty="0" err="1"/>
              <a:t>корупції</a:t>
            </a:r>
            <a:r>
              <a:rPr lang="ru-RU" dirty="0"/>
              <a:t>;</a:t>
            </a:r>
          </a:p>
          <a:p>
            <a:r>
              <a:rPr lang="ru-RU" dirty="0"/>
              <a:t>·         </a:t>
            </a:r>
            <a:r>
              <a:rPr lang="ru-RU" dirty="0" err="1"/>
              <a:t>активізація</a:t>
            </a:r>
            <a:r>
              <a:rPr lang="ru-RU" dirty="0"/>
              <a:t> </a:t>
            </a:r>
            <a:r>
              <a:rPr lang="ru-RU" dirty="0" err="1"/>
              <a:t>громадян</a:t>
            </a:r>
            <a:r>
              <a:rPr lang="ru-RU" dirty="0"/>
              <a:t> у </a:t>
            </a:r>
            <a:r>
              <a:rPr lang="ru-RU" dirty="0" err="1"/>
              <a:t>боротьбі</a:t>
            </a:r>
            <a:r>
              <a:rPr lang="ru-RU" dirty="0"/>
              <a:t> </a:t>
            </a:r>
            <a:r>
              <a:rPr lang="ru-RU" dirty="0" err="1"/>
              <a:t>проти</a:t>
            </a:r>
            <a:r>
              <a:rPr lang="ru-RU" dirty="0"/>
              <a:t> </a:t>
            </a:r>
            <a:r>
              <a:rPr lang="ru-RU" dirty="0" err="1"/>
              <a:t>корупції</a:t>
            </a:r>
            <a:r>
              <a:rPr lang="ru-RU" dirty="0"/>
              <a:t>;</a:t>
            </a:r>
          </a:p>
          <a:p>
            <a:r>
              <a:rPr lang="ru-RU" dirty="0"/>
              <a:t>·         </a:t>
            </a:r>
            <a:r>
              <a:rPr lang="ru-RU" dirty="0" err="1"/>
              <a:t>створення</a:t>
            </a:r>
            <a:r>
              <a:rPr lang="ru-RU" dirty="0"/>
              <a:t> «</a:t>
            </a:r>
            <a:r>
              <a:rPr lang="ru-RU" dirty="0" err="1"/>
              <a:t>гарячих</a:t>
            </a:r>
            <a:r>
              <a:rPr lang="ru-RU" dirty="0"/>
              <a:t> </a:t>
            </a:r>
            <a:r>
              <a:rPr lang="ru-RU" dirty="0" err="1"/>
              <a:t>ліній</a:t>
            </a:r>
            <a:r>
              <a:rPr lang="ru-RU" dirty="0"/>
              <a:t>» , </a:t>
            </a:r>
            <a:r>
              <a:rPr lang="ru-RU" dirty="0" err="1"/>
              <a:t>налагодження</a:t>
            </a:r>
            <a:r>
              <a:rPr lang="ru-RU" dirty="0"/>
              <a:t> </a:t>
            </a:r>
            <a:r>
              <a:rPr lang="ru-RU" dirty="0" err="1"/>
              <a:t>системи</a:t>
            </a:r>
            <a:r>
              <a:rPr lang="ru-RU" dirty="0"/>
              <a:t> </a:t>
            </a:r>
            <a:r>
              <a:rPr lang="ru-RU" dirty="0" err="1"/>
              <a:t>захисту</a:t>
            </a:r>
            <a:r>
              <a:rPr lang="ru-RU" dirty="0"/>
              <a:t> </a:t>
            </a:r>
            <a:r>
              <a:rPr lang="ru-RU" dirty="0" err="1"/>
              <a:t>інформаторів</a:t>
            </a:r>
            <a:r>
              <a:rPr lang="ru-RU" dirty="0"/>
              <a:t> і </a:t>
            </a:r>
            <a:r>
              <a:rPr lang="ru-RU" dirty="0" err="1"/>
              <a:t>сприяння</a:t>
            </a:r>
            <a:r>
              <a:rPr lang="ru-RU" dirty="0"/>
              <a:t> </a:t>
            </a:r>
            <a:r>
              <a:rPr lang="ru-RU" dirty="0" err="1"/>
              <a:t>створенню</a:t>
            </a:r>
            <a:r>
              <a:rPr lang="ru-RU" dirty="0"/>
              <a:t> позитивного </a:t>
            </a:r>
            <a:r>
              <a:rPr lang="ru-RU" dirty="0" err="1"/>
              <a:t>сприйняття</a:t>
            </a:r>
            <a:r>
              <a:rPr lang="ru-RU" dirty="0"/>
              <a:t> </a:t>
            </a:r>
            <a:r>
              <a:rPr lang="ru-RU" dirty="0" err="1"/>
              <a:t>інформаторів</a:t>
            </a:r>
            <a:r>
              <a:rPr lang="ru-RU" dirty="0"/>
              <a:t> як </a:t>
            </a:r>
            <a:r>
              <a:rPr lang="ru-RU" dirty="0" err="1"/>
              <a:t>доброчесних</a:t>
            </a:r>
            <a:r>
              <a:rPr lang="ru-RU" dirty="0"/>
              <a:t> </a:t>
            </a:r>
            <a:r>
              <a:rPr lang="ru-RU" dirty="0" err="1"/>
              <a:t>громадян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095593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5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23</TotalTime>
  <Words>440</Words>
  <Application>Microsoft Office PowerPoint</Application>
  <PresentationFormat>Экран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Тема5</vt:lpstr>
      <vt:lpstr>Презентация PowerPoint</vt:lpstr>
      <vt:lpstr>Головні ризики, що несе підприємцям внутрішньо бізнесова корупція:</vt:lpstr>
      <vt:lpstr> «Відкат» - особлива форма стосунків, яка поширена як у відносинах з державними установами, так і всередині приватного сектору. Найбільш поширеним благом у «відкаті» виступають готівкові розрахунки.</vt:lpstr>
      <vt:lpstr>Форми «відкатів»:</vt:lpstr>
      <vt:lpstr>«Тіньова економіка» - економічна діяльність заборонена законодавством.  Сфери «тіньової економіки»:</vt:lpstr>
      <vt:lpstr>Причини «тінізації» :</vt:lpstr>
      <vt:lpstr>Приклади:</vt:lpstr>
      <vt:lpstr>Шляхи детінізації:</vt:lpstr>
      <vt:lpstr>Що можна вжити для подолання корупції: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6</cp:revision>
  <dcterms:created xsi:type="dcterms:W3CDTF">2024-10-07T10:25:22Z</dcterms:created>
  <dcterms:modified xsi:type="dcterms:W3CDTF">2024-10-07T10:48:55Z</dcterms:modified>
</cp:coreProperties>
</file>