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sldIdLst>
    <p:sldId id="256" r:id="rId2"/>
    <p:sldId id="258" r:id="rId3"/>
    <p:sldId id="257" r:id="rId4"/>
    <p:sldId id="259" r:id="rId5"/>
    <p:sldId id="265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3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6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58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2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813816"/>
            <a:ext cx="48006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655064"/>
            <a:ext cx="54864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3027707"/>
            <a:ext cx="51435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2203704"/>
            <a:ext cx="48006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981933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466648"/>
            <a:ext cx="7922795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724912"/>
            <a:ext cx="58293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F778D16-894A-4379-8B5B-DC24234515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=""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914401"/>
            <a:ext cx="48006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" y="1913064"/>
            <a:ext cx="51435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523184"/>
            <a:ext cx="75438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460692"/>
            <a:ext cx="58293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=""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951305"/>
            <a:ext cx="58293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09C8060D-32CA-4A3C-9EAF-A2D3801AB86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2240375"/>
            <a:ext cx="4611104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946654"/>
            <a:ext cx="51434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2062956"/>
            <a:ext cx="51435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=""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658727" y="469222"/>
            <a:ext cx="781812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0" y="1460692"/>
            <a:ext cx="51434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=""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43200" y="2438570"/>
            <a:ext cx="51435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240" y="960120"/>
            <a:ext cx="5308092" cy="289864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8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104" y="4535424"/>
            <a:ext cx="5198364" cy="94183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092" indent="0" algn="ctr">
              <a:buNone/>
              <a:defRPr sz="2000"/>
            </a:lvl2pPr>
            <a:lvl3pPr marL="914186" indent="0" algn="ctr">
              <a:buNone/>
              <a:defRPr sz="1800"/>
            </a:lvl3pPr>
            <a:lvl4pPr marL="1371279" indent="0" algn="ctr">
              <a:buNone/>
              <a:defRPr sz="1600"/>
            </a:lvl4pPr>
            <a:lvl5pPr marL="1828373" indent="0" algn="ctr">
              <a:buNone/>
              <a:defRPr sz="1600"/>
            </a:lvl5pPr>
            <a:lvl6pPr marL="2285466" indent="0" algn="ctr">
              <a:buNone/>
              <a:defRPr sz="1600"/>
            </a:lvl6pPr>
            <a:lvl7pPr marL="2742558" indent="0" algn="ctr">
              <a:buNone/>
              <a:defRPr sz="1600"/>
            </a:lvl7pPr>
            <a:lvl8pPr marL="3199652" indent="0" algn="ctr">
              <a:buNone/>
              <a:defRPr sz="1600"/>
            </a:lvl8pPr>
            <a:lvl9pPr marL="3656744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89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53712" y="960122"/>
            <a:ext cx="3915918" cy="305634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739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240482" y="359495"/>
            <a:ext cx="4418814" cy="4613618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algn="l">
              <a:defRPr sz="6000" b="1" cap="none" spc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40482" y="5113530"/>
            <a:ext cx="4418814" cy="1011226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buNone/>
              <a:defRPr sz="2800">
                <a:solidFill>
                  <a:schemeClr val="accent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2D7AF6D9-A118-43B0-DB95-04A38F6703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4704" y="1430338"/>
            <a:ext cx="3277671" cy="4379912"/>
          </a:xfrm>
          <a:custGeom>
            <a:avLst/>
            <a:gdLst>
              <a:gd name="connsiteX0" fmla="*/ 2976027 w 4370228"/>
              <a:gd name="connsiteY0" fmla="*/ 910947 h 4379912"/>
              <a:gd name="connsiteX1" fmla="*/ 2972784 w 4370228"/>
              <a:gd name="connsiteY1" fmla="*/ 912900 h 4379912"/>
              <a:gd name="connsiteX2" fmla="*/ 2976027 w 4370228"/>
              <a:gd name="connsiteY2" fmla="*/ 910947 h 4379912"/>
              <a:gd name="connsiteX3" fmla="*/ 2185114 w 4370228"/>
              <a:gd name="connsiteY3" fmla="*/ 0 h 4379912"/>
              <a:gd name="connsiteX4" fmla="*/ 3226669 w 4370228"/>
              <a:gd name="connsiteY4" fmla="*/ 264316 h 4379912"/>
              <a:gd name="connsiteX5" fmla="*/ 3274802 w 4370228"/>
              <a:gd name="connsiteY5" fmla="*/ 293622 h 4379912"/>
              <a:gd name="connsiteX6" fmla="*/ 3258094 w 4370228"/>
              <a:gd name="connsiteY6" fmla="*/ 447247 h 4379912"/>
              <a:gd name="connsiteX7" fmla="*/ 3006105 w 4370228"/>
              <a:gd name="connsiteY7" fmla="*/ 403118 h 4379912"/>
              <a:gd name="connsiteX8" fmla="*/ 2991163 w 4370228"/>
              <a:gd name="connsiteY8" fmla="*/ 407664 h 4379912"/>
              <a:gd name="connsiteX9" fmla="*/ 2987920 w 4370228"/>
              <a:gd name="connsiteY9" fmla="*/ 409617 h 4379912"/>
              <a:gd name="connsiteX10" fmla="*/ 2978880 w 4370228"/>
              <a:gd name="connsiteY10" fmla="*/ 423965 h 4379912"/>
              <a:gd name="connsiteX11" fmla="*/ 2938275 w 4370228"/>
              <a:gd name="connsiteY11" fmla="*/ 906972 h 4379912"/>
              <a:gd name="connsiteX12" fmla="*/ 2957258 w 4370228"/>
              <a:gd name="connsiteY12" fmla="*/ 931155 h 4379912"/>
              <a:gd name="connsiteX13" fmla="*/ 2968956 w 4370228"/>
              <a:gd name="connsiteY13" fmla="*/ 928561 h 4379912"/>
              <a:gd name="connsiteX14" fmla="*/ 2987726 w 4370228"/>
              <a:gd name="connsiteY14" fmla="*/ 908354 h 4379912"/>
              <a:gd name="connsiteX15" fmla="*/ 3025195 w 4370228"/>
              <a:gd name="connsiteY15" fmla="*/ 449496 h 4379912"/>
              <a:gd name="connsiteX16" fmla="*/ 3277185 w 4370228"/>
              <a:gd name="connsiteY16" fmla="*/ 493626 h 4379912"/>
              <a:gd name="connsiteX17" fmla="*/ 3292126 w 4370228"/>
              <a:gd name="connsiteY17" fmla="*/ 489079 h 4379912"/>
              <a:gd name="connsiteX18" fmla="*/ 3304409 w 4370228"/>
              <a:gd name="connsiteY18" fmla="*/ 472779 h 4379912"/>
              <a:gd name="connsiteX19" fmla="*/ 3320845 w 4370228"/>
              <a:gd name="connsiteY19" fmla="*/ 321656 h 4379912"/>
              <a:gd name="connsiteX20" fmla="*/ 3406832 w 4370228"/>
              <a:gd name="connsiteY20" fmla="*/ 374010 h 4379912"/>
              <a:gd name="connsiteX21" fmla="*/ 3615109 w 4370228"/>
              <a:gd name="connsiteY21" fmla="*/ 534027 h 4379912"/>
              <a:gd name="connsiteX22" fmla="*/ 3658062 w 4370228"/>
              <a:gd name="connsiteY22" fmla="*/ 576060 h 4379912"/>
              <a:gd name="connsiteX23" fmla="*/ 3657853 w 4370228"/>
              <a:gd name="connsiteY23" fmla="*/ 576416 h 4379912"/>
              <a:gd name="connsiteX24" fmla="*/ 3512166 w 4370228"/>
              <a:gd name="connsiteY24" fmla="*/ 749413 h 4379912"/>
              <a:gd name="connsiteX25" fmla="*/ 3508424 w 4370228"/>
              <a:gd name="connsiteY25" fmla="*/ 749990 h 4379912"/>
              <a:gd name="connsiteX26" fmla="*/ 3454291 w 4370228"/>
              <a:gd name="connsiteY26" fmla="*/ 746774 h 4379912"/>
              <a:gd name="connsiteX27" fmla="*/ 3395835 w 4370228"/>
              <a:gd name="connsiteY27" fmla="*/ 740364 h 4379912"/>
              <a:gd name="connsiteX28" fmla="*/ 3380866 w 4370228"/>
              <a:gd name="connsiteY28" fmla="*/ 742676 h 4379912"/>
              <a:gd name="connsiteX29" fmla="*/ 3226117 w 4370228"/>
              <a:gd name="connsiteY29" fmla="*/ 832175 h 4379912"/>
              <a:gd name="connsiteX30" fmla="*/ 3093152 w 4370228"/>
              <a:gd name="connsiteY30" fmla="*/ 1037938 h 4379912"/>
              <a:gd name="connsiteX31" fmla="*/ 3100968 w 4370228"/>
              <a:gd name="connsiteY31" fmla="*/ 1063744 h 4379912"/>
              <a:gd name="connsiteX32" fmla="*/ 3112776 w 4370228"/>
              <a:gd name="connsiteY32" fmla="*/ 1065779 h 4379912"/>
              <a:gd name="connsiteX33" fmla="*/ 3126579 w 4370228"/>
              <a:gd name="connsiteY33" fmla="*/ 1055929 h 4379912"/>
              <a:gd name="connsiteX34" fmla="*/ 3253225 w 4370228"/>
              <a:gd name="connsiteY34" fmla="*/ 858861 h 4379912"/>
              <a:gd name="connsiteX35" fmla="*/ 3386687 w 4370228"/>
              <a:gd name="connsiteY35" fmla="*/ 780366 h 4379912"/>
              <a:gd name="connsiteX36" fmla="*/ 3397913 w 4370228"/>
              <a:gd name="connsiteY36" fmla="*/ 778633 h 4379912"/>
              <a:gd name="connsiteX37" fmla="*/ 3444562 w 4370228"/>
              <a:gd name="connsiteY37" fmla="*/ 783006 h 4379912"/>
              <a:gd name="connsiteX38" fmla="*/ 3514244 w 4370228"/>
              <a:gd name="connsiteY38" fmla="*/ 787682 h 4379912"/>
              <a:gd name="connsiteX39" fmla="*/ 3521728 w 4370228"/>
              <a:gd name="connsiteY39" fmla="*/ 786526 h 4379912"/>
              <a:gd name="connsiteX40" fmla="*/ 3662975 w 4370228"/>
              <a:gd name="connsiteY40" fmla="*/ 654554 h 4379912"/>
              <a:gd name="connsiteX41" fmla="*/ 3688619 w 4370228"/>
              <a:gd name="connsiteY41" fmla="*/ 605963 h 4379912"/>
              <a:gd name="connsiteX42" fmla="*/ 3802575 w 4370228"/>
              <a:gd name="connsiteY42" fmla="*/ 717479 h 4379912"/>
              <a:gd name="connsiteX43" fmla="*/ 4370228 w 4370228"/>
              <a:gd name="connsiteY43" fmla="*/ 2189956 h 4379912"/>
              <a:gd name="connsiteX44" fmla="*/ 2185114 w 4370228"/>
              <a:gd name="connsiteY44" fmla="*/ 4379912 h 4379912"/>
              <a:gd name="connsiteX45" fmla="*/ 0 w 4370228"/>
              <a:gd name="connsiteY45" fmla="*/ 2189956 h 4379912"/>
              <a:gd name="connsiteX46" fmla="*/ 2185114 w 4370228"/>
              <a:gd name="connsiteY46" fmla="*/ 0 h 437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70228" h="4379912">
                <a:moveTo>
                  <a:pt x="2976027" y="910947"/>
                </a:moveTo>
                <a:cubicBezTo>
                  <a:pt x="2972784" y="912900"/>
                  <a:pt x="2974752" y="916167"/>
                  <a:pt x="2972784" y="912900"/>
                </a:cubicBezTo>
                <a:cubicBezTo>
                  <a:pt x="2972784" y="912900"/>
                  <a:pt x="2976027" y="910947"/>
                  <a:pt x="2976027" y="910947"/>
                </a:cubicBezTo>
                <a:close/>
                <a:moveTo>
                  <a:pt x="2185114" y="0"/>
                </a:moveTo>
                <a:cubicBezTo>
                  <a:pt x="2562241" y="0"/>
                  <a:pt x="2917053" y="95750"/>
                  <a:pt x="3226669" y="264316"/>
                </a:cubicBezTo>
                <a:lnTo>
                  <a:pt x="3274802" y="293622"/>
                </a:lnTo>
                <a:lnTo>
                  <a:pt x="3258094" y="447247"/>
                </a:lnTo>
                <a:lnTo>
                  <a:pt x="3006105" y="403118"/>
                </a:lnTo>
                <a:cubicBezTo>
                  <a:pt x="3000893" y="401804"/>
                  <a:pt x="2997649" y="403757"/>
                  <a:pt x="2991163" y="407664"/>
                </a:cubicBezTo>
                <a:cubicBezTo>
                  <a:pt x="2991163" y="407664"/>
                  <a:pt x="2987920" y="409617"/>
                  <a:pt x="2987920" y="409617"/>
                </a:cubicBezTo>
                <a:cubicBezTo>
                  <a:pt x="2981433" y="413524"/>
                  <a:pt x="2980157" y="418745"/>
                  <a:pt x="2978880" y="423965"/>
                </a:cubicBezTo>
                <a:lnTo>
                  <a:pt x="2938275" y="906972"/>
                </a:lnTo>
                <a:cubicBezTo>
                  <a:pt x="2937690" y="920680"/>
                  <a:pt x="2948804" y="931794"/>
                  <a:pt x="2957258" y="931155"/>
                </a:cubicBezTo>
                <a:cubicBezTo>
                  <a:pt x="2962469" y="932468"/>
                  <a:pt x="2965712" y="930515"/>
                  <a:pt x="2968956" y="928561"/>
                </a:cubicBezTo>
                <a:cubicBezTo>
                  <a:pt x="2981930" y="920748"/>
                  <a:pt x="2986449" y="913575"/>
                  <a:pt x="2987726" y="908354"/>
                </a:cubicBezTo>
                <a:lnTo>
                  <a:pt x="3025195" y="449496"/>
                </a:lnTo>
                <a:lnTo>
                  <a:pt x="3277185" y="493626"/>
                </a:lnTo>
                <a:cubicBezTo>
                  <a:pt x="3282396" y="494939"/>
                  <a:pt x="3285640" y="492986"/>
                  <a:pt x="3292126" y="489079"/>
                </a:cubicBezTo>
                <a:cubicBezTo>
                  <a:pt x="3298613" y="485173"/>
                  <a:pt x="3299890" y="479952"/>
                  <a:pt x="3304409" y="472779"/>
                </a:cubicBezTo>
                <a:lnTo>
                  <a:pt x="3320845" y="321656"/>
                </a:lnTo>
                <a:lnTo>
                  <a:pt x="3406832" y="374010"/>
                </a:lnTo>
                <a:cubicBezTo>
                  <a:pt x="3479488" y="423204"/>
                  <a:pt x="3549032" y="476662"/>
                  <a:pt x="3615109" y="534027"/>
                </a:cubicBezTo>
                <a:lnTo>
                  <a:pt x="3658062" y="576060"/>
                </a:lnTo>
                <a:lnTo>
                  <a:pt x="3657853" y="576416"/>
                </a:lnTo>
                <a:cubicBezTo>
                  <a:pt x="3622844" y="647425"/>
                  <a:pt x="3582098" y="730896"/>
                  <a:pt x="3512166" y="749413"/>
                </a:cubicBezTo>
                <a:lnTo>
                  <a:pt x="3508424" y="749990"/>
                </a:lnTo>
                <a:cubicBezTo>
                  <a:pt x="3489714" y="752880"/>
                  <a:pt x="3470423" y="752000"/>
                  <a:pt x="3454291" y="746774"/>
                </a:cubicBezTo>
                <a:cubicBezTo>
                  <a:pt x="3434417" y="742124"/>
                  <a:pt x="3415126" y="741245"/>
                  <a:pt x="3395835" y="740364"/>
                </a:cubicBezTo>
                <a:cubicBezTo>
                  <a:pt x="3392092" y="740942"/>
                  <a:pt x="3384609" y="742098"/>
                  <a:pt x="3380866" y="742676"/>
                </a:cubicBezTo>
                <a:cubicBezTo>
                  <a:pt x="3306029" y="754232"/>
                  <a:pt x="3245659" y="809863"/>
                  <a:pt x="3226117" y="832175"/>
                </a:cubicBezTo>
                <a:cubicBezTo>
                  <a:pt x="3170653" y="894765"/>
                  <a:pt x="3123837" y="963738"/>
                  <a:pt x="3093152" y="1037938"/>
                </a:cubicBezTo>
                <a:cubicBezTo>
                  <a:pt x="3086833" y="1046632"/>
                  <a:pt x="3092320" y="1057361"/>
                  <a:pt x="3100968" y="1063744"/>
                </a:cubicBezTo>
                <a:cubicBezTo>
                  <a:pt x="3105292" y="1066935"/>
                  <a:pt x="3109034" y="1066357"/>
                  <a:pt x="3112776" y="1065779"/>
                </a:cubicBezTo>
                <a:cubicBezTo>
                  <a:pt x="3120260" y="1064624"/>
                  <a:pt x="3123420" y="1060276"/>
                  <a:pt x="3126579" y="1055929"/>
                </a:cubicBezTo>
                <a:cubicBezTo>
                  <a:pt x="3157846" y="985499"/>
                  <a:pt x="3200921" y="917104"/>
                  <a:pt x="3253225" y="858861"/>
                </a:cubicBezTo>
                <a:cubicBezTo>
                  <a:pt x="3282828" y="827276"/>
                  <a:pt x="3334300" y="788456"/>
                  <a:pt x="3386687" y="780366"/>
                </a:cubicBezTo>
                <a:cubicBezTo>
                  <a:pt x="3390429" y="779788"/>
                  <a:pt x="3394170" y="779211"/>
                  <a:pt x="3397913" y="778633"/>
                </a:cubicBezTo>
                <a:cubicBezTo>
                  <a:pt x="3413462" y="780091"/>
                  <a:pt x="3429013" y="781549"/>
                  <a:pt x="3444562" y="783006"/>
                </a:cubicBezTo>
                <a:cubicBezTo>
                  <a:pt x="3468759" y="790847"/>
                  <a:pt x="3491793" y="791149"/>
                  <a:pt x="3514244" y="787682"/>
                </a:cubicBezTo>
                <a:cubicBezTo>
                  <a:pt x="3517987" y="787104"/>
                  <a:pt x="3517987" y="787104"/>
                  <a:pt x="3521728" y="786526"/>
                </a:cubicBezTo>
                <a:cubicBezTo>
                  <a:pt x="3588210" y="770472"/>
                  <a:pt x="3629200" y="714940"/>
                  <a:pt x="3662975" y="654554"/>
                </a:cubicBezTo>
                <a:lnTo>
                  <a:pt x="3688619" y="605963"/>
                </a:lnTo>
                <a:lnTo>
                  <a:pt x="3802575" y="717479"/>
                </a:lnTo>
                <a:cubicBezTo>
                  <a:pt x="4155268" y="1106387"/>
                  <a:pt x="4370228" y="1623013"/>
                  <a:pt x="4370228" y="2189956"/>
                </a:cubicBezTo>
                <a:cubicBezTo>
                  <a:pt x="4370228" y="3399435"/>
                  <a:pt x="3391919" y="4379912"/>
                  <a:pt x="2185114" y="4379912"/>
                </a:cubicBezTo>
                <a:cubicBezTo>
                  <a:pt x="978309" y="4379912"/>
                  <a:pt x="0" y="3399435"/>
                  <a:pt x="0" y="2189956"/>
                </a:cubicBezTo>
                <a:cubicBezTo>
                  <a:pt x="0" y="980477"/>
                  <a:pt x="978309" y="0"/>
                  <a:pt x="2185114" y="0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6193763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792" y="6193763"/>
            <a:ext cx="512504" cy="365125"/>
          </a:xfrm>
          <a:prstGeom prst="rect">
            <a:avLst/>
          </a:prstGeom>
        </p:spPr>
        <p:txBody>
          <a:bodyPr/>
          <a:lstStyle/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379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46654"/>
            <a:ext cx="754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294860"/>
            <a:ext cx="75438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ru-RU" sz="4000" dirty="0" err="1" smtClean="0"/>
              <a:t>Корупц</a:t>
            </a:r>
            <a:r>
              <a:rPr lang="uk-UA" sz="4000" dirty="0" err="1" smtClean="0"/>
              <a:t>ія</a:t>
            </a:r>
            <a:r>
              <a:rPr lang="uk-UA" sz="4000" dirty="0" smtClean="0"/>
              <a:t> – загроза правам і свободам людини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719943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67744" y="1412776"/>
            <a:ext cx="4968552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Основа концепції прав людини</a:t>
            </a:r>
            <a:endParaRPr lang="ru-RU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6012160" y="328498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114466" y="3284984"/>
            <a:ext cx="593437" cy="978408"/>
          </a:xfrm>
          <a:prstGeom prst="downArrow">
            <a:avLst>
              <a:gd name="adj1" fmla="val 38565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691680" y="4362400"/>
            <a:ext cx="2960105" cy="11548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Людська гідність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4860032" y="4355092"/>
            <a:ext cx="3084070" cy="12341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Рівність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7538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Права і свободи людини: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pPr marL="285750" indent="-285750">
              <a:buFontTx/>
              <a:buChar char="-"/>
            </a:pPr>
            <a:r>
              <a:rPr lang="uk-UA" dirty="0" smtClean="0"/>
              <a:t>Право на життя;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Заборона катувань;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Заборона рабства і примусової праці;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Право на свободу та особисту недоторканість;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Право на справедливий суд;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Ніякого покарання без закону;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Право на повагу до приватного і сімейного життя;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Свобода думки, совісті і релігії;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Свобода вираження поглядів;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Свобода зібрань та об</a:t>
            </a:r>
            <a:r>
              <a:rPr lang="en-US" dirty="0" smtClean="0"/>
              <a:t>`</a:t>
            </a:r>
            <a:r>
              <a:rPr lang="uk-UA" dirty="0" smtClean="0"/>
              <a:t>єднань;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Право на шлюб;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Право на ефективний засіб юридичного захисту;</a:t>
            </a:r>
          </a:p>
          <a:p>
            <a:pPr marL="285750" indent="-285750">
              <a:buFontTx/>
              <a:buChar char="-"/>
            </a:pPr>
            <a:r>
              <a:rPr lang="uk-UA" dirty="0" smtClean="0"/>
              <a:t>Заборона дискримінації</a:t>
            </a:r>
            <a:endParaRPr lang="ru-RU" dirty="0"/>
          </a:p>
        </p:txBody>
      </p:sp>
      <p:pic>
        <p:nvPicPr>
          <p:cNvPr id="1027" name="Picture 3" descr="D:\2024-2025 н.р\Картинкт корупція\Без названия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908720"/>
            <a:ext cx="28384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997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2681795" y="2790947"/>
            <a:ext cx="3528392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Права людини в Конституції України</a:t>
            </a:r>
            <a:endParaRPr lang="ru-RU" b="1" dirty="0"/>
          </a:p>
        </p:txBody>
      </p:sp>
      <p:sp>
        <p:nvSpPr>
          <p:cNvPr id="5" name="Стрелка вверх 4"/>
          <p:cNvSpPr/>
          <p:nvPr/>
        </p:nvSpPr>
        <p:spPr>
          <a:xfrm>
            <a:off x="4203675" y="1700808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166935" y="793763"/>
            <a:ext cx="237626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громадянські</a:t>
            </a:r>
            <a:endParaRPr lang="ru-RU" dirty="0"/>
          </a:p>
        </p:txBody>
      </p:sp>
      <p:sp>
        <p:nvSpPr>
          <p:cNvPr id="7" name="Стрелка вверх 6"/>
          <p:cNvSpPr/>
          <p:nvPr/>
        </p:nvSpPr>
        <p:spPr>
          <a:xfrm rot="2913937">
            <a:off x="5623936" y="1876474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940152" y="1232756"/>
            <a:ext cx="1995053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політичні</a:t>
            </a:r>
            <a:endParaRPr lang="ru-RU" dirty="0"/>
          </a:p>
        </p:txBody>
      </p:sp>
      <p:sp>
        <p:nvSpPr>
          <p:cNvPr id="9" name="Стрелка вверх 8"/>
          <p:cNvSpPr/>
          <p:nvPr/>
        </p:nvSpPr>
        <p:spPr>
          <a:xfrm rot="18557625">
            <a:off x="2647208" y="1956655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035313" y="1275612"/>
            <a:ext cx="1854211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економічні</a:t>
            </a:r>
            <a:endParaRPr lang="ru-RU" dirty="0"/>
          </a:p>
        </p:txBody>
      </p:sp>
      <p:sp>
        <p:nvSpPr>
          <p:cNvPr id="11" name="Стрелка вверх 10"/>
          <p:cNvSpPr/>
          <p:nvPr/>
        </p:nvSpPr>
        <p:spPr>
          <a:xfrm rot="5400000">
            <a:off x="6639190" y="3026047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382961" y="3058051"/>
            <a:ext cx="166599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соціальні</a:t>
            </a:r>
            <a:endParaRPr lang="ru-RU" dirty="0"/>
          </a:p>
        </p:txBody>
      </p:sp>
      <p:sp>
        <p:nvSpPr>
          <p:cNvPr id="13" name="Стрелка вверх 12"/>
          <p:cNvSpPr/>
          <p:nvPr/>
        </p:nvSpPr>
        <p:spPr>
          <a:xfrm rot="16200000">
            <a:off x="1938568" y="3099495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07504" y="3131499"/>
            <a:ext cx="158417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екологічні</a:t>
            </a:r>
            <a:endParaRPr lang="ru-RU" dirty="0"/>
          </a:p>
        </p:txBody>
      </p:sp>
      <p:sp>
        <p:nvSpPr>
          <p:cNvPr id="15" name="Стрелка вверх 14"/>
          <p:cNvSpPr/>
          <p:nvPr/>
        </p:nvSpPr>
        <p:spPr>
          <a:xfrm rot="13151853">
            <a:off x="2745820" y="4279836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766721" y="5034698"/>
            <a:ext cx="1915074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культурні</a:t>
            </a:r>
            <a:endParaRPr lang="ru-RU" dirty="0"/>
          </a:p>
        </p:txBody>
      </p:sp>
      <p:sp>
        <p:nvSpPr>
          <p:cNvPr id="17" name="Стрелка вниз 16"/>
          <p:cNvSpPr/>
          <p:nvPr/>
        </p:nvSpPr>
        <p:spPr>
          <a:xfrm rot="19516484">
            <a:off x="5967872" y="4271991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6381837" y="5034698"/>
            <a:ext cx="1834119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сімейні</a:t>
            </a:r>
            <a:endParaRPr lang="ru-RU" dirty="0"/>
          </a:p>
        </p:txBody>
      </p:sp>
      <p:pic>
        <p:nvPicPr>
          <p:cNvPr id="2050" name="Picture 2" descr="D:\2024-2025 н.р\Картинкт корупція\Права людин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152" y="4761195"/>
            <a:ext cx="2667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280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Рівні </a:t>
            </a:r>
            <a:r>
              <a:rPr lang="uk-UA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зобов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`</a:t>
            </a:r>
            <a:r>
              <a:rPr lang="uk-UA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язань</a:t>
            </a:r>
            <a:r>
              <a:rPr lang="uk-U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держави у сфері прав людини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трелка вниз 5"/>
          <p:cNvSpPr/>
          <p:nvPr/>
        </p:nvSpPr>
        <p:spPr>
          <a:xfrm rot="19874460">
            <a:off x="6433664" y="2923201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4499992" y="306896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2530750">
            <a:off x="2527897" y="2924072"/>
            <a:ext cx="484632" cy="978408"/>
          </a:xfrm>
          <a:prstGeom prst="downArrow">
            <a:avLst>
              <a:gd name="adj1" fmla="val 50000"/>
              <a:gd name="adj2" fmla="val 328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1443727" y="3983392"/>
            <a:ext cx="1636882" cy="9144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дотримання</a:t>
            </a:r>
            <a:endParaRPr lang="ru-RU" dirty="0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3707904" y="4440592"/>
            <a:ext cx="1948804" cy="9144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захист</a:t>
            </a:r>
            <a:endParaRPr lang="ru-RU" dirty="0"/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6262852" y="4096069"/>
            <a:ext cx="1809992" cy="9144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реалізація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6322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7904" y="764704"/>
            <a:ext cx="4708006" cy="3056343"/>
          </a:xfrm>
        </p:spPr>
        <p:txBody>
          <a:bodyPr>
            <a:normAutofit/>
          </a:bodyPr>
          <a:lstStyle/>
          <a:p>
            <a:r>
              <a:rPr lang="ru-RU" sz="2000" dirty="0" err="1"/>
              <a:t>Корупція</a:t>
            </a:r>
            <a:r>
              <a:rPr lang="ru-RU" sz="2000" dirty="0"/>
              <a:t> (</a:t>
            </a:r>
            <a:r>
              <a:rPr lang="ru-RU" sz="2000" dirty="0" err="1"/>
              <a:t>від</a:t>
            </a:r>
            <a:r>
              <a:rPr lang="ru-RU" sz="2000" dirty="0"/>
              <a:t> лат. </a:t>
            </a:r>
            <a:r>
              <a:rPr lang="en-US" sz="2000" dirty="0" err="1"/>
              <a:t>corrumpere</a:t>
            </a:r>
            <a:r>
              <a:rPr lang="en-US" sz="2000" dirty="0"/>
              <a:t> — </a:t>
            </a:r>
            <a:r>
              <a:rPr lang="ru-RU" sz="2000" dirty="0" err="1"/>
              <a:t>псувати</a:t>
            </a:r>
            <a:r>
              <a:rPr lang="ru-RU" sz="2000" dirty="0"/>
              <a:t>) — </a:t>
            </a:r>
            <a:r>
              <a:rPr lang="ru-RU" sz="2000" dirty="0" err="1"/>
              <a:t>негативне</a:t>
            </a:r>
            <a:r>
              <a:rPr lang="ru-RU" sz="2000" dirty="0"/>
              <a:t> </a:t>
            </a:r>
            <a:r>
              <a:rPr lang="ru-RU" sz="2000" dirty="0" err="1"/>
              <a:t>суспільне</a:t>
            </a:r>
            <a:r>
              <a:rPr lang="ru-RU" sz="2000" dirty="0"/>
              <a:t> </a:t>
            </a:r>
            <a:r>
              <a:rPr lang="ru-RU" sz="2000" dirty="0" err="1"/>
              <a:t>явище</a:t>
            </a:r>
            <a:r>
              <a:rPr lang="ru-RU" sz="2000" dirty="0"/>
              <a:t>, яке </a:t>
            </a:r>
            <a:r>
              <a:rPr lang="ru-RU" sz="2000" dirty="0" err="1"/>
              <a:t>проявляється</a:t>
            </a:r>
            <a:r>
              <a:rPr lang="ru-RU" sz="2000" dirty="0"/>
              <a:t> в </a:t>
            </a:r>
            <a:r>
              <a:rPr lang="ru-RU" sz="2000" dirty="0" err="1"/>
              <a:t>злочинному</a:t>
            </a:r>
            <a:r>
              <a:rPr lang="ru-RU" sz="2000" dirty="0"/>
              <a:t> </a:t>
            </a:r>
            <a:r>
              <a:rPr lang="ru-RU" sz="2000" dirty="0" err="1"/>
              <a:t>використанні</a:t>
            </a:r>
            <a:r>
              <a:rPr lang="ru-RU" sz="2000" dirty="0"/>
              <a:t> </a:t>
            </a:r>
            <a:r>
              <a:rPr lang="ru-RU" sz="2000" dirty="0" err="1"/>
              <a:t>службовими</a:t>
            </a:r>
            <a:r>
              <a:rPr lang="ru-RU" sz="2000" dirty="0"/>
              <a:t> особами, </a:t>
            </a:r>
            <a:r>
              <a:rPr lang="ru-RU" sz="2000" dirty="0" err="1"/>
              <a:t>громадськими</a:t>
            </a:r>
            <a:r>
              <a:rPr lang="ru-RU" sz="2000" dirty="0"/>
              <a:t> і </a:t>
            </a:r>
            <a:r>
              <a:rPr lang="ru-RU" sz="2000" dirty="0" err="1"/>
              <a:t>політичними</a:t>
            </a:r>
            <a:r>
              <a:rPr lang="ru-RU" sz="2000" dirty="0"/>
              <a:t> </a:t>
            </a:r>
            <a:r>
              <a:rPr lang="ru-RU" sz="2000" dirty="0" err="1"/>
              <a:t>діячами</a:t>
            </a:r>
            <a:r>
              <a:rPr lang="ru-RU" sz="2000" dirty="0"/>
              <a:t> </a:t>
            </a:r>
            <a:r>
              <a:rPr lang="ru-RU" sz="2000" dirty="0" err="1"/>
              <a:t>їхніх</a:t>
            </a:r>
            <a:r>
              <a:rPr lang="ru-RU" sz="2000" dirty="0"/>
              <a:t> прав і </a:t>
            </a:r>
            <a:r>
              <a:rPr lang="ru-RU" sz="2000" dirty="0" err="1"/>
              <a:t>посадових</a:t>
            </a:r>
            <a:r>
              <a:rPr lang="ru-RU" sz="2000" dirty="0"/>
              <a:t> </a:t>
            </a:r>
            <a:r>
              <a:rPr lang="ru-RU" sz="2000" dirty="0" err="1"/>
              <a:t>можливостей</a:t>
            </a:r>
            <a:r>
              <a:rPr lang="ru-RU" sz="2000" dirty="0"/>
              <a:t> з метою </a:t>
            </a:r>
            <a:r>
              <a:rPr lang="ru-RU" sz="2000" dirty="0" err="1"/>
              <a:t>особистого</a:t>
            </a:r>
            <a:r>
              <a:rPr lang="ru-RU" sz="2000" dirty="0"/>
              <a:t> </a:t>
            </a:r>
            <a:r>
              <a:rPr lang="ru-RU" sz="2000" dirty="0" err="1"/>
              <a:t>збагачення</a:t>
            </a:r>
            <a:r>
              <a:rPr lang="ru-RU" sz="2000" dirty="0"/>
              <a:t>. </a:t>
            </a:r>
          </a:p>
        </p:txBody>
      </p:sp>
      <p:pic>
        <p:nvPicPr>
          <p:cNvPr id="3074" name="Picture 2" descr="D:\2024-2025 н.р\Картинкт корупція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10" y="1556792"/>
            <a:ext cx="2649431" cy="263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34025" y="4437112"/>
            <a:ext cx="64807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«</a:t>
            </a:r>
            <a:r>
              <a:rPr lang="ru-RU" i="1" dirty="0" err="1" smtClean="0"/>
              <a:t>Корупція</a:t>
            </a:r>
            <a:r>
              <a:rPr lang="ru-RU" i="1" dirty="0" smtClean="0"/>
              <a:t> </a:t>
            </a:r>
            <a:r>
              <a:rPr lang="ru-RU" i="1" dirty="0"/>
              <a:t>– </a:t>
            </a:r>
            <a:r>
              <a:rPr lang="ru-RU" i="1" dirty="0" err="1"/>
              <a:t>це</a:t>
            </a:r>
            <a:r>
              <a:rPr lang="ru-RU" i="1" dirty="0"/>
              <a:t> </a:t>
            </a:r>
            <a:r>
              <a:rPr lang="ru-RU" i="1" dirty="0" err="1"/>
              <a:t>підступна</a:t>
            </a:r>
            <a:r>
              <a:rPr lang="ru-RU" i="1" dirty="0"/>
              <a:t> </a:t>
            </a:r>
            <a:r>
              <a:rPr lang="ru-RU" i="1" dirty="0" err="1"/>
              <a:t>пошесть</a:t>
            </a:r>
            <a:r>
              <a:rPr lang="ru-RU" i="1" dirty="0"/>
              <a:t>, </a:t>
            </a:r>
            <a:r>
              <a:rPr lang="ru-RU" i="1" dirty="0" err="1"/>
              <a:t>що</a:t>
            </a:r>
            <a:r>
              <a:rPr lang="ru-RU" i="1" dirty="0"/>
              <a:t> </a:t>
            </a:r>
            <a:r>
              <a:rPr lang="ru-RU" i="1" dirty="0" err="1"/>
              <a:t>має</a:t>
            </a:r>
            <a:r>
              <a:rPr lang="ru-RU" i="1" dirty="0"/>
              <a:t> </a:t>
            </a:r>
            <a:r>
              <a:rPr lang="ru-RU" i="1" dirty="0" err="1"/>
              <a:t>широке</a:t>
            </a:r>
            <a:r>
              <a:rPr lang="ru-RU" i="1" dirty="0"/>
              <a:t> коло </a:t>
            </a:r>
            <a:r>
              <a:rPr lang="ru-RU" i="1" dirty="0" err="1"/>
              <a:t>руйнівних</a:t>
            </a:r>
            <a:r>
              <a:rPr lang="ru-RU" i="1" dirty="0"/>
              <a:t> </a:t>
            </a:r>
            <a:r>
              <a:rPr lang="ru-RU" i="1" dirty="0" err="1"/>
              <a:t>наслідків</a:t>
            </a:r>
            <a:r>
              <a:rPr lang="ru-RU" i="1" dirty="0"/>
              <a:t> для </a:t>
            </a:r>
            <a:r>
              <a:rPr lang="ru-RU" i="1" dirty="0" err="1"/>
              <a:t>суспільств</a:t>
            </a:r>
            <a:r>
              <a:rPr lang="ru-RU" i="1" dirty="0"/>
              <a:t>. Вона </a:t>
            </a:r>
            <a:r>
              <a:rPr lang="ru-RU" i="1" dirty="0" err="1"/>
              <a:t>підриває</a:t>
            </a:r>
            <a:r>
              <a:rPr lang="ru-RU" i="1" dirty="0"/>
              <a:t> </a:t>
            </a:r>
            <a:r>
              <a:rPr lang="ru-RU" i="1" dirty="0" err="1"/>
              <a:t>демократію</a:t>
            </a:r>
            <a:r>
              <a:rPr lang="ru-RU" i="1" dirty="0"/>
              <a:t> і верховенство права, </a:t>
            </a:r>
            <a:r>
              <a:rPr lang="ru-RU" i="1" dirty="0" err="1"/>
              <a:t>призводить</a:t>
            </a:r>
            <a:r>
              <a:rPr lang="ru-RU" i="1" dirty="0"/>
              <a:t> до </a:t>
            </a:r>
            <a:r>
              <a:rPr lang="ru-RU" i="1" dirty="0" err="1"/>
              <a:t>порушень</a:t>
            </a:r>
            <a:r>
              <a:rPr lang="ru-RU" i="1" dirty="0"/>
              <a:t> прав </a:t>
            </a:r>
            <a:r>
              <a:rPr lang="ru-RU" i="1" dirty="0" err="1"/>
              <a:t>людини</a:t>
            </a:r>
            <a:r>
              <a:rPr lang="ru-RU" i="1" dirty="0"/>
              <a:t>, </a:t>
            </a:r>
            <a:r>
              <a:rPr lang="ru-RU" i="1" dirty="0" err="1"/>
              <a:t>спотворює</a:t>
            </a:r>
            <a:r>
              <a:rPr lang="ru-RU" i="1" dirty="0"/>
              <a:t> ринки, </a:t>
            </a:r>
            <a:r>
              <a:rPr lang="ru-RU" i="1" dirty="0" err="1"/>
              <a:t>погіршує</a:t>
            </a:r>
            <a:r>
              <a:rPr lang="ru-RU" i="1" dirty="0"/>
              <a:t> </a:t>
            </a:r>
            <a:r>
              <a:rPr lang="ru-RU" i="1" dirty="0" err="1"/>
              <a:t>якість</a:t>
            </a:r>
            <a:r>
              <a:rPr lang="ru-RU" i="1" dirty="0"/>
              <a:t> </a:t>
            </a:r>
            <a:r>
              <a:rPr lang="ru-RU" i="1" dirty="0" err="1"/>
              <a:t>життя</a:t>
            </a:r>
            <a:r>
              <a:rPr lang="ru-RU" i="1" dirty="0"/>
              <a:t> і </a:t>
            </a:r>
            <a:r>
              <a:rPr lang="ru-RU" i="1" dirty="0" err="1"/>
              <a:t>створює</a:t>
            </a:r>
            <a:r>
              <a:rPr lang="ru-RU" i="1" dirty="0"/>
              <a:t> </a:t>
            </a:r>
            <a:r>
              <a:rPr lang="ru-RU" i="1" dirty="0" err="1"/>
              <a:t>умови</a:t>
            </a:r>
            <a:r>
              <a:rPr lang="ru-RU" i="1" dirty="0"/>
              <a:t> для </a:t>
            </a:r>
            <a:r>
              <a:rPr lang="ru-RU" i="1" dirty="0" err="1"/>
              <a:t>процвітання</a:t>
            </a:r>
            <a:r>
              <a:rPr lang="ru-RU" i="1" dirty="0"/>
              <a:t> </a:t>
            </a:r>
            <a:r>
              <a:rPr lang="ru-RU" i="1" dirty="0" err="1"/>
              <a:t>організованої</a:t>
            </a:r>
            <a:r>
              <a:rPr lang="ru-RU" i="1" dirty="0"/>
              <a:t> </a:t>
            </a:r>
            <a:r>
              <a:rPr lang="ru-RU" i="1" dirty="0" err="1"/>
              <a:t>злочинності</a:t>
            </a:r>
            <a:r>
              <a:rPr lang="ru-RU" i="1" dirty="0"/>
              <a:t>, </a:t>
            </a:r>
            <a:r>
              <a:rPr lang="ru-RU" i="1" dirty="0" err="1"/>
              <a:t>тероризму</a:t>
            </a:r>
            <a:r>
              <a:rPr lang="ru-RU" i="1" dirty="0"/>
              <a:t> й </a:t>
            </a:r>
            <a:r>
              <a:rPr lang="ru-RU" i="1" dirty="0" err="1"/>
              <a:t>інших</a:t>
            </a:r>
            <a:r>
              <a:rPr lang="ru-RU" i="1" dirty="0"/>
              <a:t> </a:t>
            </a:r>
            <a:r>
              <a:rPr lang="ru-RU" i="1" dirty="0" err="1"/>
              <a:t>загроз</a:t>
            </a:r>
            <a:r>
              <a:rPr lang="ru-RU" i="1" dirty="0"/>
              <a:t> </a:t>
            </a:r>
            <a:r>
              <a:rPr lang="ru-RU" i="1" dirty="0" err="1"/>
              <a:t>безпеці</a:t>
            </a:r>
            <a:r>
              <a:rPr lang="ru-RU" i="1" dirty="0"/>
              <a:t> </a:t>
            </a:r>
            <a:r>
              <a:rPr lang="ru-RU" i="1" dirty="0" err="1" smtClean="0"/>
              <a:t>людства</a:t>
            </a:r>
            <a:r>
              <a:rPr lang="ru-RU" i="1" dirty="0" smtClean="0"/>
              <a:t>»-</a:t>
            </a:r>
          </a:p>
          <a:p>
            <a:r>
              <a:rPr lang="uk-UA" dirty="0"/>
              <a:t> </a:t>
            </a:r>
            <a:r>
              <a:rPr lang="uk-UA" dirty="0" smtClean="0"/>
              <a:t>                                                                       Кофі Аннан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2682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процесс 5"/>
          <p:cNvSpPr/>
          <p:nvPr/>
        </p:nvSpPr>
        <p:spPr>
          <a:xfrm>
            <a:off x="2051720" y="2924944"/>
            <a:ext cx="4896544" cy="1440160"/>
          </a:xfrm>
          <a:prstGeom prst="flowChartProcess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924944"/>
            <a:ext cx="4800600" cy="685800"/>
          </a:xfrm>
        </p:spPr>
        <p:txBody>
          <a:bodyPr/>
          <a:lstStyle/>
          <a:p>
            <a:r>
              <a:rPr lang="ru-RU" sz="2400" b="1" dirty="0" err="1"/>
              <a:t>Причиново-наслідковий</a:t>
            </a:r>
            <a:r>
              <a:rPr lang="ru-RU" sz="2400" b="1" dirty="0"/>
              <a:t> </a:t>
            </a:r>
            <a:r>
              <a:rPr lang="ru-RU" sz="2400" b="1" dirty="0" err="1"/>
              <a:t>підхід</a:t>
            </a:r>
            <a:r>
              <a:rPr lang="ru-RU" sz="2400" b="1" dirty="0"/>
              <a:t> </a:t>
            </a:r>
            <a:r>
              <a:rPr lang="ru-RU" sz="2400" b="1" dirty="0" err="1"/>
              <a:t>Міжнародної</a:t>
            </a:r>
            <a:r>
              <a:rPr lang="ru-RU" sz="2400" b="1" dirty="0"/>
              <a:t> ради з </a:t>
            </a:r>
            <a:r>
              <a:rPr lang="ru-RU" sz="2400" b="1" dirty="0" err="1"/>
              <a:t>питань</a:t>
            </a:r>
            <a:r>
              <a:rPr lang="ru-RU" sz="2400" b="1" dirty="0"/>
              <a:t> </a:t>
            </a:r>
            <a:r>
              <a:rPr lang="ru-RU" sz="2400" b="1" dirty="0" err="1"/>
              <a:t>політики</a:t>
            </a:r>
            <a:r>
              <a:rPr lang="ru-RU" sz="2400" b="1" dirty="0"/>
              <a:t> в </a:t>
            </a:r>
            <a:r>
              <a:rPr lang="ru-RU" sz="2400" b="1" dirty="0" err="1"/>
              <a:t>галузі</a:t>
            </a:r>
            <a:r>
              <a:rPr lang="ru-RU" sz="2400" b="1" dirty="0"/>
              <a:t> прав </a:t>
            </a:r>
            <a:r>
              <a:rPr lang="ru-RU" sz="2400" b="1" dirty="0" err="1"/>
              <a:t>людини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80112" y="620688"/>
            <a:ext cx="356388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У 2009 р. </a:t>
            </a:r>
            <a:r>
              <a:rPr lang="ru-RU" sz="1400" dirty="0" err="1"/>
              <a:t>Міжнародна</a:t>
            </a:r>
            <a:r>
              <a:rPr lang="ru-RU" sz="1400" dirty="0"/>
              <a:t> рада з </a:t>
            </a:r>
            <a:r>
              <a:rPr lang="ru-RU" sz="1400" dirty="0" err="1"/>
              <a:t>питань</a:t>
            </a:r>
            <a:r>
              <a:rPr lang="ru-RU" sz="1400" dirty="0"/>
              <a:t> </a:t>
            </a:r>
            <a:r>
              <a:rPr lang="ru-RU" sz="1400" dirty="0" err="1"/>
              <a:t>політики</a:t>
            </a:r>
            <a:r>
              <a:rPr lang="ru-RU" sz="1400" dirty="0"/>
              <a:t> в </a:t>
            </a:r>
            <a:r>
              <a:rPr lang="ru-RU" sz="1400" dirty="0" err="1"/>
              <a:t>галузі</a:t>
            </a:r>
            <a:r>
              <a:rPr lang="ru-RU" sz="1400" dirty="0"/>
              <a:t> прав </a:t>
            </a:r>
            <a:r>
              <a:rPr lang="ru-RU" sz="1400" dirty="0" err="1"/>
              <a:t>людини</a:t>
            </a:r>
            <a:r>
              <a:rPr lang="ru-RU" sz="1400" dirty="0"/>
              <a:t> (ICHRP) </a:t>
            </a:r>
            <a:r>
              <a:rPr lang="ru-RU" sz="1400" dirty="0" err="1"/>
              <a:t>оприлюднила</a:t>
            </a:r>
            <a:endParaRPr lang="ru-RU" sz="1400" dirty="0"/>
          </a:p>
          <a:p>
            <a:r>
              <a:rPr lang="ru-RU" sz="1400" dirty="0"/>
              <a:t>документ, </a:t>
            </a:r>
            <a:r>
              <a:rPr lang="ru-RU" sz="1400" dirty="0" err="1"/>
              <a:t>який</a:t>
            </a:r>
            <a:r>
              <a:rPr lang="ru-RU" sz="1400" dirty="0"/>
              <a:t> </a:t>
            </a:r>
            <a:r>
              <a:rPr lang="ru-RU" sz="1400" dirty="0" err="1"/>
              <a:t>містить</a:t>
            </a:r>
            <a:r>
              <a:rPr lang="ru-RU" sz="1400" dirty="0"/>
              <a:t> </a:t>
            </a:r>
            <a:r>
              <a:rPr lang="ru-RU" sz="1400" dirty="0" err="1"/>
              <a:t>оперативну</a:t>
            </a:r>
            <a:r>
              <a:rPr lang="ru-RU" sz="1400" dirty="0"/>
              <a:t> систему </a:t>
            </a:r>
            <a:r>
              <a:rPr lang="ru-RU" sz="1400" dirty="0" err="1"/>
              <a:t>виявлення</a:t>
            </a:r>
            <a:r>
              <a:rPr lang="ru-RU" sz="1400" dirty="0"/>
              <a:t> </a:t>
            </a:r>
            <a:r>
              <a:rPr lang="ru-RU" sz="1400" dirty="0" err="1"/>
              <a:t>випадків</a:t>
            </a:r>
            <a:r>
              <a:rPr lang="ru-RU" sz="1400" dirty="0"/>
              <a:t>, коли </a:t>
            </a:r>
            <a:r>
              <a:rPr lang="ru-RU" sz="1400" dirty="0" err="1"/>
              <a:t>корупція</a:t>
            </a:r>
            <a:r>
              <a:rPr lang="ru-RU" sz="1400" dirty="0"/>
              <a:t> </a:t>
            </a:r>
            <a:r>
              <a:rPr lang="ru-RU" sz="1400" dirty="0" err="1"/>
              <a:t>порушує</a:t>
            </a:r>
            <a:r>
              <a:rPr lang="ru-RU" sz="1400" dirty="0"/>
              <a:t> </a:t>
            </a:r>
            <a:r>
              <a:rPr lang="ru-RU" sz="1400" dirty="0" err="1"/>
              <a:t>або</a:t>
            </a:r>
            <a:endParaRPr lang="ru-RU" sz="1400" dirty="0"/>
          </a:p>
          <a:p>
            <a:r>
              <a:rPr lang="ru-RU" sz="1400" dirty="0" err="1"/>
              <a:t>призводить</a:t>
            </a:r>
            <a:r>
              <a:rPr lang="ru-RU" sz="1400" dirty="0"/>
              <a:t> до </a:t>
            </a:r>
            <a:r>
              <a:rPr lang="ru-RU" sz="1400" dirty="0" err="1"/>
              <a:t>порушення</a:t>
            </a:r>
            <a:r>
              <a:rPr lang="ru-RU" sz="1400" dirty="0"/>
              <a:t> прав </a:t>
            </a:r>
            <a:r>
              <a:rPr lang="ru-RU" sz="1400" dirty="0" err="1"/>
              <a:t>людини</a:t>
            </a:r>
            <a:r>
              <a:rPr lang="ru-RU" sz="1400" dirty="0"/>
              <a:t>.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1953072" y="4437112"/>
            <a:ext cx="484632" cy="97840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257676" y="4437112"/>
            <a:ext cx="484632" cy="97840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498656" y="4451711"/>
            <a:ext cx="484632" cy="97840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935596" y="5483771"/>
            <a:ext cx="2232248" cy="612648"/>
          </a:xfrm>
          <a:prstGeom prst="flowChart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Прямі порушення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491880" y="5484190"/>
            <a:ext cx="2042516" cy="61222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Непрямі порушення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943538" y="5435388"/>
            <a:ext cx="2079500" cy="661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«</a:t>
            </a:r>
            <a:r>
              <a:rPr lang="ru-RU" b="1" dirty="0" err="1"/>
              <a:t>Віддалені</a:t>
            </a:r>
            <a:r>
              <a:rPr lang="ru-RU" b="1" dirty="0"/>
              <a:t>» </a:t>
            </a:r>
            <a:r>
              <a:rPr lang="ru-RU" b="1" dirty="0" err="1"/>
              <a:t>порушення</a:t>
            </a:r>
            <a:endParaRPr lang="ru-RU" b="1" dirty="0"/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935596" y="620688"/>
            <a:ext cx="2844316" cy="126072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Класифікація корупційних правопорушень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2052395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err="1"/>
              <a:t>Прямі</a:t>
            </a:r>
            <a:r>
              <a:rPr lang="ru-RU" b="1" i="1" dirty="0"/>
              <a:t> </a:t>
            </a:r>
            <a:r>
              <a:rPr lang="ru-RU" b="1" i="1" dirty="0" err="1"/>
              <a:t>порушення</a:t>
            </a:r>
            <a:endParaRPr lang="ru-RU" i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685800" y="1913064"/>
            <a:ext cx="5143501" cy="3614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err="1">
                <a:solidFill>
                  <a:schemeClr val="bg1"/>
                </a:solidFill>
              </a:rPr>
              <a:t>Прямі</a:t>
            </a:r>
            <a:r>
              <a:rPr lang="ru-RU" sz="1600" b="1" dirty="0">
                <a:solidFill>
                  <a:schemeClr val="bg1"/>
                </a:solidFill>
              </a:rPr>
              <a:t> </a:t>
            </a:r>
            <a:r>
              <a:rPr lang="ru-RU" sz="1600" b="1" dirty="0" err="1">
                <a:solidFill>
                  <a:schemeClr val="bg1"/>
                </a:solidFill>
              </a:rPr>
              <a:t>порушення</a:t>
            </a:r>
            <a:r>
              <a:rPr lang="ru-RU" sz="1600" b="1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стаються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>
                <a:solidFill>
                  <a:schemeClr val="bg1"/>
                </a:solidFill>
              </a:rPr>
              <a:t>якщо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корупційне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діяння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можна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напряму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поєднати</a:t>
            </a:r>
            <a:r>
              <a:rPr lang="ru-RU" sz="1600" dirty="0">
                <a:solidFill>
                  <a:schemeClr val="bg1"/>
                </a:solidFill>
              </a:rPr>
              <a:t> з </a:t>
            </a:r>
            <a:r>
              <a:rPr lang="ru-RU" sz="1600" dirty="0" err="1">
                <a:solidFill>
                  <a:schemeClr val="bg1"/>
                </a:solidFill>
              </a:rPr>
              <a:t>порушенням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dirty="0">
                <a:solidFill>
                  <a:schemeClr val="bg1"/>
                </a:solidFill>
              </a:rPr>
              <a:t>прав </a:t>
            </a:r>
            <a:r>
              <a:rPr lang="ru-RU" sz="1600" dirty="0" err="1">
                <a:solidFill>
                  <a:schemeClr val="bg1"/>
                </a:solidFill>
              </a:rPr>
              <a:t>людини</a:t>
            </a:r>
            <a:r>
              <a:rPr lang="ru-RU" sz="1600" dirty="0">
                <a:solidFill>
                  <a:schemeClr val="bg1"/>
                </a:solidFill>
              </a:rPr>
              <a:t>, у тому </a:t>
            </a:r>
            <a:r>
              <a:rPr lang="ru-RU" sz="1600" dirty="0" err="1">
                <a:solidFill>
                  <a:schemeClr val="bg1"/>
                </a:solidFill>
              </a:rPr>
              <a:t>числі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тоді</a:t>
            </a:r>
            <a:r>
              <a:rPr lang="ru-RU" sz="1600" dirty="0">
                <a:solidFill>
                  <a:schemeClr val="bg1"/>
                </a:solidFill>
              </a:rPr>
              <a:t>, коли </a:t>
            </a:r>
            <a:r>
              <a:rPr lang="ru-RU" sz="1600" dirty="0" err="1">
                <a:solidFill>
                  <a:schemeClr val="bg1"/>
                </a:solidFill>
              </a:rPr>
              <a:t>корупція</a:t>
            </a:r>
            <a:r>
              <a:rPr lang="ru-RU" sz="1600" dirty="0">
                <a:solidFill>
                  <a:schemeClr val="bg1"/>
                </a:solidFill>
              </a:rPr>
              <a:t> «</a:t>
            </a:r>
            <a:r>
              <a:rPr lang="ru-RU" sz="1600" dirty="0" err="1">
                <a:solidFill>
                  <a:schemeClr val="bg1"/>
                </a:solidFill>
              </a:rPr>
              <a:t>використовується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навмисно</a:t>
            </a:r>
            <a:r>
              <a:rPr lang="ru-RU" sz="1600" dirty="0">
                <a:solidFill>
                  <a:schemeClr val="bg1"/>
                </a:solidFill>
              </a:rPr>
              <a:t> як </a:t>
            </a:r>
            <a:r>
              <a:rPr lang="ru-RU" sz="1600" dirty="0" err="1">
                <a:solidFill>
                  <a:schemeClr val="bg1"/>
                </a:solidFill>
              </a:rPr>
              <a:t>засіб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порушення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dirty="0" err="1">
                <a:solidFill>
                  <a:schemeClr val="bg1"/>
                </a:solidFill>
              </a:rPr>
              <a:t>певного</a:t>
            </a:r>
            <a:r>
              <a:rPr lang="ru-RU" sz="1600" dirty="0">
                <a:solidFill>
                  <a:schemeClr val="bg1"/>
                </a:solidFill>
              </a:rPr>
              <a:t> права». </a:t>
            </a:r>
            <a:r>
              <a:rPr lang="ru-RU" sz="1600" dirty="0" err="1">
                <a:solidFill>
                  <a:schemeClr val="bg1"/>
                </a:solidFill>
              </a:rPr>
              <a:t>Наприклад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>
                <a:solidFill>
                  <a:schemeClr val="bg1"/>
                </a:solidFill>
              </a:rPr>
              <a:t>якщо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суддям</a:t>
            </a:r>
            <a:r>
              <a:rPr lang="ru-RU" sz="1600" dirty="0">
                <a:solidFill>
                  <a:schemeClr val="bg1"/>
                </a:solidFill>
              </a:rPr>
              <a:t>, прокурорам та адвокатам </a:t>
            </a:r>
            <a:r>
              <a:rPr lang="ru-RU" sz="1600" dirty="0" err="1">
                <a:solidFill>
                  <a:schemeClr val="bg1"/>
                </a:solidFill>
              </a:rPr>
              <a:t>дають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хабарі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>
                <a:solidFill>
                  <a:schemeClr val="bg1"/>
                </a:solidFill>
              </a:rPr>
              <a:t>цим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напряму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dirty="0" err="1">
                <a:solidFill>
                  <a:schemeClr val="bg1"/>
                </a:solidFill>
              </a:rPr>
              <a:t>порушується</a:t>
            </a:r>
            <a:r>
              <a:rPr lang="ru-RU" sz="1600" dirty="0">
                <a:solidFill>
                  <a:schemeClr val="bg1"/>
                </a:solidFill>
              </a:rPr>
              <a:t> право на </a:t>
            </a:r>
            <a:r>
              <a:rPr lang="ru-RU" sz="1600" dirty="0" err="1">
                <a:solidFill>
                  <a:schemeClr val="bg1"/>
                </a:solidFill>
              </a:rPr>
              <a:t>справедливий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судовий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розгляд</a:t>
            </a:r>
            <a:r>
              <a:rPr lang="ru-RU" sz="1600" dirty="0">
                <a:solidFill>
                  <a:schemeClr val="bg1"/>
                </a:solidFill>
              </a:rPr>
              <a:t>. </a:t>
            </a:r>
            <a:r>
              <a:rPr lang="ru-RU" sz="1600" dirty="0" err="1">
                <a:solidFill>
                  <a:schemeClr val="bg1"/>
                </a:solidFill>
              </a:rPr>
              <a:t>Пряме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порушення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може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також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статися</a:t>
            </a:r>
            <a:r>
              <a:rPr lang="ru-RU" sz="1600" dirty="0">
                <a:solidFill>
                  <a:schemeClr val="bg1"/>
                </a:solidFill>
              </a:rPr>
              <a:t>,</a:t>
            </a:r>
          </a:p>
          <a:p>
            <a:r>
              <a:rPr lang="ru-RU" sz="1600" dirty="0" err="1">
                <a:solidFill>
                  <a:schemeClr val="bg1"/>
                </a:solidFill>
              </a:rPr>
              <a:t>якщо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порушення</a:t>
            </a:r>
            <a:r>
              <a:rPr lang="ru-RU" sz="1600" dirty="0">
                <a:solidFill>
                  <a:schemeClr val="bg1"/>
                </a:solidFill>
              </a:rPr>
              <a:t> прав </a:t>
            </a:r>
            <a:r>
              <a:rPr lang="ru-RU" sz="1600" dirty="0" err="1">
                <a:solidFill>
                  <a:schemeClr val="bg1"/>
                </a:solidFill>
              </a:rPr>
              <a:t>людини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було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передбачуваним</a:t>
            </a:r>
            <a:r>
              <a:rPr lang="ru-RU" sz="1600" dirty="0">
                <a:solidFill>
                  <a:schemeClr val="bg1"/>
                </a:solidFill>
              </a:rPr>
              <a:t>, але держава не </a:t>
            </a:r>
            <a:r>
              <a:rPr lang="ru-RU" sz="1600" dirty="0" err="1">
                <a:solidFill>
                  <a:schemeClr val="bg1"/>
                </a:solidFill>
              </a:rPr>
              <a:t>вжила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належних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заходів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dirty="0">
                <a:solidFill>
                  <a:schemeClr val="bg1"/>
                </a:solidFill>
              </a:rPr>
              <a:t>для </a:t>
            </a:r>
            <a:r>
              <a:rPr lang="ru-RU" sz="1600" dirty="0" err="1">
                <a:solidFill>
                  <a:schemeClr val="bg1"/>
                </a:solidFill>
              </a:rPr>
              <a:t>запобігання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йому</a:t>
            </a:r>
            <a:r>
              <a:rPr lang="ru-RU" sz="16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8057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err="1"/>
              <a:t>Непрямі</a:t>
            </a:r>
            <a:r>
              <a:rPr lang="ru-RU" b="1" i="1" dirty="0"/>
              <a:t> </a:t>
            </a:r>
            <a:r>
              <a:rPr lang="ru-RU" b="1" i="1" dirty="0" err="1"/>
              <a:t>порушення</a:t>
            </a:r>
            <a:endParaRPr lang="ru-RU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 err="1"/>
              <a:t>Непрямі</a:t>
            </a:r>
            <a:r>
              <a:rPr lang="ru-RU" dirty="0"/>
              <a:t> </a:t>
            </a:r>
            <a:r>
              <a:rPr lang="ru-RU" dirty="0" err="1"/>
              <a:t>порушення</a:t>
            </a:r>
            <a:r>
              <a:rPr lang="ru-RU" dirty="0"/>
              <a:t> </a:t>
            </a:r>
            <a:r>
              <a:rPr lang="ru-RU" dirty="0" err="1"/>
              <a:t>стаються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корупція</a:t>
            </a:r>
            <a:r>
              <a:rPr lang="ru-RU" dirty="0"/>
              <a:t> є </a:t>
            </a:r>
            <a:r>
              <a:rPr lang="ru-RU" dirty="0" err="1"/>
              <a:t>важливим</a:t>
            </a:r>
            <a:r>
              <a:rPr lang="ru-RU" dirty="0"/>
              <a:t> </a:t>
            </a:r>
            <a:r>
              <a:rPr lang="ru-RU" dirty="0" err="1"/>
              <a:t>чинником</a:t>
            </a:r>
            <a:r>
              <a:rPr lang="ru-RU" dirty="0"/>
              <a:t> </a:t>
            </a:r>
            <a:r>
              <a:rPr lang="ru-RU" dirty="0" err="1"/>
              <a:t>виникнення</a:t>
            </a:r>
            <a:r>
              <a:rPr lang="ru-RU" dirty="0"/>
              <a:t> </a:t>
            </a:r>
            <a:r>
              <a:rPr lang="ru-RU" dirty="0" err="1"/>
              <a:t>ланцюжка</a:t>
            </a:r>
            <a:r>
              <a:rPr lang="ru-RU" dirty="0"/>
              <a:t> </a:t>
            </a:r>
            <a:r>
              <a:rPr lang="ru-RU" dirty="0" err="1"/>
              <a:t>подій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надалі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результатом </a:t>
            </a:r>
            <a:r>
              <a:rPr lang="ru-RU" dirty="0" err="1"/>
              <a:t>порушення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. </a:t>
            </a:r>
            <a:r>
              <a:rPr lang="ru-RU" dirty="0" err="1"/>
              <a:t>Підкуп</a:t>
            </a:r>
            <a:r>
              <a:rPr lang="ru-RU" dirty="0"/>
              <a:t> </a:t>
            </a:r>
            <a:r>
              <a:rPr lang="ru-RU" dirty="0" err="1"/>
              <a:t>публічних</a:t>
            </a:r>
            <a:r>
              <a:rPr lang="ru-RU" dirty="0"/>
              <a:t> </a:t>
            </a:r>
            <a:r>
              <a:rPr lang="ru-RU" dirty="0" err="1"/>
              <a:t>посадових</a:t>
            </a:r>
            <a:r>
              <a:rPr lang="ru-RU" dirty="0"/>
              <a:t> </a:t>
            </a:r>
            <a:r>
              <a:rPr lang="ru-RU" dirty="0" err="1"/>
              <a:t>осіб</a:t>
            </a:r>
            <a:r>
              <a:rPr lang="ru-RU" dirty="0"/>
              <a:t> у </a:t>
            </a:r>
            <a:r>
              <a:rPr lang="ru-RU" dirty="0" err="1"/>
              <a:t>цілях</a:t>
            </a:r>
            <a:r>
              <a:rPr lang="ru-RU" dirty="0"/>
              <a:t>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дозволу</a:t>
            </a:r>
            <a:r>
              <a:rPr lang="ru-RU" dirty="0"/>
              <a:t> на </a:t>
            </a:r>
            <a:r>
              <a:rPr lang="ru-RU" dirty="0" err="1"/>
              <a:t>незаконний</a:t>
            </a:r>
            <a:r>
              <a:rPr lang="ru-RU" dirty="0"/>
              <a:t> </a:t>
            </a:r>
            <a:r>
              <a:rPr lang="ru-RU" dirty="0" err="1"/>
              <a:t>імпорт</a:t>
            </a:r>
            <a:r>
              <a:rPr lang="ru-RU" dirty="0"/>
              <a:t> </a:t>
            </a:r>
            <a:r>
              <a:rPr lang="ru-RU" dirty="0" err="1"/>
              <a:t>токсичних</a:t>
            </a:r>
            <a:r>
              <a:rPr lang="ru-RU" dirty="0"/>
              <a:t> </a:t>
            </a:r>
            <a:r>
              <a:rPr lang="ru-RU" dirty="0" err="1"/>
              <a:t>відходів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того </a:t>
            </a:r>
            <a:r>
              <a:rPr lang="ru-RU" dirty="0" err="1"/>
              <a:t>зберігаються</a:t>
            </a:r>
            <a:r>
              <a:rPr lang="ru-RU" dirty="0"/>
              <a:t> </a:t>
            </a:r>
            <a:r>
              <a:rPr lang="ru-RU" dirty="0" err="1"/>
              <a:t>поруч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житловими</a:t>
            </a:r>
            <a:r>
              <a:rPr lang="ru-RU" dirty="0"/>
              <a:t> зонами, є одним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прикладів</a:t>
            </a:r>
            <a:r>
              <a:rPr lang="ru-RU" dirty="0"/>
              <a:t> непрямого </a:t>
            </a:r>
            <a:r>
              <a:rPr lang="ru-RU" dirty="0" err="1"/>
              <a:t>порушення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. У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прикладі</a:t>
            </a:r>
            <a:r>
              <a:rPr lang="ru-RU" dirty="0"/>
              <a:t> </a:t>
            </a:r>
            <a:r>
              <a:rPr lang="ru-RU" dirty="0" err="1"/>
              <a:t>корупційне</a:t>
            </a:r>
            <a:r>
              <a:rPr lang="ru-RU" dirty="0"/>
              <a:t> </a:t>
            </a:r>
            <a:r>
              <a:rPr lang="ru-RU" dirty="0" err="1"/>
              <a:t>діяння</a:t>
            </a:r>
            <a:r>
              <a:rPr lang="ru-RU" dirty="0"/>
              <a:t> не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спрямоване</a:t>
            </a:r>
            <a:r>
              <a:rPr lang="ru-RU" dirty="0"/>
              <a:t> на </a:t>
            </a:r>
            <a:r>
              <a:rPr lang="ru-RU" dirty="0" err="1"/>
              <a:t>порушення</a:t>
            </a:r>
            <a:r>
              <a:rPr lang="ru-RU" dirty="0"/>
              <a:t> права на </a:t>
            </a:r>
            <a:r>
              <a:rPr lang="ru-RU" dirty="0" err="1"/>
              <a:t>здоров’я</a:t>
            </a:r>
            <a:r>
              <a:rPr lang="ru-RU" dirty="0"/>
              <a:t> та права на </a:t>
            </a:r>
            <a:r>
              <a:rPr lang="ru-RU" dirty="0" err="1"/>
              <a:t>чисте</a:t>
            </a:r>
            <a:r>
              <a:rPr lang="ru-RU" dirty="0"/>
              <a:t> </a:t>
            </a:r>
            <a:r>
              <a:rPr lang="ru-RU" dirty="0" err="1"/>
              <a:t>довкілля</a:t>
            </a:r>
            <a:r>
              <a:rPr lang="ru-RU" dirty="0"/>
              <a:t> людей,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живуть</a:t>
            </a:r>
            <a:r>
              <a:rPr lang="ru-RU" dirty="0"/>
              <a:t> </a:t>
            </a:r>
            <a:r>
              <a:rPr lang="ru-RU" dirty="0" err="1"/>
              <a:t>поруч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відходами</a:t>
            </a:r>
            <a:r>
              <a:rPr lang="ru-RU" dirty="0"/>
              <a:t>, але </a:t>
            </a:r>
            <a:r>
              <a:rPr lang="ru-RU" dirty="0" err="1"/>
              <a:t>корупція</a:t>
            </a:r>
            <a:r>
              <a:rPr lang="ru-RU" dirty="0"/>
              <a:t> дозволила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порушенню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r>
              <a:rPr lang="ru-RU" dirty="0" err="1"/>
              <a:t>відбутися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8697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/>
              <a:t>«</a:t>
            </a:r>
            <a:r>
              <a:rPr lang="ru-RU" sz="3200" b="1" i="1" dirty="0" err="1"/>
              <a:t>Віддалені</a:t>
            </a:r>
            <a:r>
              <a:rPr lang="ru-RU" sz="3200" b="1" i="1" dirty="0"/>
              <a:t>» </a:t>
            </a:r>
            <a:r>
              <a:rPr lang="ru-RU" sz="3200" b="1" i="1" dirty="0" err="1"/>
              <a:t>порушення</a:t>
            </a:r>
            <a:endParaRPr lang="ru-RU" sz="3200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«</a:t>
            </a:r>
            <a:r>
              <a:rPr lang="ru-RU" dirty="0" err="1"/>
              <a:t>Віддалені</a:t>
            </a:r>
            <a:r>
              <a:rPr lang="ru-RU" dirty="0"/>
              <a:t>» </a:t>
            </a:r>
            <a:r>
              <a:rPr lang="ru-RU" dirty="0" err="1"/>
              <a:t>порушення</a:t>
            </a:r>
            <a:r>
              <a:rPr lang="ru-RU" dirty="0"/>
              <a:t> </a:t>
            </a:r>
            <a:r>
              <a:rPr lang="ru-RU" dirty="0" err="1"/>
              <a:t>стаються</a:t>
            </a:r>
            <a:r>
              <a:rPr lang="ru-RU" dirty="0"/>
              <a:t>, коли </a:t>
            </a:r>
            <a:r>
              <a:rPr lang="ru-RU" dirty="0" err="1"/>
              <a:t>корупційні</a:t>
            </a:r>
            <a:r>
              <a:rPr lang="ru-RU" dirty="0"/>
              <a:t> </a:t>
            </a:r>
            <a:r>
              <a:rPr lang="ru-RU" dirty="0" err="1"/>
              <a:t>діяння</a:t>
            </a:r>
            <a:r>
              <a:rPr lang="ru-RU" dirty="0"/>
              <a:t> є одним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кількох</a:t>
            </a:r>
            <a:r>
              <a:rPr lang="ru-RU" dirty="0"/>
              <a:t> </a:t>
            </a:r>
            <a:r>
              <a:rPr lang="ru-RU" dirty="0" err="1"/>
              <a:t>чинників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призводять</a:t>
            </a:r>
            <a:r>
              <a:rPr lang="ru-RU" dirty="0"/>
              <a:t> до </a:t>
            </a:r>
            <a:r>
              <a:rPr lang="ru-RU" dirty="0" err="1"/>
              <a:t>порушення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. 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корупція</a:t>
            </a:r>
            <a:r>
              <a:rPr lang="ru-RU" dirty="0"/>
              <a:t> у </a:t>
            </a:r>
            <a:r>
              <a:rPr lang="ru-RU" dirty="0" err="1"/>
              <a:t>виборчому</a:t>
            </a:r>
            <a:r>
              <a:rPr lang="ru-RU" dirty="0"/>
              <a:t> </a:t>
            </a:r>
            <a:r>
              <a:rPr lang="ru-RU" dirty="0" err="1"/>
              <a:t>процесі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викликати</a:t>
            </a:r>
            <a:r>
              <a:rPr lang="ru-RU" dirty="0"/>
              <a:t> </a:t>
            </a:r>
            <a:r>
              <a:rPr lang="ru-RU" dirty="0" err="1"/>
              <a:t>сумніви</a:t>
            </a:r>
            <a:r>
              <a:rPr lang="ru-RU" dirty="0"/>
              <a:t> в </a:t>
            </a:r>
            <a:r>
              <a:rPr lang="ru-RU" dirty="0" err="1"/>
              <a:t>точності</a:t>
            </a:r>
            <a:r>
              <a:rPr lang="ru-RU" dirty="0"/>
              <a:t> та </a:t>
            </a:r>
            <a:r>
              <a:rPr lang="ru-RU" dirty="0" err="1"/>
              <a:t>чесності</a:t>
            </a:r>
            <a:r>
              <a:rPr lang="ru-RU" dirty="0"/>
              <a:t> </a:t>
            </a:r>
            <a:r>
              <a:rPr lang="ru-RU" dirty="0" err="1"/>
              <a:t>підрахунку</a:t>
            </a:r>
            <a:r>
              <a:rPr lang="ru-RU" dirty="0"/>
              <a:t> </a:t>
            </a:r>
            <a:r>
              <a:rPr lang="ru-RU" dirty="0" err="1"/>
              <a:t>результатів</a:t>
            </a:r>
            <a:r>
              <a:rPr lang="ru-RU" dirty="0"/>
              <a:t> </a:t>
            </a:r>
            <a:r>
              <a:rPr lang="ru-RU" dirty="0" err="1"/>
              <a:t>виборів</a:t>
            </a:r>
            <a:r>
              <a:rPr lang="ru-RU" dirty="0"/>
              <a:t> і </a:t>
            </a:r>
            <a:r>
              <a:rPr lang="ru-RU" dirty="0" err="1"/>
              <a:t>призводити</a:t>
            </a:r>
            <a:r>
              <a:rPr lang="ru-RU" dirty="0"/>
              <a:t> до </a:t>
            </a:r>
            <a:r>
              <a:rPr lang="ru-RU" dirty="0" err="1"/>
              <a:t>протестів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держава </a:t>
            </a:r>
            <a:r>
              <a:rPr lang="ru-RU" dirty="0" err="1"/>
              <a:t>брутально</a:t>
            </a:r>
            <a:r>
              <a:rPr lang="ru-RU" dirty="0"/>
              <a:t> </a:t>
            </a:r>
            <a:r>
              <a:rPr lang="ru-RU" dirty="0" err="1"/>
              <a:t>придушує</a:t>
            </a:r>
            <a:r>
              <a:rPr lang="ru-RU" dirty="0"/>
              <a:t>. </a:t>
            </a:r>
            <a:r>
              <a:rPr lang="ru-RU" dirty="0" err="1"/>
              <a:t>Отже</a:t>
            </a:r>
            <a:r>
              <a:rPr lang="ru-RU" dirty="0"/>
              <a:t>, </a:t>
            </a:r>
            <a:r>
              <a:rPr lang="ru-RU" dirty="0" err="1"/>
              <a:t>корупція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стати початком низки </a:t>
            </a:r>
            <a:r>
              <a:rPr lang="ru-RU" dirty="0" err="1"/>
              <a:t>подій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призведуть</a:t>
            </a:r>
            <a:r>
              <a:rPr lang="ru-RU" dirty="0"/>
              <a:t> до </a:t>
            </a:r>
            <a:r>
              <a:rPr lang="ru-RU" dirty="0" err="1"/>
              <a:t>жорстокого</a:t>
            </a:r>
            <a:r>
              <a:rPr lang="ru-RU" dirty="0"/>
              <a:t> </a:t>
            </a:r>
            <a:r>
              <a:rPr lang="ru-RU" dirty="0" err="1"/>
              <a:t>придушення</a:t>
            </a:r>
            <a:r>
              <a:rPr lang="ru-RU" dirty="0"/>
              <a:t> </a:t>
            </a:r>
            <a:r>
              <a:rPr lang="ru-RU" dirty="0" err="1"/>
              <a:t>протестів</a:t>
            </a:r>
            <a:r>
              <a:rPr lang="ru-RU" dirty="0"/>
              <a:t> з боку </a:t>
            </a:r>
            <a:r>
              <a:rPr lang="ru-RU" dirty="0" err="1"/>
              <a:t>поліції</a:t>
            </a:r>
            <a:r>
              <a:rPr lang="ru-RU" dirty="0"/>
              <a:t> – </a:t>
            </a:r>
            <a:r>
              <a:rPr lang="ru-RU" dirty="0" err="1"/>
              <a:t>майбутнього</a:t>
            </a:r>
            <a:r>
              <a:rPr lang="ru-RU" dirty="0"/>
              <a:t> «</a:t>
            </a:r>
            <a:r>
              <a:rPr lang="ru-RU" dirty="0" err="1"/>
              <a:t>віддаленого</a:t>
            </a:r>
            <a:r>
              <a:rPr lang="ru-RU" dirty="0"/>
              <a:t>» </a:t>
            </a:r>
            <a:r>
              <a:rPr lang="ru-RU" dirty="0" err="1" smtClean="0"/>
              <a:t>порушення</a:t>
            </a:r>
            <a:r>
              <a:rPr lang="ru-RU" dirty="0" smtClean="0"/>
              <a:t> </a:t>
            </a:r>
            <a:r>
              <a:rPr lang="ru-RU" dirty="0"/>
              <a:t>прав </a:t>
            </a:r>
            <a:r>
              <a:rPr lang="ru-RU" dirty="0" err="1" smtClean="0"/>
              <a:t>людини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8476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i="1" dirty="0" err="1"/>
              <a:t>Чотири</a:t>
            </a:r>
            <a:r>
              <a:rPr lang="ru-RU" sz="2400" b="1" i="1" dirty="0"/>
              <a:t> «А»: </a:t>
            </a:r>
            <a:r>
              <a:rPr lang="ru-RU" sz="2400" b="1" i="1" dirty="0" err="1"/>
              <a:t>наявність</a:t>
            </a:r>
            <a:r>
              <a:rPr lang="ru-RU" sz="2400" b="1" i="1" dirty="0"/>
              <a:t>, </a:t>
            </a:r>
            <a:r>
              <a:rPr lang="ru-RU" sz="2400" b="1" i="1" dirty="0" err="1"/>
              <a:t>доступність</a:t>
            </a:r>
            <a:r>
              <a:rPr lang="ru-RU" sz="2400" b="1" i="1" dirty="0"/>
              <a:t>, </a:t>
            </a:r>
            <a:r>
              <a:rPr lang="ru-RU" sz="2400" b="1" i="1" dirty="0" err="1"/>
              <a:t>прийнятність</a:t>
            </a:r>
            <a:r>
              <a:rPr lang="ru-RU" sz="2400" b="1" i="1" dirty="0"/>
              <a:t> і </a:t>
            </a:r>
            <a:r>
              <a:rPr lang="ru-RU" sz="2400" b="1" i="1" dirty="0" err="1"/>
              <a:t>пристосовність</a:t>
            </a:r>
            <a:endParaRPr lang="ru-RU" sz="2400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043608" y="2492896"/>
            <a:ext cx="7056784" cy="4365104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>
                <a:latin typeface="Arial Black" pitchFamily="34" charset="0"/>
                <a:cs typeface="Times New Roman" pitchFamily="18" charset="0"/>
              </a:rPr>
              <a:t>Ще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одна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аналітична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модель, за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допомогою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якої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можна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в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конкретний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спосіб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демонструвати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вплив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корупції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на права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людини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,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має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назву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«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чотири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«А»» і є стандартом,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розробленим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Комітетом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з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економічних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,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соціальних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і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культурних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прав. «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Чотири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«А»» –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це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перші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букви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англійських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слів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,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що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означають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«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наявність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», «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доступність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», «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прийнятність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» і «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пристосовність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» [</a:t>
            </a:r>
            <a:r>
              <a:rPr lang="en-US" dirty="0">
                <a:latin typeface="Arial Black" pitchFamily="34" charset="0"/>
                <a:cs typeface="Times New Roman" pitchFamily="18" charset="0"/>
              </a:rPr>
              <a:t>availability, accessibility, acceptability and adaptability];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ця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модель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призначена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для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уточнення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сфери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дії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зобов’язань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держав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щодо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гарантування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доступу до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соціальних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послуг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і благ.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Згідно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з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Загальним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коментарем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КЕСКП № 1340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щодо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права на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освіту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,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наявність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означає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зобов’язання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держави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забезпечити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наявність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соціальної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послуги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або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блага у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достатній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кількості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в межах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її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юрисдикції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.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Доступність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означає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зобов’язання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щодо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забезпечення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фізичної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та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економічної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доступності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благ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або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послуг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для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кожної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особи, без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дискримінації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, в межах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відповідної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юрисдикції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.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Прийнятність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передбачає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належну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якість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послуги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чи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блага та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дотримання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мінімальних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стандартів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щодо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них.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Пристосовність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означає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,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що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держава повинна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пристосовуватися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до потреб громад та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реагувати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на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складні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й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різноманітні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соціально-культурні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умови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життя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всіх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груп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Arial Black" pitchFamily="34" charset="0"/>
                <a:cs typeface="Times New Roman" pitchFamily="18" charset="0"/>
              </a:rPr>
              <a:t>суспільства</a:t>
            </a: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.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Аналіз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впливу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корупції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на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кожний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з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цих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аспектів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допомагає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з’ясувати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зв’язок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між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корупцією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та правами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людини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, а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також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те,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якими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шляхами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корупція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призводить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до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порушення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 прав </a:t>
            </a:r>
            <a:r>
              <a:rPr lang="ru-RU" dirty="0" err="1">
                <a:latin typeface="Arial Black" pitchFamily="34" charset="0"/>
                <a:cs typeface="Times New Roman" pitchFamily="18" charset="0"/>
              </a:rPr>
              <a:t>людини</a:t>
            </a:r>
            <a:r>
              <a:rPr lang="ru-RU" dirty="0">
                <a:latin typeface="Arial Black" pitchFamily="34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0453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ая выноска 5"/>
          <p:cNvSpPr/>
          <p:nvPr/>
        </p:nvSpPr>
        <p:spPr>
          <a:xfrm>
            <a:off x="1079612" y="404664"/>
            <a:ext cx="1944216" cy="1224136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1772816"/>
            <a:ext cx="5040560" cy="13464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772816"/>
            <a:ext cx="4800600" cy="685800"/>
          </a:xfrm>
        </p:spPr>
        <p:txBody>
          <a:bodyPr/>
          <a:lstStyle/>
          <a:p>
            <a:r>
              <a:rPr lang="ru-RU" sz="2800" b="1" i="1" dirty="0" err="1" smtClean="0"/>
              <a:t>Класифікація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наслідків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корупційних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правопорушень</a:t>
            </a:r>
            <a:r>
              <a:rPr lang="ru-RU" sz="2800" b="1" i="1" dirty="0" smtClean="0"/>
              <a:t> Радою </a:t>
            </a:r>
            <a:r>
              <a:rPr lang="ru-RU" sz="2800" b="1" i="1" dirty="0"/>
              <a:t>з прав </a:t>
            </a:r>
            <a:r>
              <a:rPr lang="ru-RU" sz="2800" b="1" i="1" dirty="0" err="1"/>
              <a:t>людини</a:t>
            </a:r>
            <a:endParaRPr lang="ru-RU" sz="28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04664"/>
            <a:ext cx="3168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b="1" i="1" dirty="0">
                <a:solidFill>
                  <a:prstClr val="white"/>
                </a:solidFill>
              </a:rPr>
              <a:t>Класифікація корупційних правопорушень</a:t>
            </a:r>
            <a:endParaRPr lang="ru-RU" b="1" i="1" dirty="0">
              <a:solidFill>
                <a:prstClr val="white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1835696" y="3493724"/>
            <a:ext cx="484632" cy="97840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113660" y="3493724"/>
            <a:ext cx="484632" cy="97840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6467935" y="3493724"/>
            <a:ext cx="484632" cy="97840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127715" y="4581128"/>
            <a:ext cx="1922512" cy="80540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індивідуальні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635896" y="4548692"/>
            <a:ext cx="1779636" cy="8378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колективні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980459" y="4553985"/>
            <a:ext cx="1944216" cy="80540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загальні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83413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err="1"/>
              <a:t>Індивідуальні</a:t>
            </a:r>
            <a:r>
              <a:rPr lang="ru-RU" sz="3200" b="1" i="1" dirty="0"/>
              <a:t> </a:t>
            </a:r>
            <a:r>
              <a:rPr lang="ru-RU" sz="3200" b="1" i="1" dirty="0" err="1"/>
              <a:t>негативні</a:t>
            </a:r>
            <a:r>
              <a:rPr lang="ru-RU" sz="3200" b="1" i="1" dirty="0"/>
              <a:t> </a:t>
            </a:r>
            <a:r>
              <a:rPr lang="ru-RU" sz="3200" b="1" i="1" dirty="0" err="1"/>
              <a:t>наслідки</a:t>
            </a:r>
            <a:endParaRPr lang="ru-RU" sz="3200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827584" y="2204864"/>
            <a:ext cx="5143501" cy="4279392"/>
          </a:xfrm>
        </p:spPr>
        <p:txBody>
          <a:bodyPr/>
          <a:lstStyle/>
          <a:p>
            <a:r>
              <a:rPr lang="ru-RU" dirty="0" err="1"/>
              <a:t>Індивідуальні</a:t>
            </a:r>
            <a:r>
              <a:rPr lang="ru-RU" dirty="0"/>
              <a:t> </a:t>
            </a:r>
            <a:r>
              <a:rPr lang="ru-RU" dirty="0" err="1"/>
              <a:t>негативні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/>
              <a:t> </a:t>
            </a:r>
            <a:r>
              <a:rPr lang="ru-RU" dirty="0" err="1"/>
              <a:t>пов’язані</a:t>
            </a:r>
            <a:r>
              <a:rPr lang="ru-RU" dirty="0"/>
              <a:t> з </a:t>
            </a:r>
            <a:r>
              <a:rPr lang="ru-RU" dirty="0" err="1"/>
              <a:t>корупцією</a:t>
            </a:r>
            <a:r>
              <a:rPr lang="ru-RU" dirty="0"/>
              <a:t>, яка прямо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опосередковано</a:t>
            </a:r>
            <a:r>
              <a:rPr lang="ru-RU" dirty="0"/>
              <a:t> </a:t>
            </a:r>
            <a:r>
              <a:rPr lang="ru-RU" dirty="0" err="1"/>
              <a:t>впливає</a:t>
            </a:r>
            <a:r>
              <a:rPr lang="ru-RU" dirty="0"/>
              <a:t> на права </a:t>
            </a:r>
            <a:r>
              <a:rPr lang="ru-RU" dirty="0" err="1"/>
              <a:t>окремих</a:t>
            </a:r>
            <a:r>
              <a:rPr lang="ru-RU" dirty="0"/>
              <a:t> </a:t>
            </a:r>
            <a:r>
              <a:rPr lang="ru-RU" dirty="0" err="1"/>
              <a:t>осіб</a:t>
            </a:r>
            <a:r>
              <a:rPr lang="ru-RU" dirty="0"/>
              <a:t>. Прикладом є </a:t>
            </a:r>
            <a:r>
              <a:rPr lang="ru-RU" dirty="0" err="1"/>
              <a:t>ситуація</a:t>
            </a:r>
            <a:r>
              <a:rPr lang="ru-RU" dirty="0"/>
              <a:t>, за </a:t>
            </a:r>
            <a:r>
              <a:rPr lang="ru-RU" dirty="0" err="1"/>
              <a:t>якої</a:t>
            </a:r>
            <a:r>
              <a:rPr lang="ru-RU" dirty="0"/>
              <a:t> </a:t>
            </a:r>
            <a:r>
              <a:rPr lang="ru-RU" dirty="0" err="1"/>
              <a:t>викладач</a:t>
            </a:r>
            <a:r>
              <a:rPr lang="ru-RU" dirty="0"/>
              <a:t> </a:t>
            </a:r>
            <a:r>
              <a:rPr lang="ru-RU" dirty="0" err="1"/>
              <a:t>вимагає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студента </a:t>
            </a:r>
            <a:r>
              <a:rPr lang="ru-RU" dirty="0" err="1"/>
              <a:t>сексуальних</a:t>
            </a:r>
            <a:r>
              <a:rPr lang="ru-RU" dirty="0"/>
              <a:t> </a:t>
            </a:r>
            <a:r>
              <a:rPr lang="ru-RU" dirty="0" err="1"/>
              <a:t>послуг</a:t>
            </a:r>
            <a:r>
              <a:rPr lang="ru-RU" dirty="0"/>
              <a:t> в </a:t>
            </a:r>
            <a:r>
              <a:rPr lang="ru-RU" dirty="0" err="1"/>
              <a:t>обмін</a:t>
            </a:r>
            <a:r>
              <a:rPr lang="ru-RU" dirty="0"/>
              <a:t> на </a:t>
            </a:r>
            <a:r>
              <a:rPr lang="ru-RU" dirty="0" err="1"/>
              <a:t>покращення</a:t>
            </a:r>
            <a:r>
              <a:rPr lang="ru-RU" dirty="0"/>
              <a:t> </a:t>
            </a:r>
            <a:r>
              <a:rPr lang="ru-RU" dirty="0" err="1"/>
              <a:t>оцінок</a:t>
            </a:r>
            <a:r>
              <a:rPr lang="ru-RU" dirty="0"/>
              <a:t> (див. </a:t>
            </a:r>
            <a:r>
              <a:rPr lang="ru-RU" dirty="0" err="1"/>
              <a:t>матеріал</a:t>
            </a:r>
            <a:r>
              <a:rPr lang="ru-RU" dirty="0"/>
              <a:t> </a:t>
            </a:r>
            <a:r>
              <a:rPr lang="ru-RU" dirty="0" err="1"/>
              <a:t>вище</a:t>
            </a:r>
            <a:r>
              <a:rPr lang="ru-RU" dirty="0"/>
              <a:t> про «</a:t>
            </a:r>
            <a:r>
              <a:rPr lang="ru-RU" dirty="0" err="1"/>
              <a:t>сексуальну</a:t>
            </a:r>
            <a:r>
              <a:rPr lang="ru-RU" dirty="0"/>
              <a:t> </a:t>
            </a:r>
            <a:r>
              <a:rPr lang="ru-RU" dirty="0" err="1"/>
              <a:t>корупцію</a:t>
            </a:r>
            <a:r>
              <a:rPr lang="ru-RU" dirty="0"/>
              <a:t>»).</a:t>
            </a:r>
          </a:p>
        </p:txBody>
      </p:sp>
    </p:spTree>
    <p:extLst>
      <p:ext uri="{BB962C8B-B14F-4D97-AF65-F5344CB8AC3E}">
        <p14:creationId xmlns:p14="http://schemas.microsoft.com/office/powerpoint/2010/main" val="2109080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i="1" dirty="0" err="1"/>
              <a:t>Колективні</a:t>
            </a:r>
            <a:r>
              <a:rPr lang="ru-RU" sz="2800" b="1" i="1" dirty="0"/>
              <a:t> </a:t>
            </a:r>
            <a:r>
              <a:rPr lang="ru-RU" sz="2800" b="1" i="1" dirty="0" err="1"/>
              <a:t>негативні</a:t>
            </a:r>
            <a:r>
              <a:rPr lang="ru-RU" sz="2800" b="1" i="1" dirty="0"/>
              <a:t> </a:t>
            </a:r>
            <a:r>
              <a:rPr lang="ru-RU" sz="2800" b="1" i="1" dirty="0" err="1"/>
              <a:t>наслідки</a:t>
            </a:r>
            <a:r>
              <a:rPr lang="ru-RU" sz="2800" b="1" i="1" dirty="0"/>
              <a:t>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899592" y="2204864"/>
            <a:ext cx="5143501" cy="4279392"/>
          </a:xfrm>
        </p:spPr>
        <p:txBody>
          <a:bodyPr/>
          <a:lstStyle/>
          <a:p>
            <a:r>
              <a:rPr lang="ru-RU" dirty="0" err="1"/>
              <a:t>Колективні</a:t>
            </a:r>
            <a:r>
              <a:rPr lang="ru-RU" dirty="0"/>
              <a:t> </a:t>
            </a:r>
            <a:r>
              <a:rPr lang="ru-RU" dirty="0" err="1"/>
              <a:t>негативні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/>
              <a:t> </a:t>
            </a:r>
            <a:r>
              <a:rPr lang="ru-RU" dirty="0" err="1"/>
              <a:t>означають</a:t>
            </a:r>
            <a:r>
              <a:rPr lang="ru-RU" dirty="0"/>
              <a:t> </a:t>
            </a:r>
            <a:r>
              <a:rPr lang="ru-RU" dirty="0" err="1"/>
              <a:t>корупцію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впливає</a:t>
            </a:r>
            <a:r>
              <a:rPr lang="ru-RU" dirty="0"/>
              <a:t> на </a:t>
            </a:r>
            <a:r>
              <a:rPr lang="ru-RU" dirty="0" err="1"/>
              <a:t>окремі</a:t>
            </a:r>
            <a:r>
              <a:rPr lang="ru-RU" dirty="0"/>
              <a:t> </a:t>
            </a:r>
            <a:r>
              <a:rPr lang="ru-RU" dirty="0" err="1"/>
              <a:t>групи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меншини</a:t>
            </a:r>
            <a:r>
              <a:rPr lang="ru-RU" dirty="0"/>
              <a:t>. Прикладом є </a:t>
            </a:r>
            <a:r>
              <a:rPr lang="ru-RU" dirty="0" err="1"/>
              <a:t>ситуація</a:t>
            </a:r>
            <a:r>
              <a:rPr lang="ru-RU" dirty="0"/>
              <a:t>, за </a:t>
            </a:r>
            <a:r>
              <a:rPr lang="ru-RU" dirty="0" err="1"/>
              <a:t>якої</a:t>
            </a:r>
            <a:r>
              <a:rPr lang="ru-RU" dirty="0"/>
              <a:t> </a:t>
            </a:r>
            <a:r>
              <a:rPr lang="ru-RU" dirty="0" err="1"/>
              <a:t>публічні</a:t>
            </a:r>
            <a:r>
              <a:rPr lang="ru-RU" dirty="0"/>
              <a:t> </a:t>
            </a:r>
            <a:r>
              <a:rPr lang="ru-RU" dirty="0" err="1"/>
              <a:t>службовці</a:t>
            </a:r>
            <a:r>
              <a:rPr lang="ru-RU" dirty="0"/>
              <a:t> </a:t>
            </a:r>
            <a:r>
              <a:rPr lang="ru-RU" dirty="0" err="1"/>
              <a:t>вимагають</a:t>
            </a:r>
            <a:r>
              <a:rPr lang="ru-RU" dirty="0"/>
              <a:t> </a:t>
            </a:r>
            <a:r>
              <a:rPr lang="ru-RU" dirty="0" err="1"/>
              <a:t>хабарів</a:t>
            </a:r>
            <a:r>
              <a:rPr lang="ru-RU" dirty="0"/>
              <a:t> за </a:t>
            </a:r>
            <a:r>
              <a:rPr lang="ru-RU" dirty="0" err="1"/>
              <a:t>надання</a:t>
            </a:r>
            <a:r>
              <a:rPr lang="ru-RU" dirty="0"/>
              <a:t> </a:t>
            </a:r>
            <a:r>
              <a:rPr lang="ru-RU" dirty="0" err="1"/>
              <a:t>публічних</a:t>
            </a:r>
            <a:r>
              <a:rPr lang="ru-RU" dirty="0"/>
              <a:t> </a:t>
            </a:r>
            <a:r>
              <a:rPr lang="ru-RU" dirty="0" err="1"/>
              <a:t>послуг</a:t>
            </a:r>
            <a:r>
              <a:rPr lang="ru-RU" dirty="0"/>
              <a:t> та </a:t>
            </a:r>
            <a:r>
              <a:rPr lang="ru-RU" dirty="0" err="1"/>
              <a:t>встановлюють</a:t>
            </a:r>
            <a:r>
              <a:rPr lang="ru-RU" dirty="0"/>
              <a:t> </a:t>
            </a:r>
            <a:r>
              <a:rPr lang="ru-RU" dirty="0" err="1"/>
              <a:t>розмір</a:t>
            </a:r>
            <a:r>
              <a:rPr lang="ru-RU" dirty="0"/>
              <a:t> </a:t>
            </a:r>
            <a:r>
              <a:rPr lang="ru-RU" dirty="0" err="1"/>
              <a:t>хабаря</a:t>
            </a:r>
            <a:r>
              <a:rPr lang="ru-RU" dirty="0"/>
              <a:t> на такому </a:t>
            </a:r>
            <a:r>
              <a:rPr lang="ru-RU" dirty="0" err="1"/>
              <a:t>рівні</a:t>
            </a:r>
            <a:r>
              <a:rPr lang="ru-RU" dirty="0"/>
              <a:t>, </a:t>
            </a:r>
            <a:r>
              <a:rPr lang="ru-RU" dirty="0" err="1"/>
              <a:t>якого</a:t>
            </a:r>
            <a:r>
              <a:rPr lang="ru-RU" dirty="0"/>
              <a:t> не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собі</a:t>
            </a:r>
            <a:r>
              <a:rPr lang="ru-RU" dirty="0"/>
              <a:t> </a:t>
            </a:r>
            <a:r>
              <a:rPr lang="ru-RU" dirty="0" err="1"/>
              <a:t>дозволити</a:t>
            </a:r>
            <a:r>
              <a:rPr lang="ru-RU" dirty="0"/>
              <a:t> </a:t>
            </a:r>
            <a:r>
              <a:rPr lang="ru-RU" dirty="0" err="1"/>
              <a:t>певні</a:t>
            </a:r>
            <a:r>
              <a:rPr lang="ru-RU" dirty="0"/>
              <a:t> </a:t>
            </a:r>
            <a:r>
              <a:rPr lang="ru-RU" dirty="0" err="1"/>
              <a:t>вразливі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маргіналізовані</a:t>
            </a:r>
            <a:r>
              <a:rPr lang="ru-RU" dirty="0"/>
              <a:t> </a:t>
            </a:r>
            <a:r>
              <a:rPr lang="ru-RU" dirty="0" err="1"/>
              <a:t>категорії</a:t>
            </a:r>
            <a:r>
              <a:rPr lang="ru-RU" dirty="0"/>
              <a:t>, </a:t>
            </a:r>
            <a:r>
              <a:rPr lang="ru-RU" dirty="0" err="1"/>
              <a:t>внаслідок</a:t>
            </a:r>
            <a:r>
              <a:rPr lang="ru-RU" dirty="0"/>
              <a:t> </a:t>
            </a:r>
            <a:r>
              <a:rPr lang="ru-RU" dirty="0" err="1"/>
              <a:t>чого</a:t>
            </a:r>
            <a:r>
              <a:rPr lang="ru-RU" dirty="0"/>
              <a:t>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err="1"/>
              <a:t>групи</a:t>
            </a:r>
            <a:r>
              <a:rPr lang="ru-RU" dirty="0"/>
              <a:t> </a:t>
            </a:r>
            <a:r>
              <a:rPr lang="ru-RU" dirty="0" err="1"/>
              <a:t>позбавлено</a:t>
            </a:r>
            <a:r>
              <a:rPr lang="ru-RU" dirty="0"/>
              <a:t> доступу до </a:t>
            </a:r>
            <a:r>
              <a:rPr lang="ru-RU" dirty="0" err="1"/>
              <a:t>послуги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5027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i="1" dirty="0" err="1"/>
              <a:t>Загальні</a:t>
            </a:r>
            <a:r>
              <a:rPr lang="ru-RU" sz="2800" b="1" i="1" dirty="0"/>
              <a:t> </a:t>
            </a:r>
            <a:r>
              <a:rPr lang="ru-RU" sz="2800" b="1" i="1" dirty="0" err="1"/>
              <a:t>негативні</a:t>
            </a:r>
            <a:r>
              <a:rPr lang="ru-RU" sz="2800" b="1" i="1" dirty="0"/>
              <a:t> </a:t>
            </a:r>
            <a:r>
              <a:rPr lang="ru-RU" sz="2800" b="1" i="1" dirty="0" err="1"/>
              <a:t>наслідки</a:t>
            </a:r>
            <a:endParaRPr lang="ru-RU" sz="2800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043608" y="2132856"/>
            <a:ext cx="5143501" cy="4279392"/>
          </a:xfrm>
        </p:spPr>
        <p:txBody>
          <a:bodyPr/>
          <a:lstStyle/>
          <a:p>
            <a:r>
              <a:rPr lang="ru-RU" dirty="0" err="1"/>
              <a:t>Загальні</a:t>
            </a:r>
            <a:r>
              <a:rPr lang="ru-RU" dirty="0"/>
              <a:t> </a:t>
            </a:r>
            <a:r>
              <a:rPr lang="ru-RU" dirty="0" err="1"/>
              <a:t>негативні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/>
              <a:t> </a:t>
            </a:r>
            <a:r>
              <a:rPr lang="ru-RU" dirty="0" err="1"/>
              <a:t>означають</a:t>
            </a:r>
            <a:r>
              <a:rPr lang="ru-RU" dirty="0"/>
              <a:t> </a:t>
            </a:r>
            <a:r>
              <a:rPr lang="ru-RU" dirty="0" err="1"/>
              <a:t>вплив</a:t>
            </a:r>
            <a:r>
              <a:rPr lang="ru-RU" dirty="0"/>
              <a:t> </a:t>
            </a:r>
            <a:r>
              <a:rPr lang="ru-RU" dirty="0" err="1"/>
              <a:t>корупції</a:t>
            </a:r>
            <a:r>
              <a:rPr lang="ru-RU" dirty="0"/>
              <a:t> на </a:t>
            </a:r>
            <a:r>
              <a:rPr lang="ru-RU" dirty="0" err="1"/>
              <a:t>суспільство</a:t>
            </a:r>
            <a:r>
              <a:rPr lang="ru-RU" dirty="0"/>
              <a:t> в </a:t>
            </a:r>
            <a:r>
              <a:rPr lang="ru-RU" dirty="0" err="1"/>
              <a:t>цілому</a:t>
            </a:r>
            <a:r>
              <a:rPr lang="ru-RU" dirty="0"/>
              <a:t>, на </a:t>
            </a:r>
            <a:r>
              <a:rPr lang="ru-RU" dirty="0" err="1"/>
              <a:t>національному</a:t>
            </a:r>
            <a:r>
              <a:rPr lang="ru-RU" dirty="0"/>
              <a:t> та </a:t>
            </a:r>
            <a:r>
              <a:rPr lang="ru-RU" dirty="0" err="1"/>
              <a:t>міжнародному</a:t>
            </a:r>
            <a:r>
              <a:rPr lang="ru-RU" dirty="0"/>
              <a:t> </a:t>
            </a:r>
            <a:r>
              <a:rPr lang="ru-RU" dirty="0" err="1"/>
              <a:t>рівнях</a:t>
            </a:r>
            <a:r>
              <a:rPr lang="ru-RU" dirty="0"/>
              <a:t>. Прикладами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скорочення</a:t>
            </a:r>
            <a:r>
              <a:rPr lang="ru-RU" dirty="0"/>
              <a:t> </a:t>
            </a:r>
            <a:r>
              <a:rPr lang="ru-RU" dirty="0" err="1"/>
              <a:t>фінансових</a:t>
            </a:r>
            <a:r>
              <a:rPr lang="ru-RU" dirty="0"/>
              <a:t> та </a:t>
            </a:r>
            <a:r>
              <a:rPr lang="ru-RU" dirty="0" err="1"/>
              <a:t>економічних</a:t>
            </a:r>
            <a:r>
              <a:rPr lang="ru-RU" dirty="0"/>
              <a:t> </a:t>
            </a:r>
            <a:r>
              <a:rPr lang="ru-RU" dirty="0" err="1"/>
              <a:t>ресурсів</a:t>
            </a:r>
            <a:r>
              <a:rPr lang="ru-RU" dirty="0"/>
              <a:t> </a:t>
            </a:r>
            <a:r>
              <a:rPr lang="ru-RU" dirty="0" err="1"/>
              <a:t>унаслідок</a:t>
            </a:r>
            <a:r>
              <a:rPr lang="ru-RU" dirty="0"/>
              <a:t> </a:t>
            </a:r>
            <a:r>
              <a:rPr lang="ru-RU" dirty="0" err="1"/>
              <a:t>корупційної</a:t>
            </a:r>
            <a:r>
              <a:rPr lang="ru-RU" dirty="0"/>
              <a:t> практики, як-от </a:t>
            </a:r>
            <a:r>
              <a:rPr lang="ru-RU" dirty="0" err="1"/>
              <a:t>розкрадання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дестабілізація</a:t>
            </a:r>
            <a:r>
              <a:rPr lang="ru-RU" dirty="0"/>
              <a:t> </a:t>
            </a:r>
            <a:r>
              <a:rPr lang="ru-RU" dirty="0" err="1"/>
              <a:t>демократичних</a:t>
            </a:r>
            <a:r>
              <a:rPr lang="ru-RU" dirty="0"/>
              <a:t> </a:t>
            </a:r>
            <a:r>
              <a:rPr lang="ru-RU" dirty="0" err="1"/>
              <a:t>інституцій</a:t>
            </a:r>
            <a:r>
              <a:rPr lang="ru-RU" dirty="0"/>
              <a:t> і верховенства права </a:t>
            </a:r>
            <a:r>
              <a:rPr lang="ru-RU" dirty="0" err="1"/>
              <a:t>внаслідок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системної</a:t>
            </a:r>
            <a:r>
              <a:rPr lang="ru-RU" dirty="0"/>
              <a:t> </a:t>
            </a:r>
            <a:r>
              <a:rPr lang="ru-RU" dirty="0" err="1"/>
              <a:t>корупції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корупції</a:t>
            </a:r>
            <a:r>
              <a:rPr lang="ru-RU" dirty="0"/>
              <a:t> на </a:t>
            </a:r>
            <a:r>
              <a:rPr lang="ru-RU" dirty="0" err="1"/>
              <a:t>найвищих</a:t>
            </a:r>
            <a:r>
              <a:rPr lang="ru-RU" dirty="0"/>
              <a:t> </a:t>
            </a:r>
            <a:r>
              <a:rPr lang="ru-RU" dirty="0" err="1"/>
              <a:t>щаблях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 (</a:t>
            </a:r>
            <a:r>
              <a:rPr lang="ru-RU" dirty="0" err="1"/>
              <a:t>тобто</a:t>
            </a:r>
            <a:r>
              <a:rPr lang="ru-RU" dirty="0"/>
              <a:t>, на </a:t>
            </a:r>
            <a:r>
              <a:rPr lang="ru-RU" dirty="0" err="1"/>
              <a:t>рівні</a:t>
            </a:r>
            <a:r>
              <a:rPr lang="ru-RU" dirty="0"/>
              <a:t> уряду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глави</a:t>
            </a:r>
            <a:r>
              <a:rPr lang="ru-RU" dirty="0"/>
              <a:t> </a:t>
            </a:r>
            <a:r>
              <a:rPr lang="ru-RU" dirty="0" err="1"/>
              <a:t>держави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411151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несколько документов 3"/>
          <p:cNvSpPr/>
          <p:nvPr/>
        </p:nvSpPr>
        <p:spPr>
          <a:xfrm flipH="1">
            <a:off x="1619672" y="260648"/>
            <a:ext cx="6336704" cy="2016224"/>
          </a:xfrm>
          <a:prstGeom prst="flowChartMultidocumen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692696"/>
            <a:ext cx="5143499" cy="653547"/>
          </a:xfrm>
        </p:spPr>
        <p:txBody>
          <a:bodyPr>
            <a:noAutofit/>
          </a:bodyPr>
          <a:lstStyle/>
          <a:p>
            <a:r>
              <a:rPr lang="uk-UA" sz="2800" b="1" i="1" dirty="0" smtClean="0"/>
              <a:t>Правозахисний підхід по боротьбі з корупцією у сфері прав </a:t>
            </a:r>
            <a:r>
              <a:rPr lang="uk-UA" sz="2800" b="1" i="1" dirty="0" err="1" smtClean="0"/>
              <a:t>ісвобод</a:t>
            </a:r>
            <a:r>
              <a:rPr lang="uk-UA" sz="2800" b="1" i="1" dirty="0" smtClean="0"/>
              <a:t> людини:</a:t>
            </a:r>
            <a:endParaRPr lang="ru-RU" sz="2800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2195736" y="2245684"/>
            <a:ext cx="6388174" cy="4233672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ru-RU" sz="2400" dirty="0" smtClean="0"/>
              <a:t>У </a:t>
            </a:r>
            <a:r>
              <a:rPr lang="ru-RU" sz="2400" dirty="0" err="1"/>
              <a:t>центрі</a:t>
            </a:r>
            <a:r>
              <a:rPr lang="ru-RU" sz="2400" dirty="0"/>
              <a:t> </a:t>
            </a:r>
            <a:r>
              <a:rPr lang="ru-RU" sz="2400" dirty="0" err="1"/>
              <a:t>уваги</a:t>
            </a:r>
            <a:r>
              <a:rPr lang="ru-RU" sz="2400" dirty="0"/>
              <a:t> – </a:t>
            </a:r>
            <a:r>
              <a:rPr lang="ru-RU" sz="2400" dirty="0" err="1"/>
              <a:t>потерпілі</a:t>
            </a:r>
            <a:r>
              <a:rPr lang="ru-RU" sz="2400" dirty="0" smtClean="0"/>
              <a:t>.</a:t>
            </a:r>
          </a:p>
          <a:p>
            <a:pPr marL="285750" indent="-285750">
              <a:buFontTx/>
              <a:buChar char="-"/>
            </a:pPr>
            <a:r>
              <a:rPr lang="ru-RU" sz="2400" dirty="0" err="1"/>
              <a:t>Підвищення</a:t>
            </a:r>
            <a:r>
              <a:rPr lang="ru-RU" sz="2400" dirty="0"/>
              <a:t> </a:t>
            </a:r>
            <a:r>
              <a:rPr lang="ru-RU" sz="2400" dirty="0" err="1"/>
              <a:t>прозорості</a:t>
            </a:r>
            <a:r>
              <a:rPr lang="ru-RU" sz="2400" dirty="0"/>
              <a:t> та </a:t>
            </a:r>
            <a:r>
              <a:rPr lang="ru-RU" sz="2400" dirty="0" err="1"/>
              <a:t>активізація</a:t>
            </a:r>
            <a:r>
              <a:rPr lang="ru-RU" sz="2400" dirty="0"/>
              <a:t> </a:t>
            </a:r>
            <a:r>
              <a:rPr lang="ru-RU" sz="2400" dirty="0" err="1"/>
              <a:t>участі</a:t>
            </a:r>
            <a:r>
              <a:rPr lang="ru-RU" sz="2400" dirty="0" smtClean="0"/>
              <a:t>.</a:t>
            </a:r>
          </a:p>
          <a:p>
            <a:pPr marL="285750" indent="-285750">
              <a:buFontTx/>
              <a:buChar char="-"/>
            </a:pPr>
            <a:r>
              <a:rPr lang="ru-RU" sz="2400" dirty="0" err="1"/>
              <a:t>Посилення</a:t>
            </a:r>
            <a:r>
              <a:rPr lang="ru-RU" sz="2400" dirty="0"/>
              <a:t> </a:t>
            </a:r>
            <a:r>
              <a:rPr lang="ru-RU" sz="2400" dirty="0" err="1"/>
              <a:t>підзвітності</a:t>
            </a:r>
            <a:r>
              <a:rPr lang="ru-RU" sz="2400" dirty="0"/>
              <a:t>. </a:t>
            </a:r>
            <a:endParaRPr lang="ru-RU" sz="2400" dirty="0" smtClean="0"/>
          </a:p>
          <a:p>
            <a:pPr marL="285750" indent="-285750">
              <a:buFontTx/>
              <a:buChar char="-"/>
            </a:pPr>
            <a:r>
              <a:rPr lang="ru-RU" sz="2400" dirty="0" err="1"/>
              <a:t>Засоби</a:t>
            </a:r>
            <a:r>
              <a:rPr lang="ru-RU" sz="2400" dirty="0"/>
              <a:t> правового </a:t>
            </a:r>
            <a:r>
              <a:rPr lang="ru-RU" sz="2400" dirty="0" err="1"/>
              <a:t>захисту</a:t>
            </a:r>
            <a:r>
              <a:rPr lang="ru-RU" sz="2400" dirty="0"/>
              <a:t> для </a:t>
            </a:r>
            <a:r>
              <a:rPr lang="ru-RU" sz="2400" dirty="0" err="1"/>
              <a:t>постраждалих</a:t>
            </a:r>
            <a:r>
              <a:rPr lang="ru-RU" sz="2400" dirty="0"/>
              <a:t> </a:t>
            </a:r>
            <a:r>
              <a:rPr lang="ru-RU" sz="2400" dirty="0" err="1"/>
              <a:t>осіб</a:t>
            </a:r>
            <a:r>
              <a:rPr lang="ru-RU" sz="2400" dirty="0"/>
              <a:t>. </a:t>
            </a:r>
            <a:endParaRPr lang="ru-RU" sz="2400" dirty="0" smtClean="0"/>
          </a:p>
          <a:p>
            <a:pPr marL="285750" indent="-285750">
              <a:buFontTx/>
              <a:buChar char="-"/>
            </a:pPr>
            <a:r>
              <a:rPr lang="ru-RU" sz="2400" dirty="0" err="1"/>
              <a:t>Більше</a:t>
            </a:r>
            <a:r>
              <a:rPr lang="ru-RU" sz="2400" dirty="0"/>
              <a:t> </a:t>
            </a:r>
            <a:r>
              <a:rPr lang="ru-RU" sz="2400" dirty="0" err="1"/>
              <a:t>учасників</a:t>
            </a:r>
            <a:r>
              <a:rPr lang="ru-RU" sz="2400" dirty="0"/>
              <a:t> </a:t>
            </a:r>
            <a:r>
              <a:rPr lang="ru-RU" sz="2400" dirty="0" err="1"/>
              <a:t>боротьби</a:t>
            </a:r>
            <a:r>
              <a:rPr lang="ru-RU" sz="2400" dirty="0"/>
              <a:t> з </a:t>
            </a:r>
            <a:r>
              <a:rPr lang="ru-RU" sz="2400" dirty="0" err="1"/>
              <a:t>корупцією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4648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Вправа 1</a:t>
            </a:r>
            <a:endParaRPr lang="ru-RU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 err="1" smtClean="0"/>
              <a:t>Знайдіть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/>
              <a:t>інтернеті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/>
              <a:t>нещодавній</a:t>
            </a:r>
            <a:r>
              <a:rPr lang="ru-RU" dirty="0"/>
              <a:t> приклад </a:t>
            </a:r>
            <a:r>
              <a:rPr lang="ru-RU" dirty="0" err="1"/>
              <a:t>порушень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, </a:t>
            </a:r>
            <a:r>
              <a:rPr lang="ru-RU" dirty="0" err="1"/>
              <a:t>спричинених</a:t>
            </a:r>
            <a:r>
              <a:rPr lang="ru-RU" dirty="0"/>
              <a:t> </a:t>
            </a:r>
            <a:r>
              <a:rPr lang="ru-RU" dirty="0" err="1"/>
              <a:t>корупцією</a:t>
            </a:r>
            <a:r>
              <a:rPr lang="ru-RU" dirty="0"/>
              <a:t>. </a:t>
            </a:r>
            <a:r>
              <a:rPr lang="ru-RU" dirty="0" smtClean="0"/>
              <a:t>Пояснить, </a:t>
            </a:r>
            <a:r>
              <a:rPr lang="ru-RU" dirty="0"/>
              <a:t>як </a:t>
            </a:r>
            <a:r>
              <a:rPr lang="ru-RU" dirty="0" err="1"/>
              <a:t>саме</a:t>
            </a:r>
            <a:r>
              <a:rPr lang="ru-RU" dirty="0"/>
              <a:t> </a:t>
            </a:r>
            <a:r>
              <a:rPr lang="ru-RU" dirty="0" err="1"/>
              <a:t>конкретне</a:t>
            </a:r>
            <a:r>
              <a:rPr lang="ru-RU" dirty="0"/>
              <a:t> </a:t>
            </a:r>
            <a:r>
              <a:rPr lang="ru-RU" dirty="0" err="1"/>
              <a:t>корупційне</a:t>
            </a:r>
            <a:r>
              <a:rPr lang="ru-RU" dirty="0"/>
              <a:t> </a:t>
            </a:r>
            <a:r>
              <a:rPr lang="ru-RU" dirty="0" err="1"/>
              <a:t>діяння</a:t>
            </a:r>
            <a:r>
              <a:rPr lang="ru-RU" dirty="0"/>
              <a:t> </a:t>
            </a:r>
            <a:r>
              <a:rPr lang="ru-RU" dirty="0" err="1"/>
              <a:t>призвело</a:t>
            </a:r>
            <a:r>
              <a:rPr lang="ru-RU" dirty="0"/>
              <a:t> на </a:t>
            </a:r>
            <a:r>
              <a:rPr lang="ru-RU" dirty="0" err="1"/>
              <a:t>практиці</a:t>
            </a:r>
            <a:r>
              <a:rPr lang="ru-RU" dirty="0"/>
              <a:t> до </a:t>
            </a:r>
            <a:r>
              <a:rPr lang="ru-RU" dirty="0" err="1"/>
              <a:t>порушень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97616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i="1" dirty="0" smtClean="0"/>
              <a:t>Вправа 2 </a:t>
            </a:r>
            <a:endParaRPr lang="ru-RU" sz="3600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1115616" y="2420888"/>
            <a:ext cx="6534483" cy="4177648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>
                <a:solidFill>
                  <a:srgbClr val="C00000"/>
                </a:solidFill>
              </a:rPr>
              <a:t>Тематичний</a:t>
            </a:r>
            <a:r>
              <a:rPr lang="ru-RU" dirty="0">
                <a:solidFill>
                  <a:srgbClr val="C00000"/>
                </a:solidFill>
              </a:rPr>
              <a:t> приклад 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>
                <a:solidFill>
                  <a:srgbClr val="C00000"/>
                </a:solidFill>
              </a:rPr>
              <a:t>«</a:t>
            </a:r>
            <a:r>
              <a:rPr lang="ru-RU" dirty="0" err="1">
                <a:solidFill>
                  <a:srgbClr val="C00000"/>
                </a:solidFill>
              </a:rPr>
              <a:t>Діти</a:t>
            </a:r>
            <a:r>
              <a:rPr lang="ru-RU" dirty="0">
                <a:solidFill>
                  <a:srgbClr val="C00000"/>
                </a:solidFill>
              </a:rPr>
              <a:t> за </a:t>
            </a:r>
            <a:r>
              <a:rPr lang="ru-RU" dirty="0" err="1">
                <a:solidFill>
                  <a:srgbClr val="C00000"/>
                </a:solidFill>
              </a:rPr>
              <a:t>готівку</a:t>
            </a:r>
            <a:r>
              <a:rPr lang="ru-RU" dirty="0">
                <a:solidFill>
                  <a:srgbClr val="C00000"/>
                </a:solidFill>
              </a:rPr>
              <a:t>» </a:t>
            </a:r>
            <a:endParaRPr lang="ru-RU" dirty="0" smtClean="0">
              <a:solidFill>
                <a:srgbClr val="C00000"/>
              </a:solidFill>
            </a:endParaRPr>
          </a:p>
          <a:p>
            <a:r>
              <a:rPr lang="ru-RU" dirty="0" smtClean="0"/>
              <a:t>У </a:t>
            </a:r>
            <a:r>
              <a:rPr lang="ru-RU" dirty="0"/>
              <a:t>2008 </a:t>
            </a:r>
            <a:r>
              <a:rPr lang="ru-RU" dirty="0" err="1"/>
              <a:t>році</a:t>
            </a:r>
            <a:r>
              <a:rPr lang="ru-RU" dirty="0"/>
              <a:t> в США </a:t>
            </a:r>
            <a:r>
              <a:rPr lang="ru-RU" dirty="0" err="1"/>
              <a:t>стався</a:t>
            </a:r>
            <a:r>
              <a:rPr lang="ru-RU" dirty="0"/>
              <a:t> </a:t>
            </a:r>
            <a:r>
              <a:rPr lang="ru-RU" dirty="0" err="1"/>
              <a:t>гучний</a:t>
            </a:r>
            <a:r>
              <a:rPr lang="ru-RU" dirty="0"/>
              <a:t> </a:t>
            </a:r>
            <a:r>
              <a:rPr lang="ru-RU" dirty="0" err="1"/>
              <a:t>корупційний</a:t>
            </a:r>
            <a:r>
              <a:rPr lang="ru-RU" dirty="0"/>
              <a:t> скандал,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отримав</a:t>
            </a:r>
            <a:r>
              <a:rPr lang="ru-RU" dirty="0"/>
              <a:t> </a:t>
            </a:r>
            <a:r>
              <a:rPr lang="ru-RU" dirty="0" err="1"/>
              <a:t>назву</a:t>
            </a:r>
            <a:r>
              <a:rPr lang="ru-RU" dirty="0"/>
              <a:t> «</a:t>
            </a:r>
            <a:r>
              <a:rPr lang="ru-RU" dirty="0" err="1"/>
              <a:t>Діти</a:t>
            </a:r>
            <a:r>
              <a:rPr lang="ru-RU" dirty="0"/>
              <a:t> за </a:t>
            </a:r>
            <a:r>
              <a:rPr lang="ru-RU" dirty="0" err="1"/>
              <a:t>готівку</a:t>
            </a:r>
            <a:r>
              <a:rPr lang="ru-RU" dirty="0"/>
              <a:t>». </a:t>
            </a:r>
            <a:r>
              <a:rPr lang="ru-RU" dirty="0" err="1"/>
              <a:t>Судді</a:t>
            </a:r>
            <a:r>
              <a:rPr lang="ru-RU" dirty="0"/>
              <a:t> Суду округу </a:t>
            </a:r>
            <a:r>
              <a:rPr lang="ru-RU" dirty="0" err="1"/>
              <a:t>Льюзерн</a:t>
            </a:r>
            <a:r>
              <a:rPr lang="ru-RU" dirty="0"/>
              <a:t> у </a:t>
            </a:r>
            <a:r>
              <a:rPr lang="ru-RU" dirty="0" err="1"/>
              <a:t>Вілкс-Барре</a:t>
            </a:r>
            <a:r>
              <a:rPr lang="ru-RU" dirty="0"/>
              <a:t>, штат </a:t>
            </a:r>
            <a:r>
              <a:rPr lang="ru-RU" dirty="0" err="1"/>
              <a:t>Пенсільванія</a:t>
            </a:r>
            <a:r>
              <a:rPr lang="ru-RU" dirty="0"/>
              <a:t>, </a:t>
            </a:r>
            <a:r>
              <a:rPr lang="ru-RU" dirty="0" err="1"/>
              <a:t>отримували</a:t>
            </a:r>
            <a:r>
              <a:rPr lang="ru-RU" dirty="0"/>
              <a:t> </a:t>
            </a:r>
            <a:r>
              <a:rPr lang="ru-RU" dirty="0" err="1"/>
              <a:t>готівкові</a:t>
            </a:r>
            <a:r>
              <a:rPr lang="ru-RU" dirty="0"/>
              <a:t> </a:t>
            </a:r>
            <a:r>
              <a:rPr lang="ru-RU" dirty="0" err="1"/>
              <a:t>платежі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приватних</a:t>
            </a:r>
            <a:r>
              <a:rPr lang="ru-RU" dirty="0"/>
              <a:t> </a:t>
            </a:r>
            <a:r>
              <a:rPr lang="ru-RU" dirty="0" err="1"/>
              <a:t>в’язниць</a:t>
            </a:r>
            <a:r>
              <a:rPr lang="ru-RU" dirty="0"/>
              <a:t> для </a:t>
            </a:r>
            <a:r>
              <a:rPr lang="ru-RU" dirty="0" err="1"/>
              <a:t>неповнолітніх</a:t>
            </a:r>
            <a:r>
              <a:rPr lang="ru-RU" dirty="0"/>
              <a:t> за те,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відправляли</a:t>
            </a:r>
            <a:r>
              <a:rPr lang="ru-RU" dirty="0"/>
              <a:t> до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установ</a:t>
            </a:r>
            <a:r>
              <a:rPr lang="ru-RU" dirty="0"/>
              <a:t> </a:t>
            </a:r>
            <a:r>
              <a:rPr lang="ru-RU" dirty="0" err="1"/>
              <a:t>багатьох</a:t>
            </a:r>
            <a:r>
              <a:rPr lang="ru-RU" dirty="0"/>
              <a:t> </a:t>
            </a:r>
            <a:r>
              <a:rPr lang="ru-RU" dirty="0" err="1"/>
              <a:t>молодих</a:t>
            </a:r>
            <a:r>
              <a:rPr lang="ru-RU" dirty="0"/>
              <a:t> </a:t>
            </a:r>
            <a:r>
              <a:rPr lang="ru-RU" dirty="0" err="1"/>
              <a:t>правопорушників</a:t>
            </a:r>
            <a:r>
              <a:rPr lang="ru-RU" dirty="0"/>
              <a:t>. Прокурор США </a:t>
            </a:r>
            <a:r>
              <a:rPr lang="ru-RU" dirty="0" err="1"/>
              <a:t>відкрив</a:t>
            </a:r>
            <a:r>
              <a:rPr lang="ru-RU" dirty="0"/>
              <a:t> </a:t>
            </a:r>
            <a:r>
              <a:rPr lang="ru-RU" dirty="0" err="1"/>
              <a:t>провадження</a:t>
            </a:r>
            <a:r>
              <a:rPr lang="ru-RU" dirty="0"/>
              <a:t> і </a:t>
            </a:r>
            <a:r>
              <a:rPr lang="ru-RU" dirty="0" err="1"/>
              <a:t>стверджував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двоє</a:t>
            </a:r>
            <a:r>
              <a:rPr lang="ru-RU" dirty="0"/>
              <a:t> </a:t>
            </a:r>
            <a:r>
              <a:rPr lang="ru-RU" dirty="0" err="1"/>
              <a:t>суддів</a:t>
            </a:r>
            <a:r>
              <a:rPr lang="ru-RU" dirty="0"/>
              <a:t> </a:t>
            </a:r>
            <a:r>
              <a:rPr lang="ru-RU" dirty="0" err="1"/>
              <a:t>отримали</a:t>
            </a:r>
            <a:r>
              <a:rPr lang="ru-RU" dirty="0"/>
              <a:t> </a:t>
            </a:r>
            <a:r>
              <a:rPr lang="ru-RU" dirty="0" err="1"/>
              <a:t>майже</a:t>
            </a:r>
            <a:r>
              <a:rPr lang="ru-RU" dirty="0"/>
              <a:t> 2,6 млн дол. США за те,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посилали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до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приватних</a:t>
            </a:r>
            <a:r>
              <a:rPr lang="ru-RU" dirty="0"/>
              <a:t> </a:t>
            </a:r>
            <a:r>
              <a:rPr lang="ru-RU" dirty="0" err="1"/>
              <a:t>комерційних</a:t>
            </a:r>
            <a:r>
              <a:rPr lang="ru-RU" dirty="0"/>
              <a:t> </a:t>
            </a:r>
            <a:r>
              <a:rPr lang="ru-RU" dirty="0" err="1"/>
              <a:t>установ</a:t>
            </a:r>
            <a:r>
              <a:rPr lang="ru-RU" dirty="0"/>
              <a:t> для </a:t>
            </a:r>
            <a:r>
              <a:rPr lang="ru-RU" dirty="0" err="1"/>
              <a:t>неповнолітніх</a:t>
            </a:r>
            <a:r>
              <a:rPr lang="ru-RU" dirty="0"/>
              <a:t>. </a:t>
            </a:r>
            <a:r>
              <a:rPr lang="ru-RU" dirty="0" err="1"/>
              <a:t>Суддям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пред’явлені</a:t>
            </a:r>
            <a:r>
              <a:rPr lang="ru-RU" dirty="0"/>
              <a:t> </a:t>
            </a:r>
            <a:r>
              <a:rPr lang="ru-RU" dirty="0" err="1"/>
              <a:t>обвинувачення</a:t>
            </a:r>
            <a:r>
              <a:rPr lang="ru-RU" dirty="0"/>
              <a:t> у </a:t>
            </a:r>
            <a:r>
              <a:rPr lang="ru-RU" dirty="0" err="1"/>
              <a:t>скоєнні</a:t>
            </a:r>
            <a:r>
              <a:rPr lang="ru-RU" dirty="0"/>
              <a:t> </a:t>
            </a:r>
            <a:r>
              <a:rPr lang="ru-RU" dirty="0" err="1"/>
              <a:t>федеральних</a:t>
            </a:r>
            <a:r>
              <a:rPr lang="ru-RU" dirty="0"/>
              <a:t> </a:t>
            </a:r>
            <a:r>
              <a:rPr lang="ru-RU" dirty="0" err="1"/>
              <a:t>злочинів</a:t>
            </a:r>
            <a:r>
              <a:rPr lang="ru-RU" dirty="0"/>
              <a:t>. </a:t>
            </a:r>
            <a:r>
              <a:rPr lang="ru-RU" dirty="0" err="1"/>
              <a:t>Корупційні</a:t>
            </a:r>
            <a:r>
              <a:rPr lang="ru-RU" dirty="0"/>
              <a:t> </a:t>
            </a:r>
            <a:r>
              <a:rPr lang="ru-RU" dirty="0" err="1"/>
              <a:t>діяння</a:t>
            </a:r>
            <a:r>
              <a:rPr lang="ru-RU" dirty="0"/>
              <a:t> </a:t>
            </a:r>
            <a:r>
              <a:rPr lang="ru-RU" dirty="0" err="1"/>
              <a:t>суддів</a:t>
            </a:r>
            <a:r>
              <a:rPr lang="ru-RU" dirty="0"/>
              <a:t> </a:t>
            </a:r>
            <a:r>
              <a:rPr lang="ru-RU" dirty="0" err="1"/>
              <a:t>мали</a:t>
            </a:r>
            <a:r>
              <a:rPr lang="ru-RU" dirty="0"/>
              <a:t> </a:t>
            </a:r>
            <a:r>
              <a:rPr lang="ru-RU" dirty="0" err="1"/>
              <a:t>серйозні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/>
              <a:t> для самих </a:t>
            </a:r>
            <a:r>
              <a:rPr lang="ru-RU" dirty="0" err="1"/>
              <a:t>неповнолітніх</a:t>
            </a:r>
            <a:r>
              <a:rPr lang="ru-RU" dirty="0"/>
              <a:t>, </a:t>
            </a:r>
            <a:r>
              <a:rPr lang="ru-RU" dirty="0" err="1"/>
              <a:t>їхніх</a:t>
            </a:r>
            <a:r>
              <a:rPr lang="ru-RU" dirty="0"/>
              <a:t> </a:t>
            </a:r>
            <a:r>
              <a:rPr lang="ru-RU" dirty="0" err="1"/>
              <a:t>сімей</a:t>
            </a:r>
            <a:r>
              <a:rPr lang="ru-RU" dirty="0"/>
              <a:t> та громад. У 2003-2008 роках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err="1"/>
              <a:t>судді</a:t>
            </a:r>
            <a:r>
              <a:rPr lang="ru-RU" dirty="0"/>
              <a:t> </a:t>
            </a:r>
            <a:r>
              <a:rPr lang="ru-RU" dirty="0" err="1"/>
              <a:t>змінили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понад</a:t>
            </a:r>
            <a:r>
              <a:rPr lang="ru-RU" dirty="0"/>
              <a:t> 2,5 </a:t>
            </a:r>
            <a:r>
              <a:rPr lang="ru-RU" dirty="0" err="1"/>
              <a:t>тисячі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у 6 </a:t>
            </a:r>
            <a:r>
              <a:rPr lang="ru-RU" dirty="0" err="1"/>
              <a:t>тисячах</a:t>
            </a:r>
            <a:r>
              <a:rPr lang="ru-RU" dirty="0"/>
              <a:t> справ. З числа </a:t>
            </a:r>
            <a:r>
              <a:rPr lang="ru-RU" dirty="0" err="1"/>
              <a:t>дітей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постали</a:t>
            </a:r>
            <a:r>
              <a:rPr lang="ru-RU" dirty="0"/>
              <a:t> перед одним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суддів</a:t>
            </a:r>
            <a:r>
              <a:rPr lang="ru-RU" dirty="0"/>
              <a:t>, 50% не </a:t>
            </a:r>
            <a:r>
              <a:rPr lang="ru-RU" dirty="0" err="1"/>
              <a:t>мали</a:t>
            </a:r>
            <a:r>
              <a:rPr lang="ru-RU" dirty="0"/>
              <a:t> </a:t>
            </a:r>
            <a:r>
              <a:rPr lang="ru-RU" dirty="0" err="1"/>
              <a:t>адвокатів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могли б </a:t>
            </a:r>
            <a:r>
              <a:rPr lang="ru-RU" dirty="0" err="1"/>
              <a:t>оскаржити</a:t>
            </a:r>
            <a:r>
              <a:rPr lang="ru-RU" dirty="0"/>
              <a:t> </a:t>
            </a:r>
            <a:r>
              <a:rPr lang="ru-RU" dirty="0" err="1"/>
              <a:t>судові</a:t>
            </a:r>
            <a:r>
              <a:rPr lang="ru-RU" dirty="0"/>
              <a:t> </a:t>
            </a:r>
            <a:r>
              <a:rPr lang="ru-RU" dirty="0" err="1"/>
              <a:t>накази</a:t>
            </a:r>
            <a:r>
              <a:rPr lang="ru-RU" dirty="0"/>
              <a:t>, а 60%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забрані</a:t>
            </a:r>
            <a:r>
              <a:rPr lang="ru-RU" dirty="0"/>
              <a:t> з </a:t>
            </a:r>
            <a:r>
              <a:rPr lang="ru-RU" dirty="0" err="1"/>
              <a:t>їхніх</a:t>
            </a:r>
            <a:r>
              <a:rPr lang="ru-RU" dirty="0"/>
              <a:t> </a:t>
            </a:r>
            <a:r>
              <a:rPr lang="ru-RU" dirty="0" err="1"/>
              <a:t>домівок</a:t>
            </a:r>
            <a:r>
              <a:rPr lang="ru-RU" dirty="0"/>
              <a:t> і </a:t>
            </a:r>
            <a:r>
              <a:rPr lang="ru-RU" dirty="0" err="1"/>
              <a:t>направлені</a:t>
            </a:r>
            <a:r>
              <a:rPr lang="ru-RU" dirty="0"/>
              <a:t> до </a:t>
            </a:r>
            <a:r>
              <a:rPr lang="ru-RU" dirty="0" err="1"/>
              <a:t>відповідних</a:t>
            </a:r>
            <a:r>
              <a:rPr lang="ru-RU" dirty="0"/>
              <a:t> установ48. 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57986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/>
              <a:t>• </a:t>
            </a:r>
            <a:r>
              <a:rPr lang="ru-RU" dirty="0" err="1"/>
              <a:t>Які</a:t>
            </a:r>
            <a:r>
              <a:rPr lang="ru-RU" dirty="0"/>
              <a:t> права </a:t>
            </a:r>
            <a:r>
              <a:rPr lang="ru-RU" dirty="0" err="1"/>
              <a:t>людини</a:t>
            </a:r>
            <a:r>
              <a:rPr lang="ru-RU" dirty="0"/>
              <a:t>, </a:t>
            </a:r>
            <a:r>
              <a:rPr lang="ru-RU" dirty="0" err="1"/>
              <a:t>індивідуальні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колективні</a:t>
            </a:r>
            <a:r>
              <a:rPr lang="ru-RU" dirty="0"/>
              <a:t>,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порушені</a:t>
            </a:r>
            <a:r>
              <a:rPr lang="ru-RU" dirty="0"/>
              <a:t> в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випадку</a:t>
            </a:r>
            <a:r>
              <a:rPr lang="ru-RU" dirty="0"/>
              <a:t> і </a:t>
            </a:r>
            <a:r>
              <a:rPr lang="ru-RU" dirty="0" err="1"/>
              <a:t>хто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порушив?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/>
              <a:t>Як </a:t>
            </a:r>
            <a:r>
              <a:rPr lang="ru-RU" dirty="0" err="1"/>
              <a:t>працівники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 </a:t>
            </a:r>
            <a:r>
              <a:rPr lang="ru-RU" dirty="0" err="1"/>
              <a:t>кримінального</a:t>
            </a:r>
            <a:r>
              <a:rPr lang="ru-RU" dirty="0"/>
              <a:t> </a:t>
            </a:r>
            <a:r>
              <a:rPr lang="ru-RU" dirty="0" err="1"/>
              <a:t>правосуддя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ефективніше</a:t>
            </a:r>
            <a:r>
              <a:rPr lang="ru-RU" dirty="0"/>
              <a:t> </a:t>
            </a:r>
            <a:r>
              <a:rPr lang="ru-RU" dirty="0" err="1"/>
              <a:t>розв’язувати</a:t>
            </a:r>
            <a:r>
              <a:rPr lang="ru-RU" dirty="0"/>
              <a:t> </a:t>
            </a:r>
            <a:r>
              <a:rPr lang="ru-RU" dirty="0" err="1"/>
              <a:t>проблеми</a:t>
            </a:r>
            <a:r>
              <a:rPr lang="ru-RU" dirty="0"/>
              <a:t> в </a:t>
            </a:r>
            <a:r>
              <a:rPr lang="ru-RU" dirty="0" err="1"/>
              <a:t>галузі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розслідування</a:t>
            </a:r>
            <a:r>
              <a:rPr lang="ru-RU" dirty="0"/>
              <a:t> та судового </a:t>
            </a:r>
            <a:r>
              <a:rPr lang="ru-RU" dirty="0" err="1"/>
              <a:t>переслідування</a:t>
            </a:r>
            <a:r>
              <a:rPr lang="ru-RU" dirty="0"/>
              <a:t> </a:t>
            </a:r>
            <a:r>
              <a:rPr lang="ru-RU" dirty="0" err="1"/>
              <a:t>злочинів</a:t>
            </a:r>
            <a:r>
              <a:rPr lang="ru-RU" dirty="0"/>
              <a:t>, </a:t>
            </a:r>
            <a:r>
              <a:rPr lang="ru-RU" dirty="0" err="1"/>
              <a:t>пов’язаних</a:t>
            </a:r>
            <a:r>
              <a:rPr lang="ru-RU" dirty="0"/>
              <a:t> з </a:t>
            </a:r>
            <a:r>
              <a:rPr lang="ru-RU" dirty="0" err="1"/>
              <a:t>корупцією</a:t>
            </a:r>
            <a:r>
              <a:rPr lang="ru-RU" dirty="0"/>
              <a:t>? </a:t>
            </a:r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/>
              <a:t>Як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працівники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 </a:t>
            </a:r>
            <a:r>
              <a:rPr lang="ru-RU" dirty="0" err="1"/>
              <a:t>кримінального</a:t>
            </a:r>
            <a:r>
              <a:rPr lang="ru-RU" dirty="0"/>
              <a:t> </a:t>
            </a:r>
            <a:r>
              <a:rPr lang="ru-RU" dirty="0" err="1"/>
              <a:t>правосуддя</a:t>
            </a:r>
            <a:r>
              <a:rPr lang="ru-RU" dirty="0"/>
              <a:t> </a:t>
            </a:r>
            <a:r>
              <a:rPr lang="ru-RU" dirty="0" err="1"/>
              <a:t>уникнути</a:t>
            </a:r>
            <a:r>
              <a:rPr lang="ru-RU" dirty="0"/>
              <a:t> </a:t>
            </a:r>
            <a:r>
              <a:rPr lang="ru-RU" dirty="0" err="1"/>
              <a:t>порушення</a:t>
            </a:r>
            <a:r>
              <a:rPr lang="ru-RU" dirty="0"/>
              <a:t> </a:t>
            </a:r>
            <a:r>
              <a:rPr lang="ru-RU" dirty="0" err="1"/>
              <a:t>гарантій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, коли вони </a:t>
            </a:r>
            <a:r>
              <a:rPr lang="ru-RU" dirty="0" err="1"/>
              <a:t>намагаються</a:t>
            </a:r>
            <a:r>
              <a:rPr lang="ru-RU" dirty="0"/>
              <a:t> </a:t>
            </a:r>
            <a:r>
              <a:rPr lang="ru-RU" dirty="0" err="1"/>
              <a:t>розкрити</a:t>
            </a:r>
            <a:r>
              <a:rPr lang="ru-RU" dirty="0"/>
              <a:t> </a:t>
            </a:r>
            <a:r>
              <a:rPr lang="ru-RU" dirty="0" err="1"/>
              <a:t>злочини</a:t>
            </a:r>
            <a:r>
              <a:rPr lang="ru-RU" dirty="0"/>
              <a:t>, </a:t>
            </a:r>
            <a:r>
              <a:rPr lang="ru-RU" dirty="0" err="1"/>
              <a:t>пов’язані</a:t>
            </a:r>
            <a:r>
              <a:rPr lang="ru-RU" dirty="0"/>
              <a:t> з </a:t>
            </a:r>
            <a:r>
              <a:rPr lang="ru-RU" dirty="0" err="1"/>
              <a:t>корупцією</a:t>
            </a:r>
            <a:r>
              <a:rPr lang="ru-RU" dirty="0"/>
              <a:t>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1556792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err="1">
                <a:latin typeface="+mj-lt"/>
              </a:rPr>
              <a:t>Вправа</a:t>
            </a:r>
            <a:r>
              <a:rPr lang="ru-RU" sz="3600" b="1" i="1" dirty="0">
                <a:latin typeface="+mj-lt"/>
              </a:rPr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989607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5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118</TotalTime>
  <Words>1225</Words>
  <Application>Microsoft Office PowerPoint</Application>
  <PresentationFormat>Экран (4:3)</PresentationFormat>
  <Paragraphs>80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Тема5</vt:lpstr>
      <vt:lpstr>Презентация PowerPoint</vt:lpstr>
      <vt:lpstr>Основа концепції прав людини</vt:lpstr>
      <vt:lpstr>Права і свободи людини: </vt:lpstr>
      <vt:lpstr>Презентация PowerPoint</vt:lpstr>
      <vt:lpstr>Рівні зобов`язань держави у сфері прав людини</vt:lpstr>
      <vt:lpstr>Корупція (від лат. corrumpere — псувати) — негативне суспільне явище, яке проявляється в злочинному використанні службовими особами, громадськими і політичними діячами їхніх прав і посадових можливостей з метою особистого збагачення. </vt:lpstr>
      <vt:lpstr>Причиново-наслідковий підхід Міжнародної ради з питань політики в галузі прав людини</vt:lpstr>
      <vt:lpstr>Прямі порушення</vt:lpstr>
      <vt:lpstr>Непрямі порушення</vt:lpstr>
      <vt:lpstr>«Віддалені» порушення</vt:lpstr>
      <vt:lpstr>Чотири «А»: наявність, доступність, прийнятність і пристосовність</vt:lpstr>
      <vt:lpstr>Класифікація наслідків корупційних правопорушень Радою з прав людини</vt:lpstr>
      <vt:lpstr>Індивідуальні негативні наслідки</vt:lpstr>
      <vt:lpstr>Колективні негативні наслідки </vt:lpstr>
      <vt:lpstr>Загальні негативні наслідки</vt:lpstr>
      <vt:lpstr>Правозахисний підхід по боротьбі з корупцією у сфері прав ісвобод людини:</vt:lpstr>
      <vt:lpstr>Вправа 1</vt:lpstr>
      <vt:lpstr>Вправа 2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18</cp:revision>
  <dcterms:created xsi:type="dcterms:W3CDTF">2024-10-11T13:15:20Z</dcterms:created>
  <dcterms:modified xsi:type="dcterms:W3CDTF">2024-10-11T15:13:37Z</dcterms:modified>
</cp:coreProperties>
</file>