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8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2" r:id="rId9"/>
    <p:sldId id="263" r:id="rId10"/>
    <p:sldId id="270" r:id="rId11"/>
    <p:sldId id="265" r:id="rId12"/>
    <p:sldId id="266" r:id="rId13"/>
    <p:sldId id="267" r:id="rId14"/>
    <p:sldId id="268" r:id="rId15"/>
    <p:sldId id="271" r:id="rId16"/>
    <p:sldId id="272" r:id="rId17"/>
    <p:sldId id="273" r:id="rId18"/>
    <p:sldId id="269" r:id="rId19"/>
  </p:sldIdLst>
  <p:sldSz cx="9144000" cy="6858000" type="screen4x3"/>
  <p:notesSz cx="6858000" cy="9144000"/>
  <p:defaultTextStyle>
    <a:defPPr>
      <a:defRPr lang="ru-RU"/>
    </a:defPPr>
    <a:lvl1pPr marL="0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092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186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279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373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466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558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652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744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490ADDF-D82C-4780-9143-87E5F529D81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73986" y="813816"/>
            <a:ext cx="48006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text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="" xmlns:a16="http://schemas.microsoft.com/office/drawing/2014/main" id="{D12B550A-AB53-4D15-A89E-6EEBB5151B9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831086" y="1655064"/>
            <a:ext cx="5486400" cy="1143000"/>
          </a:xfrm>
        </p:spPr>
        <p:txBody>
          <a:bodyPr/>
          <a:lstStyle>
            <a:lvl1pPr algn="ctr">
              <a:defRPr sz="80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="" xmlns:a16="http://schemas.microsoft.com/office/drawing/2014/main" id="{7CDE1EB1-91FE-4CB8-81BD-5BBBFC22C67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73986" y="3027707"/>
            <a:ext cx="51435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1860281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="" xmlns:a16="http://schemas.microsoft.com/office/drawing/2014/main" id="{C0E11DAB-71A2-44C9-B830-25E19DC583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5800" y="914401"/>
            <a:ext cx="4800600" cy="6858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="" xmlns:a16="http://schemas.microsoft.com/office/drawing/2014/main" id="{5F9B5FD0-EA88-4EA1-89FF-A0346C36D9C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85800" y="2203704"/>
            <a:ext cx="4800600" cy="420624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857116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7_Custom Layout"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BFEE24C-B229-452F-B387-BA3429761CA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0" y="946654"/>
            <a:ext cx="5143499" cy="653547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="" xmlns:a16="http://schemas.microsoft.com/office/drawing/2014/main" id="{DFCEFA7B-7934-4EAA-8C20-7D9B03B9E5A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291840" y="1981933"/>
            <a:ext cx="5143500" cy="423367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9305018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=""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685800" y="466648"/>
            <a:ext cx="7922795" cy="6391353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48788" y="1460692"/>
            <a:ext cx="5829302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=""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748790" y="2724912"/>
            <a:ext cx="5829301" cy="36576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1F778D16-894A-4379-8B5B-DC242345151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2266448" y="2240375"/>
            <a:ext cx="4611104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29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ustom Layout"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="" xmlns:a16="http://schemas.microsoft.com/office/drawing/2014/main" id="{5106A418-68CC-4D3D-9032-696498842FB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5800" y="914401"/>
            <a:ext cx="4800600" cy="6858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="" xmlns:a16="http://schemas.microsoft.com/office/drawing/2014/main" id="{9E93C440-01C8-4E08-A98E-D76F10D08B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85800" y="1913064"/>
            <a:ext cx="5143501" cy="427939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560476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="" xmlns:a16="http://schemas.microsoft.com/office/drawing/2014/main" id="{7AA20A23-A33B-4A1B-9162-707282E535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b="15602"/>
          <a:stretch>
            <a:fillRect/>
          </a:stretch>
        </p:blipFill>
        <p:spPr>
          <a:xfrm>
            <a:off x="800100" y="523184"/>
            <a:ext cx="7543800" cy="6334817"/>
          </a:xfrm>
          <a:custGeom>
            <a:avLst/>
            <a:gdLst>
              <a:gd name="connsiteX0" fmla="*/ 0 w 10058400"/>
              <a:gd name="connsiteY0" fmla="*/ 0 h 6334817"/>
              <a:gd name="connsiteX1" fmla="*/ 10058400 w 10058400"/>
              <a:gd name="connsiteY1" fmla="*/ 0 h 6334817"/>
              <a:gd name="connsiteX2" fmla="*/ 10058400 w 10058400"/>
              <a:gd name="connsiteY2" fmla="*/ 6334817 h 6334817"/>
              <a:gd name="connsiteX3" fmla="*/ 0 w 10058400"/>
              <a:gd name="connsiteY3" fmla="*/ 6334817 h 6334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58400" h="6334817">
                <a:moveTo>
                  <a:pt x="0" y="0"/>
                </a:moveTo>
                <a:lnTo>
                  <a:pt x="10058400" y="0"/>
                </a:lnTo>
                <a:lnTo>
                  <a:pt x="10058400" y="6334817"/>
                </a:lnTo>
                <a:lnTo>
                  <a:pt x="0" y="6334817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B136F446-5EA3-48C4-AA8D-AB9850B03B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48788" y="1460692"/>
            <a:ext cx="5829302" cy="685800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="" xmlns:a16="http://schemas.microsoft.com/office/drawing/2014/main" id="{66B70600-CFB5-4805-BC68-5AE22166B56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748790" y="2951305"/>
            <a:ext cx="5829300" cy="3456432"/>
          </a:xfrm>
        </p:spPr>
        <p:txBody>
          <a:bodyPr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="" xmlns:a16="http://schemas.microsoft.com/office/drawing/2014/main" id="{09C8060D-32CA-4A3C-9EAF-A2D3801AB86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2266448" y="2240375"/>
            <a:ext cx="4611104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022504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orient="horz" pos="1728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Custom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="" xmlns:a16="http://schemas.microsoft.com/office/drawing/2014/main" id="{6CC92641-A8C8-41F9-8E1C-7C929693C69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0" y="946654"/>
            <a:ext cx="5143499" cy="653547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="" xmlns:a16="http://schemas.microsoft.com/office/drawing/2014/main" id="{97CC55B6-E9DA-4B68-A0D8-957F46B4651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291840" y="2062956"/>
            <a:ext cx="5143500" cy="423367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630451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raphic 15">
            <a:extLst>
              <a:ext uri="{FF2B5EF4-FFF2-40B4-BE49-F238E27FC236}">
                <a16:creationId xmlns="" xmlns:a16="http://schemas.microsoft.com/office/drawing/2014/main" id="{C6103AFC-AC4C-4756-AEEE-B0D669AC8C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b="44880"/>
          <a:stretch>
            <a:fillRect/>
          </a:stretch>
        </p:blipFill>
        <p:spPr>
          <a:xfrm>
            <a:off x="658727" y="469222"/>
            <a:ext cx="7818120" cy="6388778"/>
          </a:xfrm>
          <a:custGeom>
            <a:avLst/>
            <a:gdLst>
              <a:gd name="connsiteX0" fmla="*/ 0 w 10424160"/>
              <a:gd name="connsiteY0" fmla="*/ 0 h 6388778"/>
              <a:gd name="connsiteX1" fmla="*/ 10424160 w 10424160"/>
              <a:gd name="connsiteY1" fmla="*/ 0 h 6388778"/>
              <a:gd name="connsiteX2" fmla="*/ 10424160 w 10424160"/>
              <a:gd name="connsiteY2" fmla="*/ 6388778 h 6388778"/>
              <a:gd name="connsiteX3" fmla="*/ 0 w 10424160"/>
              <a:gd name="connsiteY3" fmla="*/ 6388778 h 6388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4160" h="6388778">
                <a:moveTo>
                  <a:pt x="0" y="0"/>
                </a:moveTo>
                <a:lnTo>
                  <a:pt x="10424160" y="0"/>
                </a:lnTo>
                <a:lnTo>
                  <a:pt x="10424160" y="6388778"/>
                </a:lnTo>
                <a:lnTo>
                  <a:pt x="0" y="6388778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A4604EF9-570E-48F5-BA06-DEB9EB7F7D5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43200" y="1460692"/>
            <a:ext cx="5143499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="" xmlns:a16="http://schemas.microsoft.com/office/drawing/2014/main" id="{F0B30880-FB83-4FD8-B7A4-675D68A4792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743200" y="2438570"/>
            <a:ext cx="5143500" cy="3950208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838183944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orient="horz" pos="1296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4EF9DF8-704A-44AE-8850-307DDACC9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20240" y="960120"/>
            <a:ext cx="5308092" cy="289864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88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3CC72E09-06F3-48B9-9B95-DE15EC980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75104" y="4535424"/>
            <a:ext cx="5198364" cy="94183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092" indent="0" algn="ctr">
              <a:buNone/>
              <a:defRPr sz="2000"/>
            </a:lvl2pPr>
            <a:lvl3pPr marL="914186" indent="0" algn="ctr">
              <a:buNone/>
              <a:defRPr sz="1800"/>
            </a:lvl3pPr>
            <a:lvl4pPr marL="1371279" indent="0" algn="ctr">
              <a:buNone/>
              <a:defRPr sz="1600"/>
            </a:lvl4pPr>
            <a:lvl5pPr marL="1828373" indent="0" algn="ctr">
              <a:buNone/>
              <a:defRPr sz="1600"/>
            </a:lvl5pPr>
            <a:lvl6pPr marL="2285466" indent="0" algn="ctr">
              <a:buNone/>
              <a:defRPr sz="1600"/>
            </a:lvl6pPr>
            <a:lvl7pPr marL="2742558" indent="0" algn="ctr">
              <a:buNone/>
              <a:defRPr sz="1600"/>
            </a:lvl7pPr>
            <a:lvl8pPr marL="3199652" indent="0" algn="ctr">
              <a:buNone/>
              <a:defRPr sz="1600"/>
            </a:lvl8pPr>
            <a:lvl9pPr marL="3656744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5689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Титульный слайд"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C25C416-A3A2-4CF9-9532-2C0BFB51CF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553712" y="960122"/>
            <a:ext cx="3915918" cy="305634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000" b="1" baseline="0"/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3839583478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pos="7392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Title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240482" y="359495"/>
            <a:ext cx="4418814" cy="4613618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algn="l">
              <a:defRPr sz="6000" b="1" cap="none" spc="0" baseline="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240482" y="5113530"/>
            <a:ext cx="4418814" cy="1011226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l">
              <a:buNone/>
              <a:defRPr sz="2800">
                <a:solidFill>
                  <a:schemeClr val="accent5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add subtitle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="" xmlns:a16="http://schemas.microsoft.com/office/drawing/2014/main" id="{2D7AF6D9-A118-43B0-DB95-04A38F67038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84704" y="1430338"/>
            <a:ext cx="3277671" cy="4379912"/>
          </a:xfrm>
          <a:custGeom>
            <a:avLst/>
            <a:gdLst>
              <a:gd name="connsiteX0" fmla="*/ 2976027 w 4370228"/>
              <a:gd name="connsiteY0" fmla="*/ 910947 h 4379912"/>
              <a:gd name="connsiteX1" fmla="*/ 2972784 w 4370228"/>
              <a:gd name="connsiteY1" fmla="*/ 912900 h 4379912"/>
              <a:gd name="connsiteX2" fmla="*/ 2976027 w 4370228"/>
              <a:gd name="connsiteY2" fmla="*/ 910947 h 4379912"/>
              <a:gd name="connsiteX3" fmla="*/ 2185114 w 4370228"/>
              <a:gd name="connsiteY3" fmla="*/ 0 h 4379912"/>
              <a:gd name="connsiteX4" fmla="*/ 3226669 w 4370228"/>
              <a:gd name="connsiteY4" fmla="*/ 264316 h 4379912"/>
              <a:gd name="connsiteX5" fmla="*/ 3274802 w 4370228"/>
              <a:gd name="connsiteY5" fmla="*/ 293622 h 4379912"/>
              <a:gd name="connsiteX6" fmla="*/ 3258094 w 4370228"/>
              <a:gd name="connsiteY6" fmla="*/ 447247 h 4379912"/>
              <a:gd name="connsiteX7" fmla="*/ 3006105 w 4370228"/>
              <a:gd name="connsiteY7" fmla="*/ 403118 h 4379912"/>
              <a:gd name="connsiteX8" fmla="*/ 2991163 w 4370228"/>
              <a:gd name="connsiteY8" fmla="*/ 407664 h 4379912"/>
              <a:gd name="connsiteX9" fmla="*/ 2987920 w 4370228"/>
              <a:gd name="connsiteY9" fmla="*/ 409617 h 4379912"/>
              <a:gd name="connsiteX10" fmla="*/ 2978880 w 4370228"/>
              <a:gd name="connsiteY10" fmla="*/ 423965 h 4379912"/>
              <a:gd name="connsiteX11" fmla="*/ 2938275 w 4370228"/>
              <a:gd name="connsiteY11" fmla="*/ 906972 h 4379912"/>
              <a:gd name="connsiteX12" fmla="*/ 2957258 w 4370228"/>
              <a:gd name="connsiteY12" fmla="*/ 931155 h 4379912"/>
              <a:gd name="connsiteX13" fmla="*/ 2968956 w 4370228"/>
              <a:gd name="connsiteY13" fmla="*/ 928561 h 4379912"/>
              <a:gd name="connsiteX14" fmla="*/ 2987726 w 4370228"/>
              <a:gd name="connsiteY14" fmla="*/ 908354 h 4379912"/>
              <a:gd name="connsiteX15" fmla="*/ 3025195 w 4370228"/>
              <a:gd name="connsiteY15" fmla="*/ 449496 h 4379912"/>
              <a:gd name="connsiteX16" fmla="*/ 3277185 w 4370228"/>
              <a:gd name="connsiteY16" fmla="*/ 493626 h 4379912"/>
              <a:gd name="connsiteX17" fmla="*/ 3292126 w 4370228"/>
              <a:gd name="connsiteY17" fmla="*/ 489079 h 4379912"/>
              <a:gd name="connsiteX18" fmla="*/ 3304409 w 4370228"/>
              <a:gd name="connsiteY18" fmla="*/ 472779 h 4379912"/>
              <a:gd name="connsiteX19" fmla="*/ 3320845 w 4370228"/>
              <a:gd name="connsiteY19" fmla="*/ 321656 h 4379912"/>
              <a:gd name="connsiteX20" fmla="*/ 3406832 w 4370228"/>
              <a:gd name="connsiteY20" fmla="*/ 374010 h 4379912"/>
              <a:gd name="connsiteX21" fmla="*/ 3615109 w 4370228"/>
              <a:gd name="connsiteY21" fmla="*/ 534027 h 4379912"/>
              <a:gd name="connsiteX22" fmla="*/ 3658062 w 4370228"/>
              <a:gd name="connsiteY22" fmla="*/ 576060 h 4379912"/>
              <a:gd name="connsiteX23" fmla="*/ 3657853 w 4370228"/>
              <a:gd name="connsiteY23" fmla="*/ 576416 h 4379912"/>
              <a:gd name="connsiteX24" fmla="*/ 3512166 w 4370228"/>
              <a:gd name="connsiteY24" fmla="*/ 749413 h 4379912"/>
              <a:gd name="connsiteX25" fmla="*/ 3508424 w 4370228"/>
              <a:gd name="connsiteY25" fmla="*/ 749990 h 4379912"/>
              <a:gd name="connsiteX26" fmla="*/ 3454291 w 4370228"/>
              <a:gd name="connsiteY26" fmla="*/ 746774 h 4379912"/>
              <a:gd name="connsiteX27" fmla="*/ 3395835 w 4370228"/>
              <a:gd name="connsiteY27" fmla="*/ 740364 h 4379912"/>
              <a:gd name="connsiteX28" fmla="*/ 3380866 w 4370228"/>
              <a:gd name="connsiteY28" fmla="*/ 742676 h 4379912"/>
              <a:gd name="connsiteX29" fmla="*/ 3226117 w 4370228"/>
              <a:gd name="connsiteY29" fmla="*/ 832175 h 4379912"/>
              <a:gd name="connsiteX30" fmla="*/ 3093152 w 4370228"/>
              <a:gd name="connsiteY30" fmla="*/ 1037938 h 4379912"/>
              <a:gd name="connsiteX31" fmla="*/ 3100968 w 4370228"/>
              <a:gd name="connsiteY31" fmla="*/ 1063744 h 4379912"/>
              <a:gd name="connsiteX32" fmla="*/ 3112776 w 4370228"/>
              <a:gd name="connsiteY32" fmla="*/ 1065779 h 4379912"/>
              <a:gd name="connsiteX33" fmla="*/ 3126579 w 4370228"/>
              <a:gd name="connsiteY33" fmla="*/ 1055929 h 4379912"/>
              <a:gd name="connsiteX34" fmla="*/ 3253225 w 4370228"/>
              <a:gd name="connsiteY34" fmla="*/ 858861 h 4379912"/>
              <a:gd name="connsiteX35" fmla="*/ 3386687 w 4370228"/>
              <a:gd name="connsiteY35" fmla="*/ 780366 h 4379912"/>
              <a:gd name="connsiteX36" fmla="*/ 3397913 w 4370228"/>
              <a:gd name="connsiteY36" fmla="*/ 778633 h 4379912"/>
              <a:gd name="connsiteX37" fmla="*/ 3444562 w 4370228"/>
              <a:gd name="connsiteY37" fmla="*/ 783006 h 4379912"/>
              <a:gd name="connsiteX38" fmla="*/ 3514244 w 4370228"/>
              <a:gd name="connsiteY38" fmla="*/ 787682 h 4379912"/>
              <a:gd name="connsiteX39" fmla="*/ 3521728 w 4370228"/>
              <a:gd name="connsiteY39" fmla="*/ 786526 h 4379912"/>
              <a:gd name="connsiteX40" fmla="*/ 3662975 w 4370228"/>
              <a:gd name="connsiteY40" fmla="*/ 654554 h 4379912"/>
              <a:gd name="connsiteX41" fmla="*/ 3688619 w 4370228"/>
              <a:gd name="connsiteY41" fmla="*/ 605963 h 4379912"/>
              <a:gd name="connsiteX42" fmla="*/ 3802575 w 4370228"/>
              <a:gd name="connsiteY42" fmla="*/ 717479 h 4379912"/>
              <a:gd name="connsiteX43" fmla="*/ 4370228 w 4370228"/>
              <a:gd name="connsiteY43" fmla="*/ 2189956 h 4379912"/>
              <a:gd name="connsiteX44" fmla="*/ 2185114 w 4370228"/>
              <a:gd name="connsiteY44" fmla="*/ 4379912 h 4379912"/>
              <a:gd name="connsiteX45" fmla="*/ 0 w 4370228"/>
              <a:gd name="connsiteY45" fmla="*/ 2189956 h 4379912"/>
              <a:gd name="connsiteX46" fmla="*/ 2185114 w 4370228"/>
              <a:gd name="connsiteY46" fmla="*/ 0 h 4379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70228" h="4379912">
                <a:moveTo>
                  <a:pt x="2976027" y="910947"/>
                </a:moveTo>
                <a:cubicBezTo>
                  <a:pt x="2972784" y="912900"/>
                  <a:pt x="2974752" y="916167"/>
                  <a:pt x="2972784" y="912900"/>
                </a:cubicBezTo>
                <a:cubicBezTo>
                  <a:pt x="2972784" y="912900"/>
                  <a:pt x="2976027" y="910947"/>
                  <a:pt x="2976027" y="910947"/>
                </a:cubicBezTo>
                <a:close/>
                <a:moveTo>
                  <a:pt x="2185114" y="0"/>
                </a:moveTo>
                <a:cubicBezTo>
                  <a:pt x="2562241" y="0"/>
                  <a:pt x="2917053" y="95750"/>
                  <a:pt x="3226669" y="264316"/>
                </a:cubicBezTo>
                <a:lnTo>
                  <a:pt x="3274802" y="293622"/>
                </a:lnTo>
                <a:lnTo>
                  <a:pt x="3258094" y="447247"/>
                </a:lnTo>
                <a:lnTo>
                  <a:pt x="3006105" y="403118"/>
                </a:lnTo>
                <a:cubicBezTo>
                  <a:pt x="3000893" y="401804"/>
                  <a:pt x="2997649" y="403757"/>
                  <a:pt x="2991163" y="407664"/>
                </a:cubicBezTo>
                <a:cubicBezTo>
                  <a:pt x="2991163" y="407664"/>
                  <a:pt x="2987920" y="409617"/>
                  <a:pt x="2987920" y="409617"/>
                </a:cubicBezTo>
                <a:cubicBezTo>
                  <a:pt x="2981433" y="413524"/>
                  <a:pt x="2980157" y="418745"/>
                  <a:pt x="2978880" y="423965"/>
                </a:cubicBezTo>
                <a:lnTo>
                  <a:pt x="2938275" y="906972"/>
                </a:lnTo>
                <a:cubicBezTo>
                  <a:pt x="2937690" y="920680"/>
                  <a:pt x="2948804" y="931794"/>
                  <a:pt x="2957258" y="931155"/>
                </a:cubicBezTo>
                <a:cubicBezTo>
                  <a:pt x="2962469" y="932468"/>
                  <a:pt x="2965712" y="930515"/>
                  <a:pt x="2968956" y="928561"/>
                </a:cubicBezTo>
                <a:cubicBezTo>
                  <a:pt x="2981930" y="920748"/>
                  <a:pt x="2986449" y="913575"/>
                  <a:pt x="2987726" y="908354"/>
                </a:cubicBezTo>
                <a:lnTo>
                  <a:pt x="3025195" y="449496"/>
                </a:lnTo>
                <a:lnTo>
                  <a:pt x="3277185" y="493626"/>
                </a:lnTo>
                <a:cubicBezTo>
                  <a:pt x="3282396" y="494939"/>
                  <a:pt x="3285640" y="492986"/>
                  <a:pt x="3292126" y="489079"/>
                </a:cubicBezTo>
                <a:cubicBezTo>
                  <a:pt x="3298613" y="485173"/>
                  <a:pt x="3299890" y="479952"/>
                  <a:pt x="3304409" y="472779"/>
                </a:cubicBezTo>
                <a:lnTo>
                  <a:pt x="3320845" y="321656"/>
                </a:lnTo>
                <a:lnTo>
                  <a:pt x="3406832" y="374010"/>
                </a:lnTo>
                <a:cubicBezTo>
                  <a:pt x="3479488" y="423204"/>
                  <a:pt x="3549032" y="476662"/>
                  <a:pt x="3615109" y="534027"/>
                </a:cubicBezTo>
                <a:lnTo>
                  <a:pt x="3658062" y="576060"/>
                </a:lnTo>
                <a:lnTo>
                  <a:pt x="3657853" y="576416"/>
                </a:lnTo>
                <a:cubicBezTo>
                  <a:pt x="3622844" y="647425"/>
                  <a:pt x="3582098" y="730896"/>
                  <a:pt x="3512166" y="749413"/>
                </a:cubicBezTo>
                <a:lnTo>
                  <a:pt x="3508424" y="749990"/>
                </a:lnTo>
                <a:cubicBezTo>
                  <a:pt x="3489714" y="752880"/>
                  <a:pt x="3470423" y="752000"/>
                  <a:pt x="3454291" y="746774"/>
                </a:cubicBezTo>
                <a:cubicBezTo>
                  <a:pt x="3434417" y="742124"/>
                  <a:pt x="3415126" y="741245"/>
                  <a:pt x="3395835" y="740364"/>
                </a:cubicBezTo>
                <a:cubicBezTo>
                  <a:pt x="3392092" y="740942"/>
                  <a:pt x="3384609" y="742098"/>
                  <a:pt x="3380866" y="742676"/>
                </a:cubicBezTo>
                <a:cubicBezTo>
                  <a:pt x="3306029" y="754232"/>
                  <a:pt x="3245659" y="809863"/>
                  <a:pt x="3226117" y="832175"/>
                </a:cubicBezTo>
                <a:cubicBezTo>
                  <a:pt x="3170653" y="894765"/>
                  <a:pt x="3123837" y="963738"/>
                  <a:pt x="3093152" y="1037938"/>
                </a:cubicBezTo>
                <a:cubicBezTo>
                  <a:pt x="3086833" y="1046632"/>
                  <a:pt x="3092320" y="1057361"/>
                  <a:pt x="3100968" y="1063744"/>
                </a:cubicBezTo>
                <a:cubicBezTo>
                  <a:pt x="3105292" y="1066935"/>
                  <a:pt x="3109034" y="1066357"/>
                  <a:pt x="3112776" y="1065779"/>
                </a:cubicBezTo>
                <a:cubicBezTo>
                  <a:pt x="3120260" y="1064624"/>
                  <a:pt x="3123420" y="1060276"/>
                  <a:pt x="3126579" y="1055929"/>
                </a:cubicBezTo>
                <a:cubicBezTo>
                  <a:pt x="3157846" y="985499"/>
                  <a:pt x="3200921" y="917104"/>
                  <a:pt x="3253225" y="858861"/>
                </a:cubicBezTo>
                <a:cubicBezTo>
                  <a:pt x="3282828" y="827276"/>
                  <a:pt x="3334300" y="788456"/>
                  <a:pt x="3386687" y="780366"/>
                </a:cubicBezTo>
                <a:cubicBezTo>
                  <a:pt x="3390429" y="779788"/>
                  <a:pt x="3394170" y="779211"/>
                  <a:pt x="3397913" y="778633"/>
                </a:cubicBezTo>
                <a:cubicBezTo>
                  <a:pt x="3413462" y="780091"/>
                  <a:pt x="3429013" y="781549"/>
                  <a:pt x="3444562" y="783006"/>
                </a:cubicBezTo>
                <a:cubicBezTo>
                  <a:pt x="3468759" y="790847"/>
                  <a:pt x="3491793" y="791149"/>
                  <a:pt x="3514244" y="787682"/>
                </a:cubicBezTo>
                <a:cubicBezTo>
                  <a:pt x="3517987" y="787104"/>
                  <a:pt x="3517987" y="787104"/>
                  <a:pt x="3521728" y="786526"/>
                </a:cubicBezTo>
                <a:cubicBezTo>
                  <a:pt x="3588210" y="770472"/>
                  <a:pt x="3629200" y="714940"/>
                  <a:pt x="3662975" y="654554"/>
                </a:cubicBezTo>
                <a:lnTo>
                  <a:pt x="3688619" y="605963"/>
                </a:lnTo>
                <a:lnTo>
                  <a:pt x="3802575" y="717479"/>
                </a:lnTo>
                <a:cubicBezTo>
                  <a:pt x="4155268" y="1106387"/>
                  <a:pt x="4370228" y="1623013"/>
                  <a:pt x="4370228" y="2189956"/>
                </a:cubicBezTo>
                <a:cubicBezTo>
                  <a:pt x="4370228" y="3399435"/>
                  <a:pt x="3391919" y="4379912"/>
                  <a:pt x="2185114" y="4379912"/>
                </a:cubicBezTo>
                <a:cubicBezTo>
                  <a:pt x="978309" y="4379912"/>
                  <a:pt x="0" y="3399435"/>
                  <a:pt x="0" y="2189956"/>
                </a:cubicBezTo>
                <a:cubicBezTo>
                  <a:pt x="0" y="980477"/>
                  <a:pt x="978309" y="0"/>
                  <a:pt x="2185114" y="0"/>
                </a:cubicBezTo>
                <a:close/>
              </a:path>
            </a:pathLst>
          </a:custGeom>
          <a:noFill/>
        </p:spPr>
        <p:txBody>
          <a:bodyPr wrap="square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6193763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Presentation Title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792" y="6193763"/>
            <a:ext cx="512504" cy="365125"/>
          </a:xfrm>
          <a:prstGeom prst="rect">
            <a:avLst/>
          </a:prstGeom>
        </p:spPr>
        <p:txBody>
          <a:bodyPr/>
          <a:lstStyle/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7379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DA9775E2-26ED-4CEF-94F6-7C85D113D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946654"/>
            <a:ext cx="7543800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ABF32AB5-76E2-49F4-96EE-B419AF1F03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2294860"/>
            <a:ext cx="7543800" cy="37209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60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9" r:id="rId1"/>
    <p:sldLayoutId id="2147483880" r:id="rId2"/>
    <p:sldLayoutId id="2147483881" r:id="rId3"/>
    <p:sldLayoutId id="2147483882" r:id="rId4"/>
    <p:sldLayoutId id="2147483883" r:id="rId5"/>
    <p:sldLayoutId id="2147483884" r:id="rId6"/>
    <p:sldLayoutId id="2147483885" r:id="rId7"/>
    <p:sldLayoutId id="2147483886" r:id="rId8"/>
    <p:sldLayoutId id="2147483887" r:id="rId9"/>
    <p:sldLayoutId id="2147483888" r:id="rId10"/>
    <p:sldLayoutId id="21474838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576" userDrawn="1">
          <p15:clr>
            <a:srgbClr val="F26B43"/>
          </p15:clr>
        </p15:guide>
        <p15:guide id="2" pos="576" userDrawn="1">
          <p15:clr>
            <a:srgbClr val="F26B43"/>
          </p15:clr>
        </p15:guide>
        <p15:guide id="3" pos="7104" userDrawn="1">
          <p15:clr>
            <a:srgbClr val="F26B43"/>
          </p15:clr>
        </p15:guide>
        <p15:guide id="4" orient="horz" pos="3744" userDrawn="1">
          <p15:clr>
            <a:srgbClr val="F26B43"/>
          </p15:clr>
        </p15:guide>
        <p15:guide id="5" pos="2760" userDrawn="1">
          <p15:clr>
            <a:srgbClr val="F26B43"/>
          </p15:clr>
        </p15:guide>
        <p15:guide id="6" pos="4944" userDrawn="1">
          <p15:clr>
            <a:srgbClr val="F26B43"/>
          </p15:clr>
        </p15:guide>
        <p15:guide id="7" orient="horz" pos="403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ru-RU" sz="4000" b="1" dirty="0" smtClean="0"/>
              <a:t>К</a:t>
            </a:r>
            <a:r>
              <a:rPr lang="uk-UA" sz="4000" b="1" dirty="0" err="1" smtClean="0"/>
              <a:t>орупційне</a:t>
            </a:r>
            <a:r>
              <a:rPr lang="uk-UA" sz="4000" b="1" dirty="0" smtClean="0"/>
              <a:t> правопорушення та неправомірна вигода </a:t>
            </a:r>
            <a:endParaRPr lang="ru-RU" sz="4000" b="1" dirty="0"/>
          </a:p>
        </p:txBody>
      </p:sp>
      <p:pic>
        <p:nvPicPr>
          <p:cNvPr id="1027" name="Picture 3" descr="D:\2024-2025 н.р\Картинкт корупція\images (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789039"/>
            <a:ext cx="2912740" cy="2043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2024-2025 н.р\Картинкт корупція\images (1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782"/>
            <a:ext cx="2143125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2024-2025 н.р\Картинкт корупція\Без названия (8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5905" y="20782"/>
            <a:ext cx="2068095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44236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Поняття і терміни: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1043608" y="2420888"/>
            <a:ext cx="7056784" cy="4320480"/>
          </a:xfrm>
        </p:spPr>
        <p:txBody>
          <a:bodyPr>
            <a:normAutofit/>
          </a:bodyPr>
          <a:lstStyle/>
          <a:p>
            <a:pPr>
              <a:buFont typeface="Arial"/>
              <a:buChar char="•"/>
            </a:pPr>
            <a:r>
              <a:rPr lang="ru-RU" b="1" i="1" dirty="0" err="1">
                <a:latin typeface="Segoe UI"/>
              </a:rPr>
              <a:t>Корупційне</a:t>
            </a:r>
            <a:r>
              <a:rPr lang="ru-RU" b="1" i="1" dirty="0">
                <a:latin typeface="Segoe UI"/>
              </a:rPr>
              <a:t> </a:t>
            </a:r>
            <a:r>
              <a:rPr lang="ru-RU" b="1" i="1" dirty="0" err="1">
                <a:latin typeface="Segoe UI"/>
              </a:rPr>
              <a:t>правопорушення</a:t>
            </a:r>
            <a:r>
              <a:rPr lang="ru-RU" dirty="0">
                <a:latin typeface="Segoe UI"/>
              </a:rPr>
              <a:t> - </a:t>
            </a:r>
            <a:r>
              <a:rPr lang="ru-RU" dirty="0" err="1">
                <a:latin typeface="Segoe UI"/>
              </a:rPr>
              <a:t>діяння</a:t>
            </a:r>
            <a:r>
              <a:rPr lang="ru-RU" dirty="0">
                <a:latin typeface="Segoe UI"/>
              </a:rPr>
              <a:t>, </a:t>
            </a:r>
            <a:r>
              <a:rPr lang="ru-RU" dirty="0" err="1">
                <a:latin typeface="Segoe UI"/>
              </a:rPr>
              <a:t>що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містить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ознаки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корупції</a:t>
            </a:r>
            <a:r>
              <a:rPr lang="ru-RU" dirty="0">
                <a:latin typeface="Segoe UI"/>
              </a:rPr>
              <a:t>, </a:t>
            </a:r>
            <a:r>
              <a:rPr lang="ru-RU" dirty="0" err="1">
                <a:latin typeface="Segoe UI"/>
              </a:rPr>
              <a:t>вчинене</a:t>
            </a:r>
            <a:r>
              <a:rPr lang="ru-RU" dirty="0">
                <a:latin typeface="Segoe UI"/>
              </a:rPr>
              <a:t> особою, </a:t>
            </a:r>
            <a:r>
              <a:rPr lang="ru-RU" dirty="0" err="1">
                <a:latin typeface="Segoe UI"/>
              </a:rPr>
              <a:t>зазначеною</a:t>
            </a:r>
            <a:r>
              <a:rPr lang="ru-RU" dirty="0">
                <a:latin typeface="Segoe UI"/>
              </a:rPr>
              <a:t> у ч. 1 ст. 3 Закону </a:t>
            </a:r>
            <a:r>
              <a:rPr lang="ru-RU" dirty="0" err="1">
                <a:latin typeface="Segoe UI"/>
              </a:rPr>
              <a:t>України</a:t>
            </a:r>
            <a:r>
              <a:rPr lang="ru-RU" dirty="0">
                <a:latin typeface="Segoe UI"/>
              </a:rPr>
              <a:t> "Про </a:t>
            </a:r>
            <a:r>
              <a:rPr lang="ru-RU" dirty="0" err="1">
                <a:latin typeface="Segoe UI"/>
              </a:rPr>
              <a:t>запобігання</a:t>
            </a:r>
            <a:r>
              <a:rPr lang="ru-RU" dirty="0">
                <a:latin typeface="Segoe UI"/>
              </a:rPr>
              <a:t> </a:t>
            </a:r>
            <a:r>
              <a:rPr lang="ru-RU" dirty="0" err="1" smtClean="0">
                <a:latin typeface="Segoe UI"/>
              </a:rPr>
              <a:t>корупції</a:t>
            </a:r>
            <a:r>
              <a:rPr lang="ru-RU" dirty="0" smtClean="0">
                <a:latin typeface="Segoe UI"/>
              </a:rPr>
              <a:t>», </a:t>
            </a:r>
            <a:r>
              <a:rPr lang="ru-RU" dirty="0">
                <a:latin typeface="Segoe UI"/>
              </a:rPr>
              <a:t>за яке законом </a:t>
            </a:r>
            <a:r>
              <a:rPr lang="ru-RU" dirty="0" err="1">
                <a:latin typeface="Segoe UI"/>
              </a:rPr>
              <a:t>встановлено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кримінальну</a:t>
            </a:r>
            <a:r>
              <a:rPr lang="ru-RU" dirty="0">
                <a:latin typeface="Segoe UI"/>
              </a:rPr>
              <a:t>, </a:t>
            </a:r>
            <a:r>
              <a:rPr lang="ru-RU" dirty="0" err="1">
                <a:latin typeface="Segoe UI"/>
              </a:rPr>
              <a:t>дисциплінарну</a:t>
            </a:r>
            <a:r>
              <a:rPr lang="ru-RU" dirty="0">
                <a:latin typeface="Segoe UI"/>
              </a:rPr>
              <a:t> та/</a:t>
            </a:r>
            <a:r>
              <a:rPr lang="ru-RU" dirty="0" err="1">
                <a:latin typeface="Segoe UI"/>
              </a:rPr>
              <a:t>або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цивільно-правову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відповідальність</a:t>
            </a:r>
            <a:r>
              <a:rPr lang="ru-RU" dirty="0">
                <a:latin typeface="Segoe UI"/>
              </a:rPr>
              <a:t>.</a:t>
            </a:r>
          </a:p>
          <a:p>
            <a:pPr>
              <a:buFont typeface="Arial"/>
              <a:buChar char="•"/>
            </a:pPr>
            <a:r>
              <a:rPr lang="ru-RU" b="1" i="1" dirty="0" err="1">
                <a:latin typeface="Segoe UI"/>
              </a:rPr>
              <a:t>Корупція</a:t>
            </a:r>
            <a:r>
              <a:rPr lang="ru-RU" i="1" dirty="0">
                <a:latin typeface="Segoe UI"/>
              </a:rPr>
              <a:t> -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використання</a:t>
            </a:r>
            <a:r>
              <a:rPr lang="ru-RU" dirty="0">
                <a:latin typeface="Segoe UI"/>
              </a:rPr>
              <a:t> особою, </a:t>
            </a:r>
            <a:r>
              <a:rPr lang="ru-RU" dirty="0" err="1">
                <a:latin typeface="Segoe UI"/>
              </a:rPr>
              <a:t>зазначеною</a:t>
            </a:r>
            <a:r>
              <a:rPr lang="ru-RU" dirty="0">
                <a:latin typeface="Segoe UI"/>
              </a:rPr>
              <a:t> у ч. 1 ст. 3 Закону </a:t>
            </a:r>
            <a:r>
              <a:rPr lang="ru-RU" dirty="0" err="1">
                <a:latin typeface="Segoe UI"/>
              </a:rPr>
              <a:t>України</a:t>
            </a:r>
            <a:r>
              <a:rPr lang="ru-RU" dirty="0">
                <a:latin typeface="Segoe UI"/>
              </a:rPr>
              <a:t> "Про </a:t>
            </a:r>
            <a:r>
              <a:rPr lang="ru-RU" dirty="0" err="1">
                <a:latin typeface="Segoe UI"/>
              </a:rPr>
              <a:t>запобігання</a:t>
            </a:r>
            <a:r>
              <a:rPr lang="ru-RU" dirty="0">
                <a:latin typeface="Segoe UI"/>
              </a:rPr>
              <a:t> </a:t>
            </a:r>
            <a:r>
              <a:rPr lang="ru-RU" dirty="0" err="1" smtClean="0">
                <a:latin typeface="Segoe UI"/>
              </a:rPr>
              <a:t>корупції"наданих</a:t>
            </a:r>
            <a:r>
              <a:rPr lang="ru-RU" dirty="0" smtClean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їй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службових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повноважень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чи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пов’язаних</a:t>
            </a:r>
            <a:r>
              <a:rPr lang="ru-RU" dirty="0">
                <a:latin typeface="Segoe UI"/>
              </a:rPr>
              <a:t> з ними </a:t>
            </a:r>
            <a:r>
              <a:rPr lang="ru-RU" dirty="0" err="1">
                <a:latin typeface="Segoe UI"/>
              </a:rPr>
              <a:t>можливостей</a:t>
            </a:r>
            <a:r>
              <a:rPr lang="ru-RU" dirty="0">
                <a:latin typeface="Segoe UI"/>
              </a:rPr>
              <a:t> з метою </a:t>
            </a:r>
            <a:r>
              <a:rPr lang="ru-RU" dirty="0" err="1">
                <a:latin typeface="Segoe UI"/>
              </a:rPr>
              <a:t>одержання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неправомірної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вигоди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або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прийняття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такої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вигоди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чи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прийняття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обіцянки</a:t>
            </a:r>
            <a:r>
              <a:rPr lang="ru-RU" dirty="0">
                <a:latin typeface="Segoe UI"/>
              </a:rPr>
              <a:t>/</a:t>
            </a:r>
            <a:r>
              <a:rPr lang="ru-RU" dirty="0" err="1">
                <a:latin typeface="Segoe UI"/>
              </a:rPr>
              <a:t>пропозиції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такої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вигоди</a:t>
            </a:r>
            <a:r>
              <a:rPr lang="ru-RU" dirty="0">
                <a:latin typeface="Segoe UI"/>
              </a:rPr>
              <a:t> для себе </a:t>
            </a:r>
            <a:r>
              <a:rPr lang="ru-RU" dirty="0" err="1">
                <a:latin typeface="Segoe UI"/>
              </a:rPr>
              <a:t>чи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інших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осіб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або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відповідно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обіцянка</a:t>
            </a:r>
            <a:r>
              <a:rPr lang="ru-RU" dirty="0">
                <a:latin typeface="Segoe UI"/>
              </a:rPr>
              <a:t>/</a:t>
            </a:r>
            <a:r>
              <a:rPr lang="ru-RU" dirty="0" err="1">
                <a:latin typeface="Segoe UI"/>
              </a:rPr>
              <a:t>пропозиція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чи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надання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неправомірної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вигоди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особі</a:t>
            </a:r>
            <a:r>
              <a:rPr lang="ru-RU" dirty="0">
                <a:latin typeface="Segoe UI"/>
              </a:rPr>
              <a:t>, </a:t>
            </a:r>
            <a:r>
              <a:rPr lang="ru-RU" dirty="0" err="1">
                <a:latin typeface="Segoe UI"/>
              </a:rPr>
              <a:t>зазначеній</a:t>
            </a:r>
            <a:r>
              <a:rPr lang="ru-RU" dirty="0">
                <a:latin typeface="Segoe UI"/>
              </a:rPr>
              <a:t> в ст. З Закону </a:t>
            </a:r>
            <a:r>
              <a:rPr lang="ru-RU" dirty="0" err="1">
                <a:latin typeface="Segoe UI"/>
              </a:rPr>
              <a:t>України</a:t>
            </a:r>
            <a:r>
              <a:rPr lang="ru-RU" dirty="0">
                <a:latin typeface="Segoe UI"/>
              </a:rPr>
              <a:t> "Про </a:t>
            </a:r>
            <a:r>
              <a:rPr lang="ru-RU" dirty="0" err="1">
                <a:latin typeface="Segoe UI"/>
              </a:rPr>
              <a:t>запобігання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корупції</a:t>
            </a:r>
            <a:r>
              <a:rPr lang="ru-RU" dirty="0">
                <a:latin typeface="Segoe UI"/>
              </a:rPr>
              <a:t>" </a:t>
            </a:r>
            <a:r>
              <a:rPr lang="ru-RU" dirty="0" err="1" smtClean="0">
                <a:latin typeface="Segoe UI"/>
              </a:rPr>
              <a:t>або</a:t>
            </a:r>
            <a:r>
              <a:rPr lang="ru-RU" dirty="0" smtClean="0">
                <a:latin typeface="Segoe UI"/>
              </a:rPr>
              <a:t> </a:t>
            </a:r>
            <a:r>
              <a:rPr lang="ru-RU" dirty="0">
                <a:latin typeface="Segoe UI"/>
              </a:rPr>
              <a:t>на </a:t>
            </a:r>
            <a:r>
              <a:rPr lang="ru-RU" dirty="0" err="1">
                <a:latin typeface="Segoe UI"/>
              </a:rPr>
              <a:t>її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вимогу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іншим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фізичним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чи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юридичним</a:t>
            </a:r>
            <a:r>
              <a:rPr lang="ru-RU" dirty="0">
                <a:latin typeface="Segoe UI"/>
              </a:rPr>
              <a:t> особам з метою </a:t>
            </a:r>
            <a:r>
              <a:rPr lang="ru-RU" dirty="0" err="1">
                <a:latin typeface="Segoe UI"/>
              </a:rPr>
              <a:t>схилити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цю</a:t>
            </a:r>
            <a:r>
              <a:rPr lang="ru-RU" dirty="0">
                <a:latin typeface="Segoe UI"/>
              </a:rPr>
              <a:t> особу до </a:t>
            </a:r>
            <a:r>
              <a:rPr lang="ru-RU" dirty="0" err="1">
                <a:latin typeface="Segoe UI"/>
              </a:rPr>
              <a:t>протиправного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використання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наданих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їй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службових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повноважень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чи</a:t>
            </a:r>
            <a:r>
              <a:rPr lang="ru-RU" dirty="0">
                <a:latin typeface="Segoe UI"/>
              </a:rPr>
              <a:t> </a:t>
            </a:r>
            <a:r>
              <a:rPr lang="ru-RU" dirty="0" err="1">
                <a:latin typeface="Segoe UI"/>
              </a:rPr>
              <a:t>пов’язаних</a:t>
            </a:r>
            <a:r>
              <a:rPr lang="ru-RU" dirty="0">
                <a:latin typeface="Segoe UI"/>
              </a:rPr>
              <a:t> з ними </a:t>
            </a:r>
            <a:r>
              <a:rPr lang="ru-RU" dirty="0" err="1">
                <a:latin typeface="Segoe UI"/>
              </a:rPr>
              <a:t>можливостей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469668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Поняття і терміни: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1043608" y="2420888"/>
            <a:ext cx="7128792" cy="3961624"/>
          </a:xfrm>
        </p:spPr>
        <p:txBody>
          <a:bodyPr/>
          <a:lstStyle/>
          <a:p>
            <a:pPr>
              <a:buFont typeface="Arial"/>
              <a:buChar char="•"/>
            </a:pPr>
            <a:r>
              <a:rPr lang="ru-RU" b="1" i="1" dirty="0" err="1">
                <a:solidFill>
                  <a:srgbClr val="000000"/>
                </a:solidFill>
                <a:latin typeface="Segoe UI"/>
              </a:rPr>
              <a:t>Неправомірна</a:t>
            </a:r>
            <a:r>
              <a:rPr lang="ru-RU" b="1" i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b="1" i="1" dirty="0" err="1">
                <a:solidFill>
                  <a:srgbClr val="000000"/>
                </a:solidFill>
                <a:latin typeface="Segoe UI"/>
              </a:rPr>
              <a:t>вигода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 -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грошові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кошти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або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інше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майно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переваги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пільги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послуги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нематеріальні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активи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, будь-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які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інші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вигоди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нематеріального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чи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негрошового характеру,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які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обіцяють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пропонують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надають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або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одержують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без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законних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на те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підстав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.</a:t>
            </a:r>
          </a:p>
          <a:p>
            <a:pPr>
              <a:buFont typeface="Arial"/>
              <a:buChar char="•"/>
            </a:pPr>
            <a:r>
              <a:rPr lang="ru-RU" b="1" i="1" dirty="0" err="1">
                <a:solidFill>
                  <a:srgbClr val="000000"/>
                </a:solidFill>
                <a:latin typeface="Segoe UI"/>
              </a:rPr>
              <a:t>Потенційний</a:t>
            </a:r>
            <a:r>
              <a:rPr lang="ru-RU" b="1" i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b="1" i="1" dirty="0" err="1">
                <a:solidFill>
                  <a:srgbClr val="000000"/>
                </a:solidFill>
                <a:latin typeface="Segoe UI"/>
              </a:rPr>
              <a:t>конфлікт</a:t>
            </a:r>
            <a:r>
              <a:rPr lang="ru-RU" b="1" i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b="1" i="1" dirty="0" err="1">
                <a:solidFill>
                  <a:srgbClr val="000000"/>
                </a:solidFill>
                <a:latin typeface="Segoe UI"/>
              </a:rPr>
              <a:t>інтересів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 -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наявність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у особи приватного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інтересу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у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сфері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, в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якій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вона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виконує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свої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службові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чи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представницькі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повноваження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що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може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вплинути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на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об’єктивність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чи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неупередженість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прийняття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нею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рішень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або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на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вчинення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чи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невчинення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дій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під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час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виконання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зазначених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повноважень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.</a:t>
            </a:r>
          </a:p>
          <a:p>
            <a:pPr>
              <a:buFont typeface="Arial"/>
              <a:buChar char="•"/>
            </a:pPr>
            <a:r>
              <a:rPr lang="ru-RU" b="1" i="1" dirty="0" err="1">
                <a:solidFill>
                  <a:srgbClr val="000000"/>
                </a:solidFill>
                <a:latin typeface="Segoe UI"/>
              </a:rPr>
              <a:t>Подарунок</a:t>
            </a:r>
            <a:r>
              <a:rPr lang="ru-RU" i="1" dirty="0">
                <a:solidFill>
                  <a:srgbClr val="000000"/>
                </a:solidFill>
                <a:latin typeface="Segoe UI"/>
              </a:rPr>
              <a:t> 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-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грошові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кошти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або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інше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майно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переваги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пільги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послуги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нематеріальні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активи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які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надають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/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одержують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безоплатно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або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за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ціною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нижчою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мінімальної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ринкової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96451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Поняття і терміни: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827584" y="2420888"/>
            <a:ext cx="7344816" cy="4104456"/>
          </a:xfrm>
        </p:spPr>
        <p:txBody>
          <a:bodyPr>
            <a:normAutofit fontScale="92500"/>
          </a:bodyPr>
          <a:lstStyle/>
          <a:p>
            <a:r>
              <a:rPr lang="ru-RU" b="1" i="1" dirty="0" err="1">
                <a:solidFill>
                  <a:srgbClr val="000000"/>
                </a:solidFill>
                <a:latin typeface="Segoe UI"/>
              </a:rPr>
              <a:t>Правопорушення</a:t>
            </a:r>
            <a:r>
              <a:rPr lang="ru-RU" b="1" i="1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b="1" i="1" dirty="0" err="1">
                <a:solidFill>
                  <a:srgbClr val="000000"/>
                </a:solidFill>
                <a:latin typeface="Segoe UI"/>
              </a:rPr>
              <a:t>пов’язане</a:t>
            </a:r>
            <a:r>
              <a:rPr lang="ru-RU" b="1" i="1" dirty="0">
                <a:solidFill>
                  <a:srgbClr val="000000"/>
                </a:solidFill>
                <a:latin typeface="Segoe UI"/>
              </a:rPr>
              <a:t> з </a:t>
            </a:r>
            <a:r>
              <a:rPr lang="ru-RU" b="1" i="1" dirty="0" err="1">
                <a:solidFill>
                  <a:srgbClr val="000000"/>
                </a:solidFill>
                <a:latin typeface="Segoe UI"/>
              </a:rPr>
              <a:t>корупцією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 -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діяння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що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не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містить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ознак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корупції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, але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порушує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встановлені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Законом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України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"Про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запобігання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корупції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"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вимоги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, заборони та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обмеження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вчинене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особою,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зазначеною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у ч. 1 ст. 3 Закону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України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"Про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запобігання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корупції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", за яке законом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встановлено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кримінальну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адміністративну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дисциплінарну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та/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або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цивільно-правову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 smtClean="0">
                <a:solidFill>
                  <a:srgbClr val="000000"/>
                </a:solidFill>
                <a:latin typeface="Segoe UI"/>
              </a:rPr>
              <a:t>відповідальність</a:t>
            </a:r>
            <a:endParaRPr lang="ru-RU" dirty="0" smtClean="0">
              <a:solidFill>
                <a:srgbClr val="000000"/>
              </a:solidFill>
              <a:latin typeface="Segoe UI"/>
            </a:endParaRPr>
          </a:p>
          <a:p>
            <a:pPr>
              <a:buFont typeface="Arial"/>
              <a:buChar char="•"/>
            </a:pPr>
            <a:r>
              <a:rPr lang="ru-RU" b="1" i="1" dirty="0" err="1">
                <a:solidFill>
                  <a:srgbClr val="000000"/>
                </a:solidFill>
                <a:latin typeface="Segoe UI"/>
              </a:rPr>
              <a:t>Приватний</a:t>
            </a:r>
            <a:r>
              <a:rPr lang="ru-RU" b="1" i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b="1" i="1" dirty="0" err="1">
                <a:solidFill>
                  <a:srgbClr val="000000"/>
                </a:solidFill>
                <a:latin typeface="Segoe UI"/>
              </a:rPr>
              <a:t>інтерес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 - будь-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який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майновий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чи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немайновий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інтерес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особи, у тому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числі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зумовлений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особистими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сімейними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дружніми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чи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іншими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позаслужбовими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стосунками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з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фізичними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чи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юридичними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особами, у тому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числі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ті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що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виникають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у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зв’язку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з членством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або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діяльністю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в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громадських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політичних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релігійних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чи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інших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організаціях</a:t>
            </a:r>
            <a:r>
              <a:rPr lang="ru-RU" dirty="0" smtClean="0">
                <a:solidFill>
                  <a:srgbClr val="000000"/>
                </a:solidFill>
                <a:latin typeface="Segoe UI"/>
              </a:rPr>
              <a:t>.</a:t>
            </a:r>
          </a:p>
          <a:p>
            <a:pPr>
              <a:buFont typeface="Arial"/>
              <a:buChar char="•"/>
            </a:pPr>
            <a:r>
              <a:rPr lang="ru-RU" b="1" i="1" dirty="0" err="1">
                <a:solidFill>
                  <a:srgbClr val="000000"/>
                </a:solidFill>
                <a:latin typeface="Segoe UI"/>
              </a:rPr>
              <a:t>Реальний</a:t>
            </a:r>
            <a:r>
              <a:rPr lang="ru-RU" b="1" i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b="1" i="1" dirty="0" err="1">
                <a:solidFill>
                  <a:srgbClr val="000000"/>
                </a:solidFill>
                <a:latin typeface="Segoe UI"/>
              </a:rPr>
              <a:t>конфлікт</a:t>
            </a:r>
            <a:r>
              <a:rPr lang="ru-RU" b="1" i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b="1" i="1" dirty="0" err="1">
                <a:solidFill>
                  <a:srgbClr val="000000"/>
                </a:solidFill>
                <a:latin typeface="Segoe UI"/>
              </a:rPr>
              <a:t>інтересів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 -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суперечність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між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приватним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інтересом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особи та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її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службовими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чи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представницькими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повноваженнями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що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впливає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на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об’єктивність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або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неупередженість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прийняття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рішень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або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на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вчинення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чи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невчинення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дій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під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час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виконання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зазначених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повноважень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.</a:t>
            </a:r>
          </a:p>
          <a:p>
            <a:pPr>
              <a:buFont typeface="Arial"/>
              <a:buChar char="•"/>
            </a:pPr>
            <a:endParaRPr lang="ru-RU" dirty="0">
              <a:solidFill>
                <a:srgbClr val="000000"/>
              </a:solidFill>
              <a:latin typeface="Segoe UI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5372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5375" y="434036"/>
            <a:ext cx="8640960" cy="653547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err="1">
                <a:solidFill>
                  <a:srgbClr val="FFC000"/>
                </a:solidFill>
              </a:rPr>
              <a:t>Хто</a:t>
            </a:r>
            <a:r>
              <a:rPr lang="ru-RU" b="1" dirty="0">
                <a:solidFill>
                  <a:srgbClr val="FFC000"/>
                </a:solidFill>
              </a:rPr>
              <a:t> є </a:t>
            </a:r>
            <a:r>
              <a:rPr lang="ru-RU" b="1" dirty="0" err="1">
                <a:solidFill>
                  <a:srgbClr val="FFC000"/>
                </a:solidFill>
              </a:rPr>
              <a:t>суб’єктами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корупційних</a:t>
            </a:r>
            <a:r>
              <a:rPr lang="ru-RU" b="1" dirty="0">
                <a:solidFill>
                  <a:srgbClr val="FFC000"/>
                </a:solidFill>
              </a:rPr>
              <a:t> </a:t>
            </a:r>
            <a:r>
              <a:rPr lang="ru-RU" b="1" dirty="0" err="1">
                <a:solidFill>
                  <a:srgbClr val="FFC000"/>
                </a:solidFill>
              </a:rPr>
              <a:t>правопорушень</a:t>
            </a: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  <p:sp>
        <p:nvSpPr>
          <p:cNvPr id="4" name="Овал 3"/>
          <p:cNvSpPr/>
          <p:nvPr/>
        </p:nvSpPr>
        <p:spPr>
          <a:xfrm>
            <a:off x="961995" y="2852936"/>
            <a:ext cx="2952328" cy="136815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000000"/>
                </a:solidFill>
                <a:latin typeface="Segoe UI"/>
              </a:rPr>
              <a:t>особи, </a:t>
            </a:r>
            <a:r>
              <a:rPr lang="ru-RU" sz="1400" b="1" dirty="0" err="1">
                <a:solidFill>
                  <a:srgbClr val="000000"/>
                </a:solidFill>
                <a:latin typeface="Segoe UI"/>
              </a:rPr>
              <a:t>уповноважені</a:t>
            </a:r>
            <a:r>
              <a:rPr lang="ru-RU" sz="1400" b="1" dirty="0">
                <a:solidFill>
                  <a:srgbClr val="000000"/>
                </a:solidFill>
                <a:latin typeface="Segoe UI"/>
              </a:rPr>
              <a:t> на </a:t>
            </a:r>
            <a:r>
              <a:rPr lang="ru-RU" sz="1400" b="1" dirty="0" err="1">
                <a:solidFill>
                  <a:srgbClr val="000000"/>
                </a:solidFill>
                <a:latin typeface="Segoe UI"/>
              </a:rPr>
              <a:t>виконання</a:t>
            </a:r>
            <a:r>
              <a:rPr lang="ru-RU" sz="1400" b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b="1" dirty="0" err="1">
                <a:solidFill>
                  <a:srgbClr val="000000"/>
                </a:solidFill>
                <a:latin typeface="Segoe UI"/>
              </a:rPr>
              <a:t>функцій</a:t>
            </a:r>
            <a:r>
              <a:rPr lang="ru-RU" sz="1400" b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b="1" dirty="0" err="1">
                <a:solidFill>
                  <a:srgbClr val="000000"/>
                </a:solidFill>
                <a:latin typeface="Segoe UI"/>
              </a:rPr>
              <a:t>держави</a:t>
            </a:r>
            <a:r>
              <a:rPr lang="ru-RU" sz="1400" b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b="1" dirty="0" err="1">
                <a:solidFill>
                  <a:srgbClr val="000000"/>
                </a:solidFill>
                <a:latin typeface="Segoe UI"/>
              </a:rPr>
              <a:t>або</a:t>
            </a:r>
            <a:r>
              <a:rPr lang="ru-RU" sz="1400" b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b="1" dirty="0" err="1">
                <a:solidFill>
                  <a:srgbClr val="000000"/>
                </a:solidFill>
                <a:latin typeface="Segoe UI"/>
              </a:rPr>
              <a:t>місцевого</a:t>
            </a:r>
            <a:r>
              <a:rPr lang="ru-RU" sz="1400" b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b="1" dirty="0" err="1" smtClean="0">
                <a:solidFill>
                  <a:srgbClr val="000000"/>
                </a:solidFill>
                <a:latin typeface="Segoe UI"/>
              </a:rPr>
              <a:t>самоврядування</a:t>
            </a:r>
            <a:endParaRPr lang="ru-RU" dirty="0"/>
          </a:p>
        </p:txBody>
      </p:sp>
      <p:sp>
        <p:nvSpPr>
          <p:cNvPr id="5" name="Стрелка вниз 4"/>
          <p:cNvSpPr/>
          <p:nvPr/>
        </p:nvSpPr>
        <p:spPr>
          <a:xfrm rot="1384817">
            <a:off x="2736019" y="1931342"/>
            <a:ext cx="484632" cy="978408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4405180"/>
            <a:ext cx="3888432" cy="244827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/>
              <a:buChar char="•"/>
            </a:pPr>
            <a:r>
              <a:rPr lang="ru-RU" sz="1200" dirty="0" smtClean="0">
                <a:solidFill>
                  <a:srgbClr val="000000"/>
                </a:solidFill>
                <a:latin typeface="Segoe UI"/>
              </a:rPr>
              <a:t>Президент </a:t>
            </a:r>
            <a:r>
              <a:rPr lang="ru-RU" sz="1200" dirty="0" err="1" smtClean="0">
                <a:solidFill>
                  <a:srgbClr val="000000"/>
                </a:solidFill>
                <a:latin typeface="Segoe UI"/>
              </a:rPr>
              <a:t>України</a:t>
            </a:r>
            <a:r>
              <a:rPr lang="ru-RU" sz="1200" dirty="0" smtClean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200" dirty="0" err="1" smtClean="0">
                <a:solidFill>
                  <a:srgbClr val="000000"/>
                </a:solidFill>
                <a:latin typeface="Segoe UI"/>
              </a:rPr>
              <a:t>Прем’єр-міністр</a:t>
            </a:r>
            <a:r>
              <a:rPr lang="ru-RU" sz="1200" dirty="0" smtClean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України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, Перший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віце-прем’єр-міністр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України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віце-прем’єр-міністри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України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міністри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інші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керівники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центральних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органів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виконавчої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 smtClean="0">
                <a:solidFill>
                  <a:srgbClr val="000000"/>
                </a:solidFill>
                <a:latin typeface="Segoe UI"/>
              </a:rPr>
              <a:t>влади</a:t>
            </a:r>
            <a:r>
              <a:rPr lang="ru-RU" sz="1200" dirty="0" smtClean="0">
                <a:solidFill>
                  <a:srgbClr val="000000"/>
                </a:solidFill>
                <a:latin typeface="Segoe UI"/>
              </a:rPr>
              <a:t> та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їх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заступники</a:t>
            </a:r>
            <a:r>
              <a:rPr lang="ru-RU" sz="1200" dirty="0" smtClean="0">
                <a:solidFill>
                  <a:srgbClr val="000000"/>
                </a:solidFill>
                <a:latin typeface="Segoe UI"/>
              </a:rPr>
              <a:t>,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народні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депутати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України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,  </a:t>
            </a:r>
            <a:r>
              <a:rPr lang="ru-RU" sz="1200" dirty="0" err="1" smtClean="0">
                <a:solidFill>
                  <a:srgbClr val="000000"/>
                </a:solidFill>
                <a:latin typeface="Segoe UI"/>
              </a:rPr>
              <a:t>депутати</a:t>
            </a:r>
            <a:r>
              <a:rPr lang="ru-RU" sz="1200" dirty="0" smtClean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місцевих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рад,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сільські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селищні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міські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голови</a:t>
            </a:r>
            <a:endParaRPr lang="ru-RU" sz="1200" dirty="0">
              <a:solidFill>
                <a:srgbClr val="000000"/>
              </a:solidFill>
              <a:latin typeface="Segoe UI"/>
            </a:endParaRPr>
          </a:p>
          <a:p>
            <a:pPr>
              <a:buFont typeface="Arial"/>
              <a:buChar char="•"/>
            </a:pPr>
            <a:r>
              <a:rPr lang="ru-RU" sz="1200" dirty="0" err="1">
                <a:solidFill>
                  <a:srgbClr val="000000"/>
                </a:solidFill>
                <a:latin typeface="Segoe UI"/>
              </a:rPr>
              <a:t>державні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службовці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посадові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особи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місцевого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 smtClean="0">
                <a:solidFill>
                  <a:srgbClr val="000000"/>
                </a:solidFill>
                <a:latin typeface="Segoe UI"/>
              </a:rPr>
              <a:t>самоврядування</a:t>
            </a:r>
            <a:r>
              <a:rPr lang="ru-RU" sz="1200" dirty="0" smtClean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військові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посадові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особи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Збройних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Сил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України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, </a:t>
            </a:r>
            <a:r>
              <a:rPr lang="ru-RU" sz="1200" dirty="0" err="1" smtClean="0">
                <a:solidFill>
                  <a:srgbClr val="000000"/>
                </a:solidFill>
                <a:latin typeface="Segoe UI"/>
              </a:rPr>
              <a:t>судді</a:t>
            </a:r>
            <a:r>
              <a:rPr lang="ru-RU" sz="1200" dirty="0" smtClean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посадові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та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службові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особи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органів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 smtClean="0">
                <a:solidFill>
                  <a:srgbClr val="000000"/>
                </a:solidFill>
                <a:latin typeface="Segoe UI"/>
              </a:rPr>
              <a:t>прокуратури</a:t>
            </a:r>
            <a:r>
              <a:rPr lang="ru-RU" sz="1200" dirty="0" smtClean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200" dirty="0" err="1" smtClean="0">
                <a:solidFill>
                  <a:srgbClr val="000000"/>
                </a:solidFill>
                <a:latin typeface="Segoe UI"/>
              </a:rPr>
              <a:t>поліцейські</a:t>
            </a:r>
            <a:r>
              <a:rPr lang="ru-RU" sz="1200" dirty="0" smtClean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посадові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та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службові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особи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інших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державних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органів</a:t>
            </a:r>
            <a:endParaRPr lang="ru-RU" sz="1200" dirty="0">
              <a:solidFill>
                <a:srgbClr val="000000"/>
              </a:solidFill>
              <a:latin typeface="Segoe UI"/>
            </a:endParaRPr>
          </a:p>
          <a:p>
            <a:pPr>
              <a:buFont typeface="Arial"/>
              <a:buChar char="•"/>
            </a:pPr>
            <a:endParaRPr lang="ru-RU" sz="1200" dirty="0">
              <a:solidFill>
                <a:srgbClr val="000000"/>
              </a:solidFill>
              <a:latin typeface="Segoe UI"/>
            </a:endParaRPr>
          </a:p>
          <a:p>
            <a:pPr algn="ctr"/>
            <a:endParaRPr lang="ru-RU" sz="1200" dirty="0"/>
          </a:p>
        </p:txBody>
      </p:sp>
      <p:sp>
        <p:nvSpPr>
          <p:cNvPr id="7" name="Овал 6"/>
          <p:cNvSpPr/>
          <p:nvPr/>
        </p:nvSpPr>
        <p:spPr>
          <a:xfrm>
            <a:off x="5220072" y="2852936"/>
            <a:ext cx="3290664" cy="136815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000000"/>
                </a:solidFill>
                <a:latin typeface="Segoe UI"/>
              </a:rPr>
              <a:t>особи, </a:t>
            </a:r>
            <a:r>
              <a:rPr lang="ru-RU" sz="1400" b="1" dirty="0" err="1">
                <a:solidFill>
                  <a:srgbClr val="000000"/>
                </a:solidFill>
                <a:latin typeface="Segoe UI"/>
              </a:rPr>
              <a:t>які</a:t>
            </a:r>
            <a:r>
              <a:rPr lang="ru-RU" sz="1400" b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b="1" dirty="0" smtClean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b="1" dirty="0" err="1">
                <a:solidFill>
                  <a:srgbClr val="000000"/>
                </a:solidFill>
                <a:latin typeface="Segoe UI"/>
              </a:rPr>
              <a:t>прирівнюються</a:t>
            </a:r>
            <a:r>
              <a:rPr lang="ru-RU" sz="1400" b="1" dirty="0">
                <a:solidFill>
                  <a:srgbClr val="000000"/>
                </a:solidFill>
                <a:latin typeface="Segoe UI"/>
              </a:rPr>
              <a:t> до </a:t>
            </a:r>
            <a:r>
              <a:rPr lang="ru-RU" sz="1400" b="1" dirty="0" err="1">
                <a:solidFill>
                  <a:srgbClr val="000000"/>
                </a:solidFill>
                <a:latin typeface="Segoe UI"/>
              </a:rPr>
              <a:t>осіб</a:t>
            </a:r>
            <a:r>
              <a:rPr lang="ru-RU" sz="1400" b="1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400" b="1" dirty="0" err="1">
                <a:solidFill>
                  <a:srgbClr val="000000"/>
                </a:solidFill>
                <a:latin typeface="Segoe UI"/>
              </a:rPr>
              <a:t>уповноважених</a:t>
            </a:r>
            <a:r>
              <a:rPr lang="ru-RU" sz="1400" b="1" dirty="0">
                <a:solidFill>
                  <a:srgbClr val="000000"/>
                </a:solidFill>
                <a:latin typeface="Segoe UI"/>
              </a:rPr>
              <a:t> на </a:t>
            </a:r>
            <a:r>
              <a:rPr lang="ru-RU" sz="1400" b="1" dirty="0" err="1">
                <a:solidFill>
                  <a:srgbClr val="000000"/>
                </a:solidFill>
                <a:latin typeface="Segoe UI"/>
              </a:rPr>
              <a:t>виконання</a:t>
            </a:r>
            <a:r>
              <a:rPr lang="ru-RU" sz="1400" b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b="1" dirty="0" err="1">
                <a:solidFill>
                  <a:srgbClr val="000000"/>
                </a:solidFill>
                <a:latin typeface="Segoe UI"/>
              </a:rPr>
              <a:t>функцій</a:t>
            </a:r>
            <a:r>
              <a:rPr lang="ru-RU" sz="1400" b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b="1" dirty="0" err="1">
                <a:solidFill>
                  <a:srgbClr val="000000"/>
                </a:solidFill>
                <a:latin typeface="Segoe UI"/>
              </a:rPr>
              <a:t>держави</a:t>
            </a:r>
            <a:r>
              <a:rPr lang="ru-RU" sz="1400" b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b="1" dirty="0" err="1">
                <a:solidFill>
                  <a:srgbClr val="000000"/>
                </a:solidFill>
                <a:latin typeface="Segoe UI"/>
              </a:rPr>
              <a:t>або</a:t>
            </a:r>
            <a:r>
              <a:rPr lang="ru-RU" sz="1400" b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b="1" dirty="0" err="1">
                <a:solidFill>
                  <a:srgbClr val="000000"/>
                </a:solidFill>
                <a:latin typeface="Segoe UI"/>
              </a:rPr>
              <a:t>місцевого</a:t>
            </a:r>
            <a:r>
              <a:rPr lang="ru-RU" sz="1400" b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b="1" dirty="0" err="1">
                <a:solidFill>
                  <a:srgbClr val="000000"/>
                </a:solidFill>
                <a:latin typeface="Segoe UI"/>
              </a:rPr>
              <a:t>самоврядування</a:t>
            </a:r>
            <a:endParaRPr lang="ru-RU" sz="1400" dirty="0"/>
          </a:p>
        </p:txBody>
      </p:sp>
      <p:sp>
        <p:nvSpPr>
          <p:cNvPr id="8" name="Стрелка вниз 7"/>
          <p:cNvSpPr/>
          <p:nvPr/>
        </p:nvSpPr>
        <p:spPr>
          <a:xfrm rot="19598431">
            <a:off x="6198703" y="1821884"/>
            <a:ext cx="484632" cy="978408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572000" y="4400066"/>
            <a:ext cx="4284635" cy="244827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 err="1">
                <a:solidFill>
                  <a:srgbClr val="000000"/>
                </a:solidFill>
                <a:latin typeface="Segoe UI"/>
              </a:rPr>
              <a:t>посадові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особи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юридичних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осіб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публічного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smtClean="0">
                <a:solidFill>
                  <a:srgbClr val="000000"/>
                </a:solidFill>
                <a:latin typeface="Segoe UI"/>
              </a:rPr>
              <a:t>права , </a:t>
            </a:r>
            <a:r>
              <a:rPr lang="ru-RU" sz="1200" dirty="0" err="1" smtClean="0">
                <a:solidFill>
                  <a:srgbClr val="000000"/>
                </a:solidFill>
                <a:latin typeface="Segoe UI"/>
              </a:rPr>
              <a:t>аудитори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нотаріуси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приватні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виконавці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оцінювачі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, а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також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експерти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арбітражні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керуючі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незалежні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посередники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, члени трудового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арбітражу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третейські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судді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 </a:t>
            </a:r>
            <a:r>
              <a:rPr lang="ru-RU" sz="1200" dirty="0" smtClean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представники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громадських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об’єднань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наукових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установ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навчальних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закладів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експертів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відповідної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кваліфікації</a:t>
            </a:r>
            <a:r>
              <a:rPr lang="ru-RU" sz="1200" dirty="0" smtClean="0">
                <a:solidFill>
                  <a:srgbClr val="000000"/>
                </a:solidFill>
                <a:latin typeface="Segoe UI"/>
              </a:rPr>
              <a:t>,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 smtClean="0">
                <a:solidFill>
                  <a:srgbClr val="000000"/>
                </a:solidFill>
                <a:latin typeface="Segoe UI"/>
              </a:rPr>
              <a:t>олігархи</a:t>
            </a:r>
            <a:r>
              <a:rPr lang="ru-RU" sz="1200" dirty="0" smtClean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особи,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які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постійно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або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тимчасово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обіймають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посади,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пов’язані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з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виконанням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організаційно-розпорядчих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чи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адміністративно-господарських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 smtClean="0">
                <a:solidFill>
                  <a:srgbClr val="000000"/>
                </a:solidFill>
                <a:latin typeface="Segoe UI"/>
              </a:rPr>
              <a:t>обов’язків</a:t>
            </a:r>
            <a:r>
              <a:rPr lang="ru-RU" sz="1200" dirty="0" smtClean="0">
                <a:solidFill>
                  <a:srgbClr val="000000"/>
                </a:solidFill>
                <a:latin typeface="Segoe UI"/>
              </a:rPr>
              <a:t>.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кандидати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на пост Президента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України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та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кандидати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у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народні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депутати</a:t>
            </a:r>
            <a:r>
              <a:rPr lang="ru-RU" sz="1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Segoe UI"/>
              </a:rPr>
              <a:t>України</a:t>
            </a:r>
            <a:endParaRPr lang="ru-RU" sz="1200" dirty="0"/>
          </a:p>
        </p:txBody>
      </p:sp>
      <p:pic>
        <p:nvPicPr>
          <p:cNvPr id="3074" name="Picture 2" descr="D:\2024-2025 н.р\Картинкт корупція\images (1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2727" y="1588852"/>
            <a:ext cx="2178546" cy="1444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15317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111811" cy="653547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>
                <a:solidFill>
                  <a:srgbClr val="FFC000"/>
                </a:solidFill>
              </a:rPr>
              <a:t>Відповідальність за корупційні правопорушення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4" name="Блок-схема: документ 3"/>
          <p:cNvSpPr/>
          <p:nvPr/>
        </p:nvSpPr>
        <p:spPr>
          <a:xfrm>
            <a:off x="86503" y="2636912"/>
            <a:ext cx="2613289" cy="1296144"/>
          </a:xfrm>
          <a:prstGeom prst="flowChartDocumen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i="1" dirty="0" smtClean="0">
                <a:solidFill>
                  <a:srgbClr val="FF0000"/>
                </a:solidFill>
              </a:rPr>
              <a:t>Кримінальна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  <p:sp>
        <p:nvSpPr>
          <p:cNvPr id="5" name="Стрелка вниз 4"/>
          <p:cNvSpPr/>
          <p:nvPr/>
        </p:nvSpPr>
        <p:spPr>
          <a:xfrm rot="1740008">
            <a:off x="2359291" y="1480940"/>
            <a:ext cx="314724" cy="1244647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лок-схема: документ 5"/>
          <p:cNvSpPr/>
          <p:nvPr/>
        </p:nvSpPr>
        <p:spPr>
          <a:xfrm>
            <a:off x="3022492" y="2636912"/>
            <a:ext cx="3024336" cy="1296144"/>
          </a:xfrm>
          <a:prstGeom prst="flowChartDocumen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i="1" dirty="0" smtClean="0">
                <a:solidFill>
                  <a:srgbClr val="FF0000"/>
                </a:solidFill>
              </a:rPr>
              <a:t>Адміністративна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  <p:sp>
        <p:nvSpPr>
          <p:cNvPr id="7" name="Стрелка вниз 6"/>
          <p:cNvSpPr/>
          <p:nvPr/>
        </p:nvSpPr>
        <p:spPr>
          <a:xfrm rot="19814325">
            <a:off x="6812833" y="1262101"/>
            <a:ext cx="319283" cy="1304914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несколько документов 7"/>
          <p:cNvSpPr/>
          <p:nvPr/>
        </p:nvSpPr>
        <p:spPr>
          <a:xfrm>
            <a:off x="3306542" y="3933056"/>
            <a:ext cx="2740286" cy="1584176"/>
          </a:xfrm>
          <a:prstGeom prst="flowChartMultidocumen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rgbClr val="FF0000"/>
                </a:solidFill>
              </a:rPr>
              <a:t> Кодексу </a:t>
            </a:r>
            <a:r>
              <a:rPr lang="ru-RU" dirty="0" err="1">
                <a:solidFill>
                  <a:srgbClr val="FF0000"/>
                </a:solidFill>
              </a:rPr>
              <a:t>України</a:t>
            </a:r>
            <a:r>
              <a:rPr lang="ru-RU" dirty="0">
                <a:solidFill>
                  <a:srgbClr val="FF0000"/>
                </a:solidFill>
              </a:rPr>
              <a:t> про </a:t>
            </a:r>
            <a:r>
              <a:rPr lang="ru-RU" dirty="0" err="1">
                <a:solidFill>
                  <a:srgbClr val="FF0000"/>
                </a:solidFill>
              </a:rPr>
              <a:t>адміністративні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правопорушення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" name="Блок-схема: несколько документов 8"/>
          <p:cNvSpPr/>
          <p:nvPr/>
        </p:nvSpPr>
        <p:spPr>
          <a:xfrm>
            <a:off x="-37670" y="4161241"/>
            <a:ext cx="2993665" cy="1067959"/>
          </a:xfrm>
          <a:prstGeom prst="flowChartMultidocumen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>
                <a:solidFill>
                  <a:srgbClr val="FF0000"/>
                </a:solidFill>
              </a:rPr>
              <a:t>Кримінальний</a:t>
            </a:r>
            <a:r>
              <a:rPr lang="ru-RU" dirty="0">
                <a:solidFill>
                  <a:srgbClr val="FF0000"/>
                </a:solidFill>
              </a:rPr>
              <a:t> кодекс </a:t>
            </a:r>
            <a:r>
              <a:rPr lang="ru-RU" dirty="0" err="1">
                <a:solidFill>
                  <a:srgbClr val="FF0000"/>
                </a:solidFill>
              </a:rPr>
              <a:t>України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72" y="1052736"/>
            <a:ext cx="2245070" cy="1271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Стрелка вниз 9"/>
          <p:cNvSpPr/>
          <p:nvPr/>
        </p:nvSpPr>
        <p:spPr>
          <a:xfrm>
            <a:off x="4338025" y="1581793"/>
            <a:ext cx="484632" cy="978408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документ 10"/>
          <p:cNvSpPr/>
          <p:nvPr/>
        </p:nvSpPr>
        <p:spPr>
          <a:xfrm>
            <a:off x="6372200" y="2636912"/>
            <a:ext cx="2664296" cy="1116704"/>
          </a:xfrm>
          <a:prstGeom prst="flowChartDocumen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i="1" dirty="0" smtClean="0">
                <a:solidFill>
                  <a:srgbClr val="FF0000"/>
                </a:solidFill>
              </a:rPr>
              <a:t>Дисциплінарна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45165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8959" y="1700808"/>
            <a:ext cx="8712968" cy="685800"/>
          </a:xfrm>
        </p:spPr>
        <p:txBody>
          <a:bodyPr/>
          <a:lstStyle/>
          <a:p>
            <a:pPr algn="ctr"/>
            <a:r>
              <a:rPr lang="ru-RU" sz="3200" b="1" dirty="0" err="1">
                <a:solidFill>
                  <a:srgbClr val="C00000"/>
                </a:solidFill>
              </a:rPr>
              <a:t>Корупційні</a:t>
            </a:r>
            <a:r>
              <a:rPr lang="ru-RU" sz="3200" b="1" dirty="0">
                <a:solidFill>
                  <a:srgbClr val="C00000"/>
                </a:solidFill>
              </a:rPr>
              <a:t> </a:t>
            </a:r>
            <a:r>
              <a:rPr lang="ru-RU" sz="3200" b="1" dirty="0" err="1">
                <a:solidFill>
                  <a:srgbClr val="C00000"/>
                </a:solidFill>
              </a:rPr>
              <a:t>кримінальні</a:t>
            </a:r>
            <a:r>
              <a:rPr lang="ru-RU" sz="3200" b="1" dirty="0">
                <a:solidFill>
                  <a:srgbClr val="C00000"/>
                </a:solidFill>
              </a:rPr>
              <a:t> </a:t>
            </a:r>
            <a:r>
              <a:rPr lang="ru-RU" sz="3200" b="1" dirty="0" err="1" smtClean="0">
                <a:solidFill>
                  <a:srgbClr val="C00000"/>
                </a:solidFill>
              </a:rPr>
              <a:t>правопорушення</a:t>
            </a:r>
            <a:r>
              <a:rPr lang="ru-RU" sz="3200" dirty="0" smtClean="0"/>
              <a:t>:</a:t>
            </a:r>
            <a:endParaRPr lang="ru-RU" sz="32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467544" y="2448940"/>
            <a:ext cx="8458200" cy="4279392"/>
          </a:xfrm>
          <a:solidFill>
            <a:schemeClr val="bg2"/>
          </a:solidFill>
        </p:spPr>
        <p:txBody>
          <a:bodyPr>
            <a:normAutofit fontScale="70000" lnSpcReduction="20000"/>
          </a:bodyPr>
          <a:lstStyle/>
          <a:p>
            <a:pPr>
              <a:buFont typeface="Arial"/>
              <a:buChar char="•"/>
            </a:pPr>
            <a:r>
              <a:rPr lang="ru-RU" sz="2200" dirty="0" err="1">
                <a:solidFill>
                  <a:srgbClr val="000000"/>
                </a:solidFill>
                <a:latin typeface="Segoe UI"/>
              </a:rPr>
              <a:t>нецільове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використання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бюджетних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коштів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здійснення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видатків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бюджету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чи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надання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кредитів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з бюджету без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встановлених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бюджетних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призначень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або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з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їх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перевищенням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;</a:t>
            </a:r>
          </a:p>
          <a:p>
            <a:pPr>
              <a:buFont typeface="Arial"/>
              <a:buChar char="•"/>
            </a:pPr>
            <a:r>
              <a:rPr lang="ru-RU" sz="2200" dirty="0" err="1">
                <a:solidFill>
                  <a:srgbClr val="000000"/>
                </a:solidFill>
                <a:latin typeface="Segoe UI"/>
              </a:rPr>
              <a:t>підкуп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працівника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підприємства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, установи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чи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 smtClean="0">
                <a:solidFill>
                  <a:srgbClr val="000000"/>
                </a:solidFill>
                <a:latin typeface="Segoe UI"/>
              </a:rPr>
              <a:t>організації</a:t>
            </a:r>
            <a:r>
              <a:rPr lang="ru-RU" sz="2200" dirty="0" smtClean="0">
                <a:solidFill>
                  <a:srgbClr val="000000"/>
                </a:solidFill>
                <a:latin typeface="Segoe UI"/>
              </a:rPr>
              <a:t>;</a:t>
            </a:r>
            <a:endParaRPr lang="ru-RU" sz="2200" dirty="0">
              <a:solidFill>
                <a:srgbClr val="000000"/>
              </a:solidFill>
              <a:latin typeface="Segoe UI"/>
            </a:endParaRPr>
          </a:p>
          <a:p>
            <a:pPr>
              <a:buFont typeface="Arial"/>
              <a:buChar char="•"/>
            </a:pPr>
            <a:r>
              <a:rPr lang="ru-RU" sz="2200" dirty="0" err="1">
                <a:solidFill>
                  <a:srgbClr val="000000"/>
                </a:solidFill>
                <a:latin typeface="Segoe UI"/>
              </a:rPr>
              <a:t>зловживання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владою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або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службовим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становищем </a:t>
            </a:r>
            <a:r>
              <a:rPr lang="ru-RU" sz="2200" dirty="0" smtClean="0">
                <a:solidFill>
                  <a:srgbClr val="000000"/>
                </a:solidFill>
                <a:latin typeface="Segoe UI"/>
              </a:rPr>
              <a:t>;</a:t>
            </a:r>
            <a:endParaRPr lang="ru-RU" sz="2200" dirty="0">
              <a:solidFill>
                <a:srgbClr val="000000"/>
              </a:solidFill>
              <a:latin typeface="Segoe UI"/>
            </a:endParaRPr>
          </a:p>
          <a:p>
            <a:pPr>
              <a:buFont typeface="Arial"/>
              <a:buChar char="•"/>
            </a:pPr>
            <a:r>
              <a:rPr lang="ru-RU" sz="2200" dirty="0" err="1">
                <a:solidFill>
                  <a:srgbClr val="000000"/>
                </a:solidFill>
                <a:latin typeface="Segoe UI"/>
              </a:rPr>
              <a:t>декларування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недостовірної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інформації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;</a:t>
            </a:r>
          </a:p>
          <a:p>
            <a:pPr>
              <a:buFont typeface="Arial"/>
              <a:buChar char="•"/>
            </a:pPr>
            <a:r>
              <a:rPr lang="ru-RU" sz="2200" dirty="0" err="1">
                <a:solidFill>
                  <a:srgbClr val="000000"/>
                </a:solidFill>
                <a:latin typeface="Segoe UI"/>
              </a:rPr>
              <a:t>неподання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суб’єктом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декларування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декларації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особи,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уповноваженої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на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виконання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функцій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держави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або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місцевого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самоврядування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;</a:t>
            </a:r>
          </a:p>
          <a:p>
            <a:pPr>
              <a:buFont typeface="Arial"/>
              <a:buChar char="•"/>
            </a:pPr>
            <a:r>
              <a:rPr lang="ru-RU" sz="2200" dirty="0" err="1">
                <a:solidFill>
                  <a:srgbClr val="000000"/>
                </a:solidFill>
                <a:latin typeface="Segoe UI"/>
              </a:rPr>
              <a:t>прийняття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пропозиції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обіцянки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або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одержання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неправомірної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вигоди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службовою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особою </a:t>
            </a:r>
          </a:p>
          <a:p>
            <a:pPr>
              <a:buFont typeface="Arial"/>
              <a:buChar char="•"/>
            </a:pPr>
            <a:r>
              <a:rPr lang="ru-RU" sz="2200" dirty="0" err="1">
                <a:solidFill>
                  <a:srgbClr val="000000"/>
                </a:solidFill>
                <a:latin typeface="Segoe UI"/>
              </a:rPr>
              <a:t>підкуп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службової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особи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юридичної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особи приватного права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незалежно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від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організаційно-правової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форми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;</a:t>
            </a:r>
          </a:p>
          <a:p>
            <a:pPr>
              <a:buFont typeface="Arial"/>
              <a:buChar char="•"/>
            </a:pPr>
            <a:r>
              <a:rPr lang="ru-RU" sz="2200" dirty="0" err="1">
                <a:solidFill>
                  <a:srgbClr val="000000"/>
                </a:solidFill>
                <a:latin typeface="Segoe UI"/>
              </a:rPr>
              <a:t>підкуп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особи, яка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надає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публічні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послуги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;</a:t>
            </a:r>
          </a:p>
          <a:p>
            <a:pPr>
              <a:buFont typeface="Arial"/>
              <a:buChar char="•"/>
            </a:pPr>
            <a:r>
              <a:rPr lang="ru-RU" sz="2200" dirty="0" err="1">
                <a:solidFill>
                  <a:srgbClr val="000000"/>
                </a:solidFill>
                <a:latin typeface="Segoe UI"/>
              </a:rPr>
              <a:t>незаконне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збагачення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;</a:t>
            </a:r>
          </a:p>
          <a:p>
            <a:pPr>
              <a:buFont typeface="Arial"/>
              <a:buChar char="•"/>
            </a:pPr>
            <a:r>
              <a:rPr lang="ru-RU" sz="2200" dirty="0" err="1">
                <a:solidFill>
                  <a:srgbClr val="000000"/>
                </a:solidFill>
                <a:latin typeface="Segoe UI"/>
              </a:rPr>
              <a:t>пропозиція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обіцянка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або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надання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неправомірної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вигоди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службовій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особі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;</a:t>
            </a:r>
          </a:p>
          <a:p>
            <a:pPr>
              <a:buFont typeface="Arial"/>
              <a:buChar char="•"/>
            </a:pPr>
            <a:r>
              <a:rPr lang="ru-RU" sz="2200" dirty="0" err="1">
                <a:solidFill>
                  <a:srgbClr val="000000"/>
                </a:solidFill>
                <a:latin typeface="Segoe UI"/>
              </a:rPr>
              <a:t>зловживання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впливом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;</a:t>
            </a:r>
          </a:p>
          <a:p>
            <a:pPr>
              <a:buFont typeface="Arial"/>
              <a:buChar char="•"/>
            </a:pPr>
            <a:r>
              <a:rPr lang="ru-RU" sz="2200" dirty="0" err="1">
                <a:solidFill>
                  <a:srgbClr val="000000"/>
                </a:solidFill>
                <a:latin typeface="Segoe UI"/>
              </a:rPr>
              <a:t>протиправний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вплив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на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результати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офіційних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спортивних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 smtClean="0">
                <a:solidFill>
                  <a:srgbClr val="000000"/>
                </a:solidFill>
                <a:latin typeface="Segoe UI"/>
              </a:rPr>
              <a:t>змагань</a:t>
            </a:r>
            <a:r>
              <a:rPr lang="ru-RU" sz="2200" dirty="0" smtClean="0">
                <a:solidFill>
                  <a:srgbClr val="000000"/>
                </a:solidFill>
                <a:latin typeface="Segoe UI"/>
              </a:rPr>
              <a:t>;</a:t>
            </a:r>
            <a:endParaRPr lang="ru-RU" sz="2200" dirty="0">
              <a:solidFill>
                <a:srgbClr val="000000"/>
              </a:solidFill>
              <a:latin typeface="Segoe UI"/>
            </a:endParaRPr>
          </a:p>
          <a:p>
            <a:pPr>
              <a:buFont typeface="Arial"/>
              <a:buChar char="•"/>
            </a:pPr>
            <a:r>
              <a:rPr lang="ru-RU" sz="2200" dirty="0" err="1">
                <a:solidFill>
                  <a:srgbClr val="000000"/>
                </a:solidFill>
                <a:latin typeface="Segoe UI"/>
              </a:rPr>
              <a:t>провокація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Segoe UI"/>
              </a:rPr>
              <a:t>підкупу</a:t>
            </a:r>
            <a:r>
              <a:rPr lang="ru-RU" sz="2200" dirty="0">
                <a:solidFill>
                  <a:srgbClr val="000000"/>
                </a:solidFill>
                <a:latin typeface="Segoe UI"/>
              </a:rPr>
              <a:t> .</a:t>
            </a:r>
          </a:p>
          <a:p>
            <a:endParaRPr lang="ru-RU" dirty="0"/>
          </a:p>
        </p:txBody>
      </p:sp>
      <p:pic>
        <p:nvPicPr>
          <p:cNvPr id="4098" name="Picture 2" descr="D:\2024-2025 н.р\Картинкт корупція\images (1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1" y="116632"/>
            <a:ext cx="2403351" cy="159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88699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2024-2025 н.р\Картинкт корупція\images (1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260648"/>
            <a:ext cx="1440160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4538" y="260648"/>
            <a:ext cx="8206680" cy="685800"/>
          </a:xfrm>
        </p:spPr>
        <p:txBody>
          <a:bodyPr/>
          <a:lstStyle/>
          <a:p>
            <a:pPr algn="ctr"/>
            <a:r>
              <a:rPr lang="ru-RU" sz="2400" b="1" dirty="0">
                <a:solidFill>
                  <a:schemeClr val="bg2"/>
                </a:solidFill>
              </a:rPr>
              <a:t>Д</a:t>
            </a:r>
            <a:r>
              <a:rPr lang="ru-RU" sz="2400" b="1" dirty="0" smtClean="0">
                <a:solidFill>
                  <a:schemeClr val="bg2"/>
                </a:solidFill>
              </a:rPr>
              <a:t>о </a:t>
            </a:r>
            <a:r>
              <a:rPr lang="ru-RU" sz="2400" b="1" dirty="0" err="1">
                <a:solidFill>
                  <a:srgbClr val="C00000"/>
                </a:solidFill>
              </a:rPr>
              <a:t>корупційних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 smtClean="0">
                <a:solidFill>
                  <a:srgbClr val="C00000"/>
                </a:solidFill>
              </a:rPr>
              <a:t>кримінільних</a:t>
            </a:r>
            <a:r>
              <a:rPr lang="ru-RU" sz="2400" b="1" dirty="0" smtClean="0">
                <a:solidFill>
                  <a:srgbClr val="C00000"/>
                </a:solidFill>
              </a:rPr>
              <a:t> </a:t>
            </a:r>
            <a:r>
              <a:rPr lang="ru-RU" sz="2400" b="1" dirty="0" err="1" smtClean="0">
                <a:solidFill>
                  <a:srgbClr val="C00000"/>
                </a:solidFill>
              </a:rPr>
              <a:t>злочинів</a:t>
            </a:r>
            <a:r>
              <a:rPr lang="ru-RU" sz="2400" b="1" dirty="0" smtClean="0">
                <a:solidFill>
                  <a:srgbClr val="C00000"/>
                </a:solidFill>
              </a:rPr>
              <a:t> </a:t>
            </a:r>
            <a:r>
              <a:rPr lang="ru-RU" sz="2400" b="1" dirty="0">
                <a:solidFill>
                  <a:schemeClr val="bg2"/>
                </a:solidFill>
              </a:rPr>
              <a:t>належать </a:t>
            </a:r>
            <a:r>
              <a:rPr lang="ru-RU" sz="2400" b="1" dirty="0" err="1">
                <a:solidFill>
                  <a:schemeClr val="bg2"/>
                </a:solidFill>
              </a:rPr>
              <a:t>наступні</a:t>
            </a:r>
            <a:r>
              <a:rPr lang="ru-RU" sz="2400" b="1" dirty="0">
                <a:solidFill>
                  <a:schemeClr val="bg2"/>
                </a:solidFill>
              </a:rPr>
              <a:t> </a:t>
            </a:r>
            <a:r>
              <a:rPr lang="ru-RU" sz="2400" b="1" dirty="0" err="1">
                <a:solidFill>
                  <a:schemeClr val="bg2"/>
                </a:solidFill>
              </a:rPr>
              <a:t>злочини</a:t>
            </a:r>
            <a:r>
              <a:rPr lang="ru-RU" sz="2400" b="1" dirty="0">
                <a:solidFill>
                  <a:schemeClr val="bg2"/>
                </a:solidFill>
              </a:rPr>
              <a:t>, у </a:t>
            </a:r>
            <a:r>
              <a:rPr lang="ru-RU" sz="2400" b="1" dirty="0" err="1">
                <a:solidFill>
                  <a:schemeClr val="bg2"/>
                </a:solidFill>
              </a:rPr>
              <a:t>випадку</a:t>
            </a:r>
            <a:r>
              <a:rPr lang="ru-RU" sz="2400" b="1" dirty="0">
                <a:solidFill>
                  <a:schemeClr val="bg2"/>
                </a:solidFill>
              </a:rPr>
              <a:t> </a:t>
            </a:r>
            <a:r>
              <a:rPr lang="ru-RU" sz="2400" b="1" dirty="0" err="1">
                <a:solidFill>
                  <a:schemeClr val="bg2"/>
                </a:solidFill>
              </a:rPr>
              <a:t>їх</a:t>
            </a:r>
            <a:r>
              <a:rPr lang="ru-RU" sz="2400" b="1" dirty="0">
                <a:solidFill>
                  <a:schemeClr val="bg2"/>
                </a:solidFill>
              </a:rPr>
              <a:t> </a:t>
            </a:r>
            <a:r>
              <a:rPr lang="ru-RU" sz="2400" b="1" dirty="0" err="1">
                <a:solidFill>
                  <a:schemeClr val="bg2"/>
                </a:solidFill>
              </a:rPr>
              <a:t>вчинення</a:t>
            </a:r>
            <a:r>
              <a:rPr lang="ru-RU" sz="2400" b="1" dirty="0">
                <a:solidFill>
                  <a:schemeClr val="bg2"/>
                </a:solidFill>
              </a:rPr>
              <a:t> шляхом </a:t>
            </a:r>
            <a:r>
              <a:rPr lang="ru-RU" sz="2400" b="1" dirty="0" err="1">
                <a:solidFill>
                  <a:schemeClr val="bg2"/>
                </a:solidFill>
              </a:rPr>
              <a:t>зловживання</a:t>
            </a:r>
            <a:r>
              <a:rPr lang="ru-RU" sz="2400" b="1" dirty="0">
                <a:solidFill>
                  <a:schemeClr val="bg2"/>
                </a:solidFill>
              </a:rPr>
              <a:t> </a:t>
            </a:r>
            <a:r>
              <a:rPr lang="ru-RU" sz="2400" b="1" dirty="0" err="1">
                <a:solidFill>
                  <a:schemeClr val="bg2"/>
                </a:solidFill>
              </a:rPr>
              <a:t>службовим</a:t>
            </a:r>
            <a:r>
              <a:rPr lang="ru-RU" sz="2400" b="1" dirty="0">
                <a:solidFill>
                  <a:schemeClr val="bg2"/>
                </a:solidFill>
              </a:rPr>
              <a:t> становищем:</a:t>
            </a:r>
            <a:endParaRPr lang="ru-RU" sz="2400" dirty="0">
              <a:solidFill>
                <a:schemeClr val="bg2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179512" y="1268760"/>
            <a:ext cx="8801923" cy="5184576"/>
          </a:xfrm>
          <a:solidFill>
            <a:schemeClr val="bg2"/>
          </a:solidFill>
        </p:spPr>
        <p:txBody>
          <a:bodyPr>
            <a:noAutofit/>
          </a:bodyPr>
          <a:lstStyle/>
          <a:p>
            <a:pPr>
              <a:buFont typeface="Arial"/>
              <a:buChar char="•"/>
            </a:pPr>
            <a:r>
              <a:rPr lang="ru-RU" sz="1400" dirty="0" err="1">
                <a:solidFill>
                  <a:srgbClr val="000000"/>
                </a:solidFill>
                <a:latin typeface="Segoe UI"/>
              </a:rPr>
              <a:t>привласнення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розтрата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майна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або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заволодіння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ним шляхом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зловживання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службовим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становищем ;</a:t>
            </a:r>
          </a:p>
          <a:p>
            <a:pPr>
              <a:buFont typeface="Arial"/>
              <a:buChar char="•"/>
            </a:pPr>
            <a:r>
              <a:rPr lang="ru-RU" sz="1400" dirty="0" err="1">
                <a:solidFill>
                  <a:srgbClr val="000000"/>
                </a:solidFill>
                <a:latin typeface="Segoe UI"/>
              </a:rPr>
              <a:t>викрадення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привласнення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вимагання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вогнепальної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зброї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бойових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припасів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вибухових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речовин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чи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радіоактивних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матеріалів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або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заволодіння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ними шляхом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шахрайства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або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зловживанням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службовим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становищем ;</a:t>
            </a:r>
          </a:p>
          <a:p>
            <a:pPr>
              <a:buFont typeface="Arial"/>
              <a:buChar char="•"/>
            </a:pPr>
            <a:r>
              <a:rPr lang="ru-RU" sz="1400" dirty="0" err="1">
                <a:solidFill>
                  <a:srgbClr val="000000"/>
                </a:solidFill>
                <a:latin typeface="Segoe UI"/>
              </a:rPr>
              <a:t>викрадення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привласнення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вимагання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наркотичних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засобів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психотропних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речовин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або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їх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аналогів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чи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заволодіння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ними шляхом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шахрайства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або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зловживання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службовим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становищем ;</a:t>
            </a:r>
          </a:p>
          <a:p>
            <a:pPr>
              <a:buFont typeface="Arial"/>
              <a:buChar char="•"/>
            </a:pPr>
            <a:r>
              <a:rPr lang="ru-RU" sz="1400" dirty="0" err="1">
                <a:solidFill>
                  <a:srgbClr val="000000"/>
                </a:solidFill>
                <a:latin typeface="Segoe UI"/>
              </a:rPr>
              <a:t>викрадення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привласнення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вимагання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прекурсорів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або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заволодіння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ними шляхом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шахрайства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або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зловживання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службовим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становищем ;</a:t>
            </a:r>
          </a:p>
          <a:p>
            <a:pPr>
              <a:buFont typeface="Arial"/>
              <a:buChar char="•"/>
            </a:pPr>
            <a:r>
              <a:rPr lang="ru-RU" sz="1400" dirty="0" err="1">
                <a:solidFill>
                  <a:srgbClr val="000000"/>
                </a:solidFill>
                <a:latin typeface="Segoe UI"/>
              </a:rPr>
              <a:t>викрадення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привласнення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вимагання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обладнання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призначеного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для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виготовлення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наркотичних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засобів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психотропних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речовин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або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їх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аналогів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чи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заволодіння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ним шляхом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шахрайства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або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зловживання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службовим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становищем та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інші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незаконні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дії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з таким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обладнанням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;</a:t>
            </a:r>
          </a:p>
          <a:p>
            <a:pPr>
              <a:buFont typeface="Arial"/>
              <a:buChar char="•"/>
            </a:pPr>
            <a:r>
              <a:rPr lang="ru-RU" sz="1400" dirty="0" err="1">
                <a:solidFill>
                  <a:srgbClr val="000000"/>
                </a:solidFill>
                <a:latin typeface="Segoe UI"/>
              </a:rPr>
              <a:t>порушення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встановлених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правил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обігу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наркотичних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засобів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психотропних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речовин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їх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аналогів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або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прекурсорів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;</a:t>
            </a:r>
          </a:p>
          <a:p>
            <a:pPr>
              <a:buFont typeface="Arial"/>
              <a:buChar char="•"/>
            </a:pPr>
            <a:r>
              <a:rPr lang="ru-RU" sz="1400" dirty="0" err="1">
                <a:solidFill>
                  <a:srgbClr val="000000"/>
                </a:solidFill>
                <a:latin typeface="Segoe UI"/>
              </a:rPr>
              <a:t>викрадення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привласнення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вимагання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документів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штампів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, печаток,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заволодіння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ними шляхом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шахрайства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чи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зловживання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службовим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становищем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або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їх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пошкодження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;</a:t>
            </a:r>
          </a:p>
          <a:p>
            <a:pPr>
              <a:buFont typeface="Arial"/>
              <a:buChar char="•"/>
            </a:pPr>
            <a:r>
              <a:rPr lang="ru-RU" sz="1400" dirty="0" err="1">
                <a:solidFill>
                  <a:srgbClr val="000000"/>
                </a:solidFill>
                <a:latin typeface="Segoe UI"/>
              </a:rPr>
              <a:t>викрадення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привласнення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вимагання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військовослужбовцем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зброї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бойових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припасів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вибухових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або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інших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бойових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речовин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засобів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пересування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військової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та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спеціальної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техніки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чи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іншого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військового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майна</a:t>
            </a:r>
            <a:r>
              <a:rPr lang="ru-RU" sz="16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а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також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заволодіння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ними шляхом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шахрайства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або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зловживання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Segoe UI"/>
              </a:rPr>
              <a:t>службовим</a:t>
            </a:r>
            <a:r>
              <a:rPr lang="ru-RU" sz="1400" dirty="0">
                <a:solidFill>
                  <a:srgbClr val="000000"/>
                </a:solidFill>
                <a:latin typeface="Segoe UI"/>
              </a:rPr>
              <a:t> становищем .</a:t>
            </a:r>
          </a:p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8931545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2024-2025 н.р\Картинкт корупція\images (1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2004814" cy="1122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188640"/>
            <a:ext cx="7704855" cy="653547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err="1">
                <a:solidFill>
                  <a:schemeClr val="accent4"/>
                </a:solidFill>
              </a:rPr>
              <a:t>А</a:t>
            </a:r>
            <a:r>
              <a:rPr lang="ru-RU" sz="2400" b="1" dirty="0" err="1" smtClean="0">
                <a:solidFill>
                  <a:schemeClr val="accent4"/>
                </a:solidFill>
              </a:rPr>
              <a:t>дміністративна</a:t>
            </a:r>
            <a:r>
              <a:rPr lang="ru-RU" sz="2400" b="1" dirty="0" smtClean="0">
                <a:solidFill>
                  <a:schemeClr val="accent4"/>
                </a:solidFill>
              </a:rPr>
              <a:t> </a:t>
            </a:r>
            <a:r>
              <a:rPr lang="ru-RU" sz="2400" b="1" dirty="0" err="1">
                <a:solidFill>
                  <a:schemeClr val="accent4"/>
                </a:solidFill>
              </a:rPr>
              <a:t>відповідальність</a:t>
            </a:r>
            <a:r>
              <a:rPr lang="ru-RU" sz="2400" b="1" dirty="0"/>
              <a:t> за </a:t>
            </a:r>
            <a:r>
              <a:rPr lang="ru-RU" sz="2400" b="1" dirty="0" err="1"/>
              <a:t>наступні</a:t>
            </a:r>
            <a:r>
              <a:rPr lang="ru-RU" sz="2400" b="1" dirty="0"/>
              <a:t> </a:t>
            </a:r>
            <a:r>
              <a:rPr lang="ru-RU" sz="2400" b="1" dirty="0" err="1"/>
              <a:t>правопорушення</a:t>
            </a:r>
            <a:r>
              <a:rPr lang="ru-RU" sz="2400" b="1" dirty="0"/>
              <a:t>, </a:t>
            </a:r>
            <a:r>
              <a:rPr lang="ru-RU" sz="2400" b="1" dirty="0" err="1"/>
              <a:t>пов’язані</a:t>
            </a:r>
            <a:r>
              <a:rPr lang="ru-RU" sz="2400" b="1" dirty="0"/>
              <a:t> з </a:t>
            </a:r>
            <a:r>
              <a:rPr lang="ru-RU" sz="2400" b="1" dirty="0" err="1"/>
              <a:t>корупцією</a:t>
            </a:r>
            <a:r>
              <a:rPr lang="ru-RU" sz="2400" b="1" dirty="0"/>
              <a:t>:</a:t>
            </a:r>
            <a:endParaRPr lang="ru-RU" sz="24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395536" y="1340768"/>
            <a:ext cx="8424936" cy="4874837"/>
          </a:xfrm>
          <a:solidFill>
            <a:schemeClr val="bg2"/>
          </a:solidFill>
        </p:spPr>
        <p:txBody>
          <a:bodyPr>
            <a:normAutofit fontScale="92500" lnSpcReduction="10000"/>
          </a:bodyPr>
          <a:lstStyle/>
          <a:p>
            <a:pPr>
              <a:buFont typeface="Arial"/>
              <a:buChar char="•"/>
            </a:pPr>
            <a:r>
              <a:rPr lang="ru-RU" dirty="0" err="1">
                <a:solidFill>
                  <a:srgbClr val="000000"/>
                </a:solidFill>
                <a:latin typeface="Segoe UI"/>
              </a:rPr>
              <a:t>порушення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обмежень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щодо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сумісництва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та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суміщення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з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іншими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видами </a:t>
            </a:r>
            <a:r>
              <a:rPr lang="ru-RU" dirty="0" err="1" smtClean="0">
                <a:solidFill>
                  <a:srgbClr val="000000"/>
                </a:solidFill>
                <a:latin typeface="Segoe UI"/>
              </a:rPr>
              <a:t>діяльності</a:t>
            </a:r>
            <a:r>
              <a:rPr lang="ru-RU" dirty="0" smtClean="0">
                <a:solidFill>
                  <a:srgbClr val="000000"/>
                </a:solidFill>
                <a:latin typeface="Segoe UI"/>
              </a:rPr>
              <a:t>;</a:t>
            </a:r>
            <a:endParaRPr lang="ru-RU" dirty="0">
              <a:solidFill>
                <a:srgbClr val="000000"/>
              </a:solidFill>
              <a:latin typeface="Segoe UI"/>
            </a:endParaRPr>
          </a:p>
          <a:p>
            <a:pPr>
              <a:buFont typeface="Arial"/>
              <a:buChar char="•"/>
            </a:pPr>
            <a:r>
              <a:rPr lang="ru-RU" dirty="0" err="1">
                <a:solidFill>
                  <a:srgbClr val="000000"/>
                </a:solidFill>
                <a:latin typeface="Segoe UI"/>
              </a:rPr>
              <a:t>порушення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встановлених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законом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обмежень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щодо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одержання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подарунків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Segoe UI"/>
              </a:rPr>
              <a:t>;</a:t>
            </a:r>
            <a:endParaRPr lang="ru-RU" dirty="0">
              <a:solidFill>
                <a:srgbClr val="000000"/>
              </a:solidFill>
              <a:latin typeface="Segoe UI"/>
            </a:endParaRPr>
          </a:p>
          <a:p>
            <a:pPr>
              <a:buFont typeface="Arial"/>
              <a:buChar char="•"/>
            </a:pPr>
            <a:r>
              <a:rPr lang="ru-RU" dirty="0" err="1">
                <a:solidFill>
                  <a:srgbClr val="000000"/>
                </a:solidFill>
                <a:latin typeface="Segoe UI"/>
              </a:rPr>
              <a:t>порушення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вимог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фінансового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Segoe UI"/>
              </a:rPr>
              <a:t>контролю;</a:t>
            </a:r>
            <a:endParaRPr lang="ru-RU" dirty="0">
              <a:solidFill>
                <a:srgbClr val="000000"/>
              </a:solidFill>
              <a:latin typeface="Segoe UI"/>
            </a:endParaRPr>
          </a:p>
          <a:p>
            <a:pPr>
              <a:buFont typeface="Arial"/>
              <a:buChar char="•"/>
            </a:pPr>
            <a:r>
              <a:rPr lang="ru-RU" dirty="0" err="1">
                <a:solidFill>
                  <a:srgbClr val="000000"/>
                </a:solidFill>
                <a:latin typeface="Segoe UI"/>
              </a:rPr>
              <a:t>порушення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вимог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щодо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запобігання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та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врегулювання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конфлікту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 smtClean="0">
                <a:solidFill>
                  <a:srgbClr val="000000"/>
                </a:solidFill>
                <a:latin typeface="Segoe UI"/>
              </a:rPr>
              <a:t>інтересів</a:t>
            </a:r>
            <a:r>
              <a:rPr lang="ru-RU" dirty="0" smtClean="0">
                <a:solidFill>
                  <a:srgbClr val="000000"/>
                </a:solidFill>
                <a:latin typeface="Segoe UI"/>
              </a:rPr>
              <a:t> ;</a:t>
            </a:r>
            <a:endParaRPr lang="ru-RU" dirty="0">
              <a:solidFill>
                <a:srgbClr val="000000"/>
              </a:solidFill>
              <a:latin typeface="Segoe UI"/>
            </a:endParaRPr>
          </a:p>
          <a:p>
            <a:pPr>
              <a:buFont typeface="Arial"/>
              <a:buChar char="•"/>
            </a:pPr>
            <a:r>
              <a:rPr lang="ru-RU" dirty="0" err="1">
                <a:solidFill>
                  <a:srgbClr val="000000"/>
                </a:solidFill>
                <a:latin typeface="Segoe UI"/>
              </a:rPr>
              <a:t>незаконне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використання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інформації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що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стала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відома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особі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у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зв’язку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з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виконанням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службових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або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інших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визначених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законом </a:t>
            </a:r>
            <a:r>
              <a:rPr lang="ru-RU" dirty="0" err="1" smtClean="0">
                <a:solidFill>
                  <a:srgbClr val="000000"/>
                </a:solidFill>
                <a:latin typeface="Segoe UI"/>
              </a:rPr>
              <a:t>повноважень</a:t>
            </a:r>
            <a:r>
              <a:rPr lang="ru-RU" dirty="0" smtClean="0">
                <a:solidFill>
                  <a:srgbClr val="000000"/>
                </a:solidFill>
                <a:latin typeface="Segoe UI"/>
              </a:rPr>
              <a:t>;</a:t>
            </a:r>
            <a:endParaRPr lang="ru-RU" dirty="0">
              <a:solidFill>
                <a:srgbClr val="000000"/>
              </a:solidFill>
              <a:latin typeface="Segoe UI"/>
            </a:endParaRPr>
          </a:p>
          <a:p>
            <a:pPr>
              <a:buFont typeface="Arial"/>
              <a:buChar char="•"/>
            </a:pPr>
            <a:r>
              <a:rPr lang="ru-RU" dirty="0" err="1">
                <a:solidFill>
                  <a:srgbClr val="000000"/>
                </a:solidFill>
                <a:latin typeface="Segoe UI"/>
              </a:rPr>
              <a:t>порушення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встановлених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законом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обмежень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після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припинення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повноважень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члена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Національної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комісії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що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здійснює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державне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регулювання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у сферах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енергетики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та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комунальних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послуг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Segoe UI"/>
              </a:rPr>
              <a:t>;</a:t>
            </a:r>
            <a:endParaRPr lang="ru-RU" dirty="0">
              <a:solidFill>
                <a:srgbClr val="000000"/>
              </a:solidFill>
              <a:latin typeface="Segoe UI"/>
            </a:endParaRPr>
          </a:p>
          <a:p>
            <a:pPr>
              <a:buFont typeface="Arial"/>
              <a:buChar char="•"/>
            </a:pPr>
            <a:r>
              <a:rPr lang="ru-RU" dirty="0" err="1">
                <a:solidFill>
                  <a:srgbClr val="000000"/>
                </a:solidFill>
                <a:latin typeface="Segoe UI"/>
              </a:rPr>
              <a:t>невжиття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заходів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щодо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протидії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 smtClean="0">
                <a:solidFill>
                  <a:srgbClr val="000000"/>
                </a:solidFill>
                <a:latin typeface="Segoe UI"/>
              </a:rPr>
              <a:t>корупції</a:t>
            </a:r>
            <a:r>
              <a:rPr lang="ru-RU" dirty="0" smtClean="0">
                <a:solidFill>
                  <a:srgbClr val="000000"/>
                </a:solidFill>
                <a:latin typeface="Segoe UI"/>
              </a:rPr>
              <a:t>;</a:t>
            </a:r>
            <a:endParaRPr lang="ru-RU" dirty="0">
              <a:solidFill>
                <a:srgbClr val="000000"/>
              </a:solidFill>
              <a:latin typeface="Segoe UI"/>
            </a:endParaRPr>
          </a:p>
          <a:p>
            <a:pPr>
              <a:buFont typeface="Arial"/>
              <a:buChar char="•"/>
            </a:pPr>
            <a:r>
              <a:rPr lang="ru-RU" dirty="0" err="1">
                <a:solidFill>
                  <a:srgbClr val="000000"/>
                </a:solidFill>
                <a:latin typeface="Segoe UI"/>
              </a:rPr>
              <a:t>порушення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заборони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розміщення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ставок на спорт,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пов’язаних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з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маніпулюванням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офіційним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спортивним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змаганням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Segoe UI"/>
              </a:rPr>
              <a:t>;</a:t>
            </a:r>
            <a:endParaRPr lang="ru-RU" dirty="0">
              <a:solidFill>
                <a:srgbClr val="000000"/>
              </a:solidFill>
              <a:latin typeface="Segoe UI"/>
            </a:endParaRPr>
          </a:p>
          <a:p>
            <a:pPr>
              <a:buFont typeface="Arial"/>
              <a:buChar char="•"/>
            </a:pPr>
            <a:r>
              <a:rPr lang="ru-RU" dirty="0" err="1">
                <a:solidFill>
                  <a:srgbClr val="000000"/>
                </a:solidFill>
                <a:latin typeface="Segoe UI"/>
              </a:rPr>
              <a:t>порушення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законодавства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у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сфері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оцінки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впливу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на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довкілля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Segoe UI"/>
              </a:rPr>
              <a:t>;</a:t>
            </a:r>
            <a:endParaRPr lang="ru-RU" dirty="0">
              <a:solidFill>
                <a:srgbClr val="000000"/>
              </a:solidFill>
              <a:latin typeface="Segoe UI"/>
            </a:endParaRPr>
          </a:p>
          <a:p>
            <a:pPr>
              <a:buFont typeface="Arial"/>
              <a:buChar char="•"/>
            </a:pPr>
            <a:r>
              <a:rPr lang="ru-RU" dirty="0" err="1">
                <a:solidFill>
                  <a:srgbClr val="000000"/>
                </a:solidFill>
                <a:latin typeface="Segoe UI"/>
              </a:rPr>
              <a:t>невиконання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законних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вимог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(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приписів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)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Національного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агентства з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питань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запобігання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корупції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Segoe UI"/>
              </a:rPr>
              <a:t>.</a:t>
            </a:r>
            <a:endParaRPr lang="ru-RU" dirty="0">
              <a:solidFill>
                <a:srgbClr val="000000"/>
              </a:solidFill>
              <a:latin typeface="Segoe UI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79877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76412" y="782341"/>
            <a:ext cx="6838528" cy="685800"/>
          </a:xfrm>
        </p:spPr>
        <p:txBody>
          <a:bodyPr/>
          <a:lstStyle/>
          <a:p>
            <a:pPr algn="ctr"/>
            <a:r>
              <a:rPr lang="ru-RU" sz="32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Дисциплінарна</a:t>
            </a:r>
            <a:r>
              <a:rPr lang="ru-RU" sz="3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відповідальність</a:t>
            </a:r>
            <a:r>
              <a:rPr lang="ru-RU" sz="3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3200" b="1" dirty="0" err="1"/>
              <a:t>передбачена</a:t>
            </a:r>
            <a:r>
              <a:rPr lang="ru-RU" sz="3200" b="1" dirty="0"/>
              <a:t> </a:t>
            </a:r>
            <a:r>
              <a:rPr lang="ru-RU" sz="3200" b="1" dirty="0" smtClean="0"/>
              <a:t>за:</a:t>
            </a:r>
            <a:endParaRPr lang="ru-RU" sz="32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685800" y="2203704"/>
            <a:ext cx="7990656" cy="4206240"/>
          </a:xfrm>
        </p:spPr>
        <p:txBody>
          <a:bodyPr>
            <a:normAutofit/>
          </a:bodyPr>
          <a:lstStyle/>
          <a:p>
            <a:pPr marL="285750" indent="-285750">
              <a:buFontTx/>
              <a:buChar char="-"/>
            </a:pPr>
            <a:r>
              <a:rPr lang="ru-RU" dirty="0" err="1" smtClean="0"/>
              <a:t>неповідомлення</a:t>
            </a:r>
            <a:r>
              <a:rPr lang="ru-RU" dirty="0" smtClean="0"/>
              <a:t> </a:t>
            </a:r>
            <a:r>
              <a:rPr lang="ru-RU" dirty="0"/>
              <a:t>особою </a:t>
            </a:r>
            <a:r>
              <a:rPr lang="ru-RU" dirty="0" err="1"/>
              <a:t>безпосереднього</a:t>
            </a:r>
            <a:r>
              <a:rPr lang="ru-RU" dirty="0"/>
              <a:t> </a:t>
            </a:r>
            <a:r>
              <a:rPr lang="ru-RU" dirty="0" err="1"/>
              <a:t>керівника</a:t>
            </a:r>
            <a:r>
              <a:rPr lang="ru-RU" dirty="0"/>
              <a:t> про </a:t>
            </a:r>
            <a:r>
              <a:rPr lang="ru-RU" dirty="0" err="1"/>
              <a:t>наявність</a:t>
            </a:r>
            <a:r>
              <a:rPr lang="ru-RU" dirty="0"/>
              <a:t> у </a:t>
            </a:r>
            <a:r>
              <a:rPr lang="ru-RU" dirty="0" err="1"/>
              <a:t>неї</a:t>
            </a:r>
            <a:r>
              <a:rPr lang="ru-RU" dirty="0"/>
              <a:t> </a:t>
            </a:r>
            <a:r>
              <a:rPr lang="ru-RU" dirty="0" err="1"/>
              <a:t>потенційного</a:t>
            </a:r>
            <a:r>
              <a:rPr lang="ru-RU" dirty="0"/>
              <a:t> </a:t>
            </a:r>
            <a:r>
              <a:rPr lang="ru-RU" dirty="0" err="1"/>
              <a:t>конфлікту</a:t>
            </a:r>
            <a:r>
              <a:rPr lang="ru-RU" dirty="0"/>
              <a:t> </a:t>
            </a:r>
            <a:r>
              <a:rPr lang="ru-RU" dirty="0" err="1"/>
              <a:t>інтересів</a:t>
            </a:r>
            <a:r>
              <a:rPr lang="ru-RU" dirty="0" smtClean="0"/>
              <a:t>;</a:t>
            </a:r>
          </a:p>
          <a:p>
            <a:endParaRPr lang="ru-RU" dirty="0"/>
          </a:p>
          <a:p>
            <a:r>
              <a:rPr lang="ru-RU" dirty="0" smtClean="0"/>
              <a:t>- </a:t>
            </a:r>
            <a:r>
              <a:rPr lang="ru-RU" dirty="0" err="1" smtClean="0"/>
              <a:t>невжиття</a:t>
            </a:r>
            <a:r>
              <a:rPr lang="ru-RU" dirty="0" smtClean="0"/>
              <a:t> </a:t>
            </a:r>
            <a:r>
              <a:rPr lang="ru-RU" dirty="0" err="1"/>
              <a:t>керівником</a:t>
            </a:r>
            <a:r>
              <a:rPr lang="ru-RU" dirty="0"/>
              <a:t> </a:t>
            </a:r>
            <a:r>
              <a:rPr lang="ru-RU" dirty="0" err="1"/>
              <a:t>заходів</a:t>
            </a:r>
            <a:r>
              <a:rPr lang="ru-RU" dirty="0"/>
              <a:t> </a:t>
            </a:r>
            <a:r>
              <a:rPr lang="ru-RU" dirty="0" err="1"/>
              <a:t>щодо</a:t>
            </a:r>
            <a:r>
              <a:rPr lang="ru-RU" dirty="0"/>
              <a:t> </a:t>
            </a:r>
            <a:r>
              <a:rPr lang="ru-RU" dirty="0" err="1"/>
              <a:t>врегулювання</a:t>
            </a:r>
            <a:r>
              <a:rPr lang="ru-RU" dirty="0"/>
              <a:t> </a:t>
            </a:r>
            <a:r>
              <a:rPr lang="ru-RU" dirty="0" err="1"/>
              <a:t>конфлікту</a:t>
            </a:r>
            <a:r>
              <a:rPr lang="ru-RU" dirty="0"/>
              <a:t> </a:t>
            </a:r>
            <a:r>
              <a:rPr lang="ru-RU" dirty="0" err="1"/>
              <a:t>інтересів</a:t>
            </a:r>
            <a:r>
              <a:rPr lang="ru-RU" dirty="0"/>
              <a:t> у </a:t>
            </a:r>
            <a:r>
              <a:rPr lang="ru-RU" dirty="0" err="1"/>
              <a:t>підлеглого</a:t>
            </a:r>
            <a:r>
              <a:rPr lang="ru-RU" dirty="0"/>
              <a:t>;</a:t>
            </a:r>
          </a:p>
          <a:p>
            <a:pPr marL="285750" indent="-285750">
              <a:buFontTx/>
              <a:buChar char="-"/>
            </a:pPr>
            <a:r>
              <a:rPr lang="ru-RU" dirty="0" err="1" smtClean="0"/>
              <a:t>непередачу</a:t>
            </a:r>
            <a:r>
              <a:rPr lang="ru-RU" dirty="0" smtClean="0"/>
              <a:t> </a:t>
            </a:r>
            <a:r>
              <a:rPr lang="ru-RU" dirty="0"/>
              <a:t>в </a:t>
            </a:r>
            <a:r>
              <a:rPr lang="ru-RU" dirty="0" err="1"/>
              <a:t>управління</a:t>
            </a:r>
            <a:r>
              <a:rPr lang="ru-RU" dirty="0"/>
              <a:t> </a:t>
            </a:r>
            <a:r>
              <a:rPr lang="ru-RU" dirty="0" err="1"/>
              <a:t>корпоративних</a:t>
            </a:r>
            <a:r>
              <a:rPr lang="ru-RU" dirty="0"/>
              <a:t> прав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порушення</a:t>
            </a:r>
            <a:r>
              <a:rPr lang="ru-RU" dirty="0"/>
              <a:t> особою </a:t>
            </a:r>
            <a:r>
              <a:rPr lang="ru-RU" dirty="0" err="1"/>
              <a:t>строків</a:t>
            </a:r>
            <a:r>
              <a:rPr lang="ru-RU" dirty="0"/>
              <a:t> </a:t>
            </a:r>
            <a:r>
              <a:rPr lang="ru-RU" dirty="0" err="1"/>
              <a:t>такої</a:t>
            </a:r>
            <a:r>
              <a:rPr lang="ru-RU" dirty="0"/>
              <a:t> </a:t>
            </a:r>
            <a:r>
              <a:rPr lang="ru-RU" dirty="0" err="1"/>
              <a:t>передачі</a:t>
            </a:r>
            <a:r>
              <a:rPr lang="ru-RU" dirty="0"/>
              <a:t>, </a:t>
            </a:r>
            <a:r>
              <a:rPr lang="ru-RU" dirty="0" err="1"/>
              <a:t>неповідомлення</a:t>
            </a:r>
            <a:r>
              <a:rPr lang="ru-RU" dirty="0"/>
              <a:t>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порушення</a:t>
            </a:r>
            <a:r>
              <a:rPr lang="ru-RU" dirty="0"/>
              <a:t> строку </a:t>
            </a:r>
            <a:r>
              <a:rPr lang="ru-RU" dirty="0" err="1"/>
              <a:t>повідомлення</a:t>
            </a:r>
            <a:r>
              <a:rPr lang="ru-RU" dirty="0"/>
              <a:t> </a:t>
            </a:r>
            <a:r>
              <a:rPr lang="ru-RU" dirty="0" err="1"/>
              <a:t>Національного</a:t>
            </a:r>
            <a:r>
              <a:rPr lang="ru-RU" dirty="0"/>
              <a:t> агентства про </a:t>
            </a:r>
            <a:r>
              <a:rPr lang="ru-RU" dirty="0" err="1"/>
              <a:t>таку</a:t>
            </a:r>
            <a:r>
              <a:rPr lang="ru-RU" dirty="0"/>
              <a:t> передачу в </a:t>
            </a:r>
            <a:r>
              <a:rPr lang="ru-RU" dirty="0" err="1"/>
              <a:t>управління</a:t>
            </a:r>
            <a:r>
              <a:rPr lang="ru-RU" dirty="0"/>
              <a:t> </a:t>
            </a:r>
            <a:r>
              <a:rPr lang="ru-RU" dirty="0" err="1"/>
              <a:t>підприємств</a:t>
            </a:r>
            <a:r>
              <a:rPr lang="ru-RU" dirty="0"/>
              <a:t> та </a:t>
            </a:r>
            <a:r>
              <a:rPr lang="ru-RU" dirty="0" err="1"/>
              <a:t>корпоративних</a:t>
            </a:r>
            <a:r>
              <a:rPr lang="ru-RU" dirty="0"/>
              <a:t> прав, </a:t>
            </a:r>
            <a:r>
              <a:rPr lang="ru-RU" dirty="0" err="1"/>
              <a:t>ненадання</a:t>
            </a:r>
            <a:r>
              <a:rPr lang="ru-RU" dirty="0"/>
              <a:t> до </a:t>
            </a:r>
            <a:r>
              <a:rPr lang="ru-RU" dirty="0" err="1"/>
              <a:t>Національного</a:t>
            </a:r>
            <a:r>
              <a:rPr lang="ru-RU" dirty="0"/>
              <a:t> агентства </a:t>
            </a:r>
            <a:r>
              <a:rPr lang="ru-RU" dirty="0" err="1"/>
              <a:t>нотаріально</a:t>
            </a:r>
            <a:r>
              <a:rPr lang="ru-RU" dirty="0"/>
              <a:t> </a:t>
            </a:r>
            <a:r>
              <a:rPr lang="ru-RU" dirty="0" err="1"/>
              <a:t>завіреної</a:t>
            </a:r>
            <a:r>
              <a:rPr lang="ru-RU" dirty="0"/>
              <a:t> </a:t>
            </a:r>
            <a:r>
              <a:rPr lang="ru-RU" dirty="0" err="1"/>
              <a:t>копії</a:t>
            </a:r>
            <a:r>
              <a:rPr lang="ru-RU" dirty="0"/>
              <a:t> договору про </a:t>
            </a:r>
            <a:r>
              <a:rPr lang="ru-RU" dirty="0" err="1"/>
              <a:t>таку</a:t>
            </a:r>
            <a:r>
              <a:rPr lang="ru-RU" dirty="0"/>
              <a:t> передачу</a:t>
            </a:r>
            <a:r>
              <a:rPr lang="ru-RU" dirty="0" smtClean="0"/>
              <a:t>.</a:t>
            </a:r>
          </a:p>
          <a:p>
            <a:pPr marL="285750" indent="-285750">
              <a:buFontTx/>
              <a:buChar char="-"/>
            </a:pPr>
            <a:endParaRPr lang="ru-RU" dirty="0"/>
          </a:p>
          <a:p>
            <a:r>
              <a:rPr lang="ru-RU" i="1" dirty="0"/>
              <a:t>За </a:t>
            </a:r>
            <a:r>
              <a:rPr lang="ru-RU" i="1" dirty="0" err="1"/>
              <a:t>вказані</a:t>
            </a:r>
            <a:r>
              <a:rPr lang="ru-RU" i="1" dirty="0"/>
              <a:t> </a:t>
            </a:r>
            <a:r>
              <a:rPr lang="ru-RU" i="1" dirty="0" err="1"/>
              <a:t>порушення</a:t>
            </a:r>
            <a:r>
              <a:rPr lang="ru-RU" i="1" dirty="0"/>
              <a:t> до особи </a:t>
            </a:r>
            <a:r>
              <a:rPr lang="ru-RU" i="1" dirty="0" err="1"/>
              <a:t>може</a:t>
            </a:r>
            <a:r>
              <a:rPr lang="ru-RU" i="1" dirty="0"/>
              <a:t> бути </a:t>
            </a:r>
            <a:r>
              <a:rPr lang="ru-RU" i="1" dirty="0" err="1"/>
              <a:t>застосовано</a:t>
            </a:r>
            <a:r>
              <a:rPr lang="ru-RU" i="1" dirty="0"/>
              <a:t> один з таких </a:t>
            </a:r>
            <a:r>
              <a:rPr lang="ru-RU" i="1" dirty="0" err="1"/>
              <a:t>заходів</a:t>
            </a:r>
            <a:r>
              <a:rPr lang="ru-RU" i="1" dirty="0"/>
              <a:t> </a:t>
            </a:r>
            <a:r>
              <a:rPr lang="ru-RU" i="1" dirty="0" err="1"/>
              <a:t>стягнення</a:t>
            </a:r>
            <a:r>
              <a:rPr lang="ru-RU" i="1" dirty="0"/>
              <a:t>: </a:t>
            </a:r>
            <a:r>
              <a:rPr lang="ru-RU" i="1" dirty="0" err="1"/>
              <a:t>догана</a:t>
            </a:r>
            <a:r>
              <a:rPr lang="ru-RU" i="1" dirty="0"/>
              <a:t> </a:t>
            </a:r>
            <a:r>
              <a:rPr lang="ru-RU" i="1" dirty="0" err="1"/>
              <a:t>чи</a:t>
            </a:r>
            <a:r>
              <a:rPr lang="ru-RU" i="1" dirty="0"/>
              <a:t> </a:t>
            </a:r>
            <a:r>
              <a:rPr lang="ru-RU" i="1" dirty="0" err="1"/>
              <a:t>звільнення</a:t>
            </a:r>
            <a:r>
              <a:rPr lang="ru-RU" i="1" dirty="0"/>
              <a:t>.</a:t>
            </a:r>
          </a:p>
        </p:txBody>
      </p:sp>
      <p:pic>
        <p:nvPicPr>
          <p:cNvPr id="9218" name="Picture 2" descr="D:\2024-2025 н.р\Картинкт корупція\Без названи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65" y="34637"/>
            <a:ext cx="2154172" cy="1433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89997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908720"/>
            <a:ext cx="6552728" cy="685800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 smtClean="0">
                <a:solidFill>
                  <a:srgbClr val="C00000"/>
                </a:solidFill>
              </a:rPr>
              <a:t>Якщо вам стало відомо про: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2339752" y="1700808"/>
            <a:ext cx="5832648" cy="4824536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1</a:t>
            </a:r>
            <a:r>
              <a:rPr lang="ru-RU" dirty="0" smtClean="0"/>
              <a:t>.отримання </a:t>
            </a:r>
            <a:r>
              <a:rPr lang="ru-RU" dirty="0" err="1"/>
              <a:t>посадовцем</a:t>
            </a:r>
            <a:r>
              <a:rPr lang="ru-RU" dirty="0"/>
              <a:t> (будь-</a:t>
            </a:r>
            <a:r>
              <a:rPr lang="ru-RU" dirty="0" err="1"/>
              <a:t>який</a:t>
            </a:r>
            <a:r>
              <a:rPr lang="ru-RU" dirty="0"/>
              <a:t> </a:t>
            </a:r>
            <a:r>
              <a:rPr lang="ru-RU" dirty="0" err="1"/>
              <a:t>державний</a:t>
            </a:r>
            <a:r>
              <a:rPr lang="ru-RU" dirty="0"/>
              <a:t> </a:t>
            </a:r>
            <a:r>
              <a:rPr lang="ru-RU" dirty="0" err="1"/>
              <a:t>службовець</a:t>
            </a:r>
            <a:r>
              <a:rPr lang="ru-RU" dirty="0"/>
              <a:t>, </a:t>
            </a:r>
            <a:r>
              <a:rPr lang="ru-RU" dirty="0" err="1"/>
              <a:t>суддя</a:t>
            </a:r>
            <a:r>
              <a:rPr lang="ru-RU" dirty="0"/>
              <a:t>, прокурор, </a:t>
            </a:r>
            <a:r>
              <a:rPr lang="ru-RU" dirty="0" err="1"/>
              <a:t>слідчий</a:t>
            </a:r>
            <a:r>
              <a:rPr lang="ru-RU" dirty="0"/>
              <a:t>, </a:t>
            </a:r>
            <a:r>
              <a:rPr lang="ru-RU" dirty="0" err="1"/>
              <a:t>працівник</a:t>
            </a:r>
            <a:r>
              <a:rPr lang="ru-RU" dirty="0"/>
              <a:t> </a:t>
            </a:r>
            <a:r>
              <a:rPr lang="ru-RU" dirty="0" err="1"/>
              <a:t>поліції</a:t>
            </a:r>
            <a:r>
              <a:rPr lang="ru-RU" dirty="0"/>
              <a:t>, адвокат, </a:t>
            </a:r>
            <a:r>
              <a:rPr lang="ru-RU" dirty="0" err="1"/>
              <a:t>нотаріус</a:t>
            </a:r>
            <a:r>
              <a:rPr lang="ru-RU" dirty="0"/>
              <a:t>, </a:t>
            </a:r>
            <a:r>
              <a:rPr lang="ru-RU" dirty="0" err="1"/>
              <a:t>тощо</a:t>
            </a:r>
            <a:r>
              <a:rPr lang="ru-RU" dirty="0"/>
              <a:t>) </a:t>
            </a:r>
            <a:r>
              <a:rPr lang="ru-RU" dirty="0" err="1"/>
              <a:t>неправомірної</a:t>
            </a:r>
            <a:r>
              <a:rPr lang="ru-RU" dirty="0"/>
              <a:t> </a:t>
            </a:r>
            <a:r>
              <a:rPr lang="ru-RU" dirty="0" err="1"/>
              <a:t>вигоди</a:t>
            </a:r>
            <a:r>
              <a:rPr lang="ru-RU" dirty="0"/>
              <a:t> (</a:t>
            </a:r>
            <a:r>
              <a:rPr lang="ru-RU" dirty="0" err="1"/>
              <a:t>неправомірна</a:t>
            </a:r>
            <a:r>
              <a:rPr lang="ru-RU" dirty="0"/>
              <a:t> </a:t>
            </a:r>
            <a:r>
              <a:rPr lang="ru-RU" dirty="0" err="1"/>
              <a:t>вигода</a:t>
            </a:r>
            <a:r>
              <a:rPr lang="ru-RU" dirty="0"/>
              <a:t>, </a:t>
            </a:r>
            <a:r>
              <a:rPr lang="ru-RU" dirty="0" err="1"/>
              <a:t>подарунок</a:t>
            </a:r>
            <a:r>
              <a:rPr lang="ru-RU" dirty="0"/>
              <a:t>, </a:t>
            </a:r>
            <a:r>
              <a:rPr lang="ru-RU" dirty="0" err="1"/>
              <a:t>якісь</a:t>
            </a:r>
            <a:r>
              <a:rPr lang="ru-RU" dirty="0"/>
              <a:t> </a:t>
            </a:r>
            <a:r>
              <a:rPr lang="ru-RU" dirty="0" err="1"/>
              <a:t>преференції</a:t>
            </a:r>
            <a:r>
              <a:rPr lang="ru-RU" dirty="0"/>
              <a:t> </a:t>
            </a:r>
            <a:r>
              <a:rPr lang="ru-RU" dirty="0" err="1"/>
              <a:t>тощо</a:t>
            </a:r>
            <a:r>
              <a:rPr lang="ru-RU" dirty="0"/>
              <a:t>) </a:t>
            </a:r>
            <a:r>
              <a:rPr lang="ru-RU" dirty="0" smtClean="0"/>
              <a:t>;</a:t>
            </a:r>
            <a:endParaRPr lang="ru-RU" dirty="0"/>
          </a:p>
          <a:p>
            <a:r>
              <a:rPr lang="ru-RU" b="1" dirty="0" smtClean="0">
                <a:solidFill>
                  <a:srgbClr val="FF0000"/>
                </a:solidFill>
              </a:rPr>
              <a:t>2</a:t>
            </a:r>
            <a:r>
              <a:rPr lang="ru-RU" dirty="0" smtClean="0"/>
              <a:t>.використання </a:t>
            </a:r>
            <a:r>
              <a:rPr lang="ru-RU" dirty="0" err="1"/>
              <a:t>посадовцем</a:t>
            </a:r>
            <a:r>
              <a:rPr lang="ru-RU" dirty="0"/>
              <a:t> будь-</a:t>
            </a:r>
            <a:r>
              <a:rPr lang="ru-RU" dirty="0" err="1"/>
              <a:t>якого</a:t>
            </a:r>
            <a:r>
              <a:rPr lang="ru-RU" dirty="0"/>
              <a:t> державного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комунального</a:t>
            </a:r>
            <a:r>
              <a:rPr lang="ru-RU" dirty="0"/>
              <a:t> майна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коштів</a:t>
            </a:r>
            <a:r>
              <a:rPr lang="ru-RU" dirty="0"/>
              <a:t> в </a:t>
            </a:r>
            <a:r>
              <a:rPr lang="ru-RU" dirty="0" err="1"/>
              <a:t>приватних</a:t>
            </a:r>
            <a:r>
              <a:rPr lang="ru-RU" dirty="0"/>
              <a:t> </a:t>
            </a:r>
            <a:r>
              <a:rPr lang="ru-RU" dirty="0" err="1"/>
              <a:t>інтересах</a:t>
            </a:r>
            <a:r>
              <a:rPr lang="ru-RU" dirty="0"/>
              <a:t> </a:t>
            </a:r>
            <a:r>
              <a:rPr lang="ru-RU" dirty="0" smtClean="0"/>
              <a:t>;</a:t>
            </a:r>
            <a:endParaRPr lang="ru-RU" dirty="0"/>
          </a:p>
          <a:p>
            <a:r>
              <a:rPr lang="ru-RU" b="1" dirty="0" smtClean="0">
                <a:solidFill>
                  <a:srgbClr val="FF0000"/>
                </a:solidFill>
              </a:rPr>
              <a:t>3</a:t>
            </a:r>
            <a:r>
              <a:rPr lang="ru-RU" dirty="0" smtClean="0"/>
              <a:t>.порушення </a:t>
            </a:r>
            <a:r>
              <a:rPr lang="ru-RU" dirty="0" err="1"/>
              <a:t>обмежень</a:t>
            </a:r>
            <a:r>
              <a:rPr lang="ru-RU" dirty="0"/>
              <a:t> </a:t>
            </a:r>
            <a:r>
              <a:rPr lang="ru-RU" dirty="0" err="1"/>
              <a:t>щодо</a:t>
            </a:r>
            <a:r>
              <a:rPr lang="ru-RU" dirty="0"/>
              <a:t> </a:t>
            </a:r>
            <a:r>
              <a:rPr lang="ru-RU" dirty="0" err="1"/>
              <a:t>отримання</a:t>
            </a:r>
            <a:r>
              <a:rPr lang="ru-RU" dirty="0"/>
              <a:t> </a:t>
            </a:r>
            <a:r>
              <a:rPr lang="ru-RU" dirty="0" err="1"/>
              <a:t>подарунка</a:t>
            </a:r>
            <a:r>
              <a:rPr lang="ru-RU" dirty="0"/>
              <a:t> </a:t>
            </a:r>
            <a:r>
              <a:rPr lang="ru-RU" dirty="0"/>
              <a:t>;</a:t>
            </a:r>
            <a:endParaRPr lang="ru-RU" dirty="0"/>
          </a:p>
          <a:p>
            <a:r>
              <a:rPr lang="ru-RU" b="1" dirty="0">
                <a:solidFill>
                  <a:srgbClr val="FF0000"/>
                </a:solidFill>
              </a:rPr>
              <a:t>4</a:t>
            </a:r>
            <a:r>
              <a:rPr lang="ru-RU" dirty="0" smtClean="0"/>
              <a:t>.суперечність </a:t>
            </a:r>
            <a:r>
              <a:rPr lang="ru-RU" dirty="0" err="1"/>
              <a:t>між</a:t>
            </a:r>
            <a:r>
              <a:rPr lang="ru-RU" dirty="0"/>
              <a:t> </a:t>
            </a:r>
            <a:r>
              <a:rPr lang="ru-RU" dirty="0" err="1"/>
              <a:t>приватним</a:t>
            </a:r>
            <a:r>
              <a:rPr lang="ru-RU" dirty="0"/>
              <a:t> </a:t>
            </a:r>
            <a:r>
              <a:rPr lang="ru-RU" dirty="0" err="1"/>
              <a:t>інтересом</a:t>
            </a:r>
            <a:r>
              <a:rPr lang="ru-RU" dirty="0"/>
              <a:t> особи та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службовими</a:t>
            </a:r>
            <a:r>
              <a:rPr lang="ru-RU" dirty="0"/>
              <a:t>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представницькими</a:t>
            </a:r>
            <a:r>
              <a:rPr lang="ru-RU" dirty="0"/>
              <a:t> </a:t>
            </a:r>
            <a:r>
              <a:rPr lang="ru-RU" dirty="0" err="1"/>
              <a:t>повноваженнями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впливає</a:t>
            </a:r>
            <a:r>
              <a:rPr lang="ru-RU" dirty="0"/>
              <a:t> на </a:t>
            </a:r>
            <a:r>
              <a:rPr lang="ru-RU" dirty="0" err="1"/>
              <a:t>об’єктивність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неупередженість</a:t>
            </a:r>
            <a:r>
              <a:rPr lang="ru-RU" dirty="0"/>
              <a:t> </a:t>
            </a:r>
            <a:r>
              <a:rPr lang="ru-RU" dirty="0" err="1"/>
              <a:t>прийняття</a:t>
            </a:r>
            <a:r>
              <a:rPr lang="ru-RU" dirty="0"/>
              <a:t> </a:t>
            </a:r>
            <a:r>
              <a:rPr lang="ru-RU" dirty="0" err="1"/>
              <a:t>рішень</a:t>
            </a:r>
            <a:r>
              <a:rPr lang="ru-RU" dirty="0"/>
              <a:t>, </a:t>
            </a:r>
            <a:r>
              <a:rPr lang="ru-RU" dirty="0" err="1"/>
              <a:t>або</a:t>
            </a:r>
            <a:r>
              <a:rPr lang="ru-RU" dirty="0"/>
              <a:t> на </a:t>
            </a:r>
            <a:r>
              <a:rPr lang="ru-RU" dirty="0" err="1"/>
              <a:t>вчинення</a:t>
            </a:r>
            <a:r>
              <a:rPr lang="ru-RU" dirty="0"/>
              <a:t>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невчинення</a:t>
            </a:r>
            <a:r>
              <a:rPr lang="ru-RU" dirty="0"/>
              <a:t> </a:t>
            </a:r>
            <a:r>
              <a:rPr lang="ru-RU" dirty="0" err="1"/>
              <a:t>дій</a:t>
            </a:r>
            <a:r>
              <a:rPr lang="ru-RU" dirty="0"/>
              <a:t> </a:t>
            </a:r>
            <a:r>
              <a:rPr lang="ru-RU" dirty="0" err="1"/>
              <a:t>під</a:t>
            </a:r>
            <a:r>
              <a:rPr lang="ru-RU" dirty="0"/>
              <a:t> час </a:t>
            </a:r>
            <a:r>
              <a:rPr lang="ru-RU" dirty="0" err="1"/>
              <a:t>виконання</a:t>
            </a:r>
            <a:r>
              <a:rPr lang="ru-RU" dirty="0"/>
              <a:t> </a:t>
            </a:r>
            <a:r>
              <a:rPr lang="ru-RU" dirty="0" err="1"/>
              <a:t>зазначених</a:t>
            </a:r>
            <a:r>
              <a:rPr lang="ru-RU" dirty="0"/>
              <a:t> </a:t>
            </a:r>
            <a:r>
              <a:rPr lang="ru-RU" dirty="0" err="1"/>
              <a:t>повноважень</a:t>
            </a:r>
            <a:r>
              <a:rPr lang="ru-RU" dirty="0"/>
              <a:t> (</a:t>
            </a:r>
            <a:r>
              <a:rPr lang="ru-RU" dirty="0" err="1"/>
              <a:t>наприклад</a:t>
            </a:r>
            <a:r>
              <a:rPr lang="ru-RU" dirty="0"/>
              <a:t>, участь у </a:t>
            </a:r>
            <a:r>
              <a:rPr lang="ru-RU" dirty="0" err="1"/>
              <a:t>державних</a:t>
            </a:r>
            <a:r>
              <a:rPr lang="ru-RU" dirty="0"/>
              <a:t> </a:t>
            </a:r>
            <a:r>
              <a:rPr lang="ru-RU" dirty="0" err="1"/>
              <a:t>закупівлях</a:t>
            </a:r>
            <a:r>
              <a:rPr lang="ru-RU" dirty="0"/>
              <a:t> </a:t>
            </a:r>
            <a:r>
              <a:rPr lang="ru-RU" dirty="0" err="1"/>
              <a:t>підприємств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пов’язані</a:t>
            </a:r>
            <a:r>
              <a:rPr lang="ru-RU" dirty="0"/>
              <a:t> з </a:t>
            </a:r>
            <a:r>
              <a:rPr lang="ru-RU" dirty="0" err="1"/>
              <a:t>посадовцями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мають</a:t>
            </a:r>
            <a:r>
              <a:rPr lang="ru-RU" dirty="0"/>
              <a:t> </a:t>
            </a:r>
            <a:r>
              <a:rPr lang="ru-RU" dirty="0" err="1"/>
              <a:t>вплив</a:t>
            </a:r>
            <a:r>
              <a:rPr lang="ru-RU" dirty="0"/>
              <a:t> на </a:t>
            </a:r>
            <a:r>
              <a:rPr lang="ru-RU" dirty="0" err="1"/>
              <a:t>прийняття</a:t>
            </a:r>
            <a:r>
              <a:rPr lang="ru-RU" dirty="0"/>
              <a:t> </a:t>
            </a:r>
            <a:r>
              <a:rPr lang="ru-RU" dirty="0" err="1"/>
              <a:t>рішень</a:t>
            </a:r>
            <a:r>
              <a:rPr lang="ru-RU" dirty="0"/>
              <a:t> </a:t>
            </a:r>
            <a:r>
              <a:rPr lang="ru-RU" dirty="0" err="1"/>
              <a:t>щодо</a:t>
            </a:r>
            <a:r>
              <a:rPr lang="ru-RU" dirty="0"/>
              <a:t> </a:t>
            </a:r>
            <a:r>
              <a:rPr lang="ru-RU" dirty="0" err="1"/>
              <a:t>цих</a:t>
            </a:r>
            <a:r>
              <a:rPr lang="ru-RU" dirty="0"/>
              <a:t> </a:t>
            </a:r>
            <a:r>
              <a:rPr lang="ru-RU" dirty="0" err="1"/>
              <a:t>закупівель</a:t>
            </a:r>
            <a:r>
              <a:rPr lang="ru-RU" dirty="0" smtClean="0"/>
              <a:t>);</a:t>
            </a:r>
            <a:endParaRPr lang="ru-RU" dirty="0"/>
          </a:p>
          <a:p>
            <a:r>
              <a:rPr lang="ru-RU" b="1" dirty="0" smtClean="0">
                <a:solidFill>
                  <a:srgbClr val="FF0000"/>
                </a:solidFill>
              </a:rPr>
              <a:t>5</a:t>
            </a:r>
            <a:r>
              <a:rPr lang="ru-RU" dirty="0" smtClean="0"/>
              <a:t>.порушення </a:t>
            </a:r>
            <a:r>
              <a:rPr lang="ru-RU" dirty="0" err="1"/>
              <a:t>обмеження</a:t>
            </a:r>
            <a:r>
              <a:rPr lang="ru-RU" dirty="0"/>
              <a:t> </a:t>
            </a:r>
            <a:r>
              <a:rPr lang="ru-RU" dirty="0" err="1"/>
              <a:t>спільної</a:t>
            </a:r>
            <a:r>
              <a:rPr lang="ru-RU" dirty="0"/>
              <a:t> </a:t>
            </a:r>
            <a:r>
              <a:rPr lang="ru-RU" dirty="0" err="1"/>
              <a:t>роботи</a:t>
            </a:r>
            <a:r>
              <a:rPr lang="ru-RU" dirty="0"/>
              <a:t> </a:t>
            </a:r>
            <a:r>
              <a:rPr lang="ru-RU" dirty="0" err="1"/>
              <a:t>близьких</a:t>
            </a:r>
            <a:r>
              <a:rPr lang="ru-RU" dirty="0"/>
              <a:t> </a:t>
            </a:r>
            <a:r>
              <a:rPr lang="ru-RU" dirty="0" err="1" smtClean="0"/>
              <a:t>осіб</a:t>
            </a:r>
            <a:r>
              <a:rPr lang="ru-RU" dirty="0" smtClean="0"/>
              <a:t>;</a:t>
            </a:r>
            <a:endParaRPr lang="ru-RU" dirty="0"/>
          </a:p>
          <a:p>
            <a:r>
              <a:rPr lang="ru-RU" b="1" dirty="0">
                <a:solidFill>
                  <a:srgbClr val="FF0000"/>
                </a:solidFill>
              </a:rPr>
              <a:t>6</a:t>
            </a:r>
            <a:r>
              <a:rPr lang="ru-RU" dirty="0" smtClean="0"/>
              <a:t>.недотримання </a:t>
            </a:r>
            <a:r>
              <a:rPr lang="ru-RU" dirty="0" err="1"/>
              <a:t>обмеження</a:t>
            </a:r>
            <a:r>
              <a:rPr lang="ru-RU" dirty="0"/>
              <a:t> </a:t>
            </a:r>
            <a:r>
              <a:rPr lang="ru-RU" dirty="0" err="1"/>
              <a:t>щодо</a:t>
            </a:r>
            <a:r>
              <a:rPr lang="ru-RU" dirty="0"/>
              <a:t> </a:t>
            </a:r>
            <a:r>
              <a:rPr lang="ru-RU" dirty="0" err="1"/>
              <a:t>сумісництва</a:t>
            </a:r>
            <a:r>
              <a:rPr lang="ru-RU" dirty="0"/>
              <a:t> та </a:t>
            </a:r>
            <a:r>
              <a:rPr lang="ru-RU" dirty="0" err="1"/>
              <a:t>суміщення</a:t>
            </a:r>
            <a:r>
              <a:rPr lang="ru-RU" dirty="0"/>
              <a:t> з </a:t>
            </a:r>
            <a:r>
              <a:rPr lang="ru-RU" dirty="0" err="1"/>
              <a:t>іншими</a:t>
            </a:r>
            <a:r>
              <a:rPr lang="ru-RU" dirty="0"/>
              <a:t> видами </a:t>
            </a:r>
            <a:r>
              <a:rPr lang="ru-RU" dirty="0" err="1" smtClean="0"/>
              <a:t>діяльності</a:t>
            </a:r>
            <a:r>
              <a:rPr lang="ru-RU" dirty="0" smtClean="0"/>
              <a:t>;</a:t>
            </a:r>
            <a:endParaRPr lang="ru-RU" dirty="0"/>
          </a:p>
          <a:p>
            <a:r>
              <a:rPr lang="ru-RU" b="1" dirty="0" smtClean="0">
                <a:solidFill>
                  <a:srgbClr val="FF0000"/>
                </a:solidFill>
              </a:rPr>
              <a:t>7</a:t>
            </a:r>
            <a:r>
              <a:rPr lang="ru-RU" dirty="0" smtClean="0"/>
              <a:t>.порушення </a:t>
            </a:r>
            <a:r>
              <a:rPr lang="ru-RU" dirty="0"/>
              <a:t>правил </a:t>
            </a:r>
            <a:r>
              <a:rPr lang="ru-RU" dirty="0" err="1"/>
              <a:t>етичної</a:t>
            </a:r>
            <a:r>
              <a:rPr lang="ru-RU" dirty="0"/>
              <a:t> </a:t>
            </a:r>
            <a:r>
              <a:rPr lang="ru-RU" dirty="0" err="1"/>
              <a:t>поведінки</a:t>
            </a:r>
            <a:r>
              <a:rPr lang="ru-RU" dirty="0"/>
              <a:t> </a:t>
            </a:r>
            <a:r>
              <a:rPr lang="ru-RU" dirty="0" smtClean="0"/>
              <a:t>;</a:t>
            </a:r>
            <a:endParaRPr lang="ru-RU" dirty="0"/>
          </a:p>
          <a:p>
            <a:r>
              <a:rPr lang="ru-RU" b="1" dirty="0" smtClean="0">
                <a:solidFill>
                  <a:srgbClr val="FF0000"/>
                </a:solidFill>
              </a:rPr>
              <a:t>8</a:t>
            </a:r>
            <a:r>
              <a:rPr lang="ru-RU" dirty="0" smtClean="0"/>
              <a:t>.порушення </a:t>
            </a:r>
            <a:r>
              <a:rPr lang="ru-RU" dirty="0" err="1"/>
              <a:t>вимог</a:t>
            </a:r>
            <a:r>
              <a:rPr lang="ru-RU" dirty="0"/>
              <a:t> </a:t>
            </a:r>
            <a:r>
              <a:rPr lang="ru-RU" dirty="0" err="1"/>
              <a:t>фінансового</a:t>
            </a:r>
            <a:r>
              <a:rPr lang="ru-RU" dirty="0"/>
              <a:t> контролю (</a:t>
            </a:r>
            <a:r>
              <a:rPr lang="ru-RU" dirty="0" err="1"/>
              <a:t>неподання</a:t>
            </a:r>
            <a:r>
              <a:rPr lang="ru-RU" dirty="0"/>
              <a:t>,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подання</a:t>
            </a:r>
            <a:r>
              <a:rPr lang="ru-RU" dirty="0"/>
              <a:t> </a:t>
            </a:r>
            <a:r>
              <a:rPr lang="ru-RU" dirty="0" err="1"/>
              <a:t>неправдивої</a:t>
            </a:r>
            <a:r>
              <a:rPr lang="ru-RU" dirty="0"/>
              <a:t> </a:t>
            </a:r>
            <a:r>
              <a:rPr lang="ru-RU" dirty="0" err="1"/>
              <a:t>декларації</a:t>
            </a:r>
            <a:r>
              <a:rPr lang="ru-RU" dirty="0"/>
              <a:t> особою, </a:t>
            </a:r>
            <a:r>
              <a:rPr lang="ru-RU" dirty="0" err="1"/>
              <a:t>неподання</a:t>
            </a:r>
            <a:r>
              <a:rPr lang="ru-RU" dirty="0"/>
              <a:t> </a:t>
            </a:r>
            <a:r>
              <a:rPr lang="ru-RU" dirty="0" err="1"/>
              <a:t>повідомлення</a:t>
            </a:r>
            <a:r>
              <a:rPr lang="ru-RU" dirty="0"/>
              <a:t> про </a:t>
            </a:r>
            <a:r>
              <a:rPr lang="ru-RU" dirty="0" err="1"/>
              <a:t>суттєві</a:t>
            </a:r>
            <a:r>
              <a:rPr lang="ru-RU" dirty="0"/>
              <a:t> </a:t>
            </a:r>
            <a:r>
              <a:rPr lang="ru-RU" dirty="0" err="1"/>
              <a:t>зміни</a:t>
            </a:r>
            <a:r>
              <a:rPr lang="ru-RU" dirty="0"/>
              <a:t> в </a:t>
            </a:r>
            <a:r>
              <a:rPr lang="ru-RU" dirty="0" err="1"/>
              <a:t>майновому</a:t>
            </a:r>
            <a:r>
              <a:rPr lang="ru-RU" dirty="0"/>
              <a:t> </a:t>
            </a:r>
            <a:r>
              <a:rPr lang="ru-RU" dirty="0" err="1"/>
              <a:t>стані</a:t>
            </a:r>
            <a:r>
              <a:rPr lang="ru-RU" dirty="0" smtClean="0"/>
              <a:t>);</a:t>
            </a:r>
            <a:endParaRPr lang="ru-RU" dirty="0"/>
          </a:p>
          <a:p>
            <a:r>
              <a:rPr lang="ru-RU" b="1" dirty="0" smtClean="0">
                <a:solidFill>
                  <a:srgbClr val="FF0000"/>
                </a:solidFill>
              </a:rPr>
              <a:t>9</a:t>
            </a:r>
            <a:r>
              <a:rPr lang="ru-RU" dirty="0" smtClean="0"/>
              <a:t>.надання </a:t>
            </a:r>
            <a:r>
              <a:rPr lang="ru-RU" dirty="0" err="1"/>
              <a:t>керівництвом</a:t>
            </a:r>
            <a:r>
              <a:rPr lang="ru-RU" dirty="0"/>
              <a:t> </a:t>
            </a:r>
            <a:r>
              <a:rPr lang="ru-RU" dirty="0" err="1"/>
              <a:t>незаконних</a:t>
            </a:r>
            <a:r>
              <a:rPr lang="ru-RU" dirty="0"/>
              <a:t> </a:t>
            </a:r>
            <a:r>
              <a:rPr lang="ru-RU" dirty="0" err="1"/>
              <a:t>доручень</a:t>
            </a:r>
            <a:r>
              <a:rPr lang="ru-RU" dirty="0"/>
              <a:t> </a:t>
            </a:r>
            <a:r>
              <a:rPr lang="ru-RU" dirty="0" smtClean="0"/>
              <a:t>…..</a:t>
            </a:r>
          </a:p>
          <a:p>
            <a:r>
              <a:rPr lang="ru-RU" dirty="0" smtClean="0"/>
              <a:t>                                    (</a:t>
            </a:r>
            <a:r>
              <a:rPr lang="ru-RU" b="1" dirty="0" smtClean="0">
                <a:solidFill>
                  <a:srgbClr val="C00000"/>
                </a:solidFill>
              </a:rPr>
              <a:t>Закон </a:t>
            </a:r>
            <a:r>
              <a:rPr lang="ru-RU" b="1" dirty="0" err="1">
                <a:solidFill>
                  <a:srgbClr val="C00000"/>
                </a:solidFill>
              </a:rPr>
              <a:t>України</a:t>
            </a:r>
            <a:r>
              <a:rPr lang="ru-RU" b="1" dirty="0">
                <a:solidFill>
                  <a:srgbClr val="C00000"/>
                </a:solidFill>
              </a:rPr>
              <a:t> «Про </a:t>
            </a:r>
            <a:r>
              <a:rPr lang="ru-RU" b="1" dirty="0" err="1">
                <a:solidFill>
                  <a:srgbClr val="C00000"/>
                </a:solidFill>
              </a:rPr>
              <a:t>запобігання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корупції</a:t>
            </a:r>
            <a:r>
              <a:rPr lang="ru-RU" b="1" dirty="0" smtClean="0">
                <a:solidFill>
                  <a:srgbClr val="C00000"/>
                </a:solidFill>
              </a:rPr>
              <a:t>» </a:t>
            </a:r>
            <a:r>
              <a:rPr lang="ru-RU" b="1" dirty="0" smtClean="0">
                <a:solidFill>
                  <a:schemeClr val="tx1"/>
                </a:solidFill>
              </a:rPr>
              <a:t>)</a:t>
            </a:r>
            <a:endParaRPr lang="ru-RU" dirty="0" smtClean="0">
              <a:solidFill>
                <a:schemeClr val="tx1"/>
              </a:solidFill>
            </a:endParaRPr>
          </a:p>
          <a:p>
            <a:endParaRPr lang="ru-RU" dirty="0"/>
          </a:p>
          <a:p>
            <a:endParaRPr lang="ru-RU" dirty="0"/>
          </a:p>
        </p:txBody>
      </p:sp>
      <p:pic>
        <p:nvPicPr>
          <p:cNvPr id="7170" name="Picture 2" descr="D:\2024-2025 н.р\Картинкт корупція\images (1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9" y="29700"/>
            <a:ext cx="2246815" cy="260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9733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chemeClr val="accent5">
                    <a:lumMod val="75000"/>
                  </a:schemeClr>
                </a:solidFill>
              </a:rPr>
              <a:t>Ви маєте повідомити: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10000"/>
          </a:bodyPr>
          <a:lstStyle/>
          <a:p>
            <a:pPr marL="285750" indent="-285750">
              <a:buFontTx/>
              <a:buChar char="-"/>
            </a:pPr>
            <a:r>
              <a:rPr lang="ru-RU" b="1" dirty="0" err="1" smtClean="0">
                <a:solidFill>
                  <a:srgbClr val="000000"/>
                </a:solidFill>
                <a:latin typeface="Segoe UI"/>
              </a:rPr>
              <a:t>Національне</a:t>
            </a:r>
            <a:r>
              <a:rPr lang="ru-RU" b="1" dirty="0" smtClean="0">
                <a:solidFill>
                  <a:srgbClr val="000000"/>
                </a:solidFill>
                <a:latin typeface="Segoe UI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Segoe UI"/>
              </a:rPr>
              <a:t>антикорупційне</a:t>
            </a:r>
            <a:r>
              <a:rPr lang="ru-RU" b="1" dirty="0">
                <a:solidFill>
                  <a:srgbClr val="000000"/>
                </a:solidFill>
                <a:latin typeface="Segoe UI"/>
              </a:rPr>
              <a:t> бюро </a:t>
            </a:r>
            <a:r>
              <a:rPr lang="ru-RU" b="1" dirty="0" err="1">
                <a:solidFill>
                  <a:srgbClr val="000000"/>
                </a:solidFill>
                <a:latin typeface="Segoe UI"/>
              </a:rPr>
              <a:t>України</a:t>
            </a:r>
            <a:r>
              <a:rPr lang="ru-RU" b="1" dirty="0">
                <a:solidFill>
                  <a:srgbClr val="000000"/>
                </a:solidFill>
                <a:latin typeface="Segoe UI"/>
              </a:rPr>
              <a:t> (НАБУ</a:t>
            </a:r>
            <a:r>
              <a:rPr lang="ru-RU" b="1" dirty="0" smtClean="0">
                <a:solidFill>
                  <a:srgbClr val="000000"/>
                </a:solidFill>
                <a:latin typeface="Segoe UI"/>
              </a:rPr>
              <a:t>)</a:t>
            </a:r>
          </a:p>
          <a:p>
            <a:pPr marL="285750" indent="-285750">
              <a:buFontTx/>
              <a:buChar char="-"/>
            </a:pPr>
            <a:r>
              <a:rPr lang="ru-RU" b="1" dirty="0" err="1">
                <a:solidFill>
                  <a:srgbClr val="000000"/>
                </a:solidFill>
                <a:latin typeface="Segoe UI"/>
              </a:rPr>
              <a:t>Національне</a:t>
            </a:r>
            <a:r>
              <a:rPr lang="ru-RU" b="1" dirty="0">
                <a:solidFill>
                  <a:srgbClr val="000000"/>
                </a:solidFill>
                <a:latin typeface="Segoe UI"/>
              </a:rPr>
              <a:t> агентство з </a:t>
            </a:r>
            <a:r>
              <a:rPr lang="ru-RU" b="1" dirty="0" err="1">
                <a:solidFill>
                  <a:srgbClr val="000000"/>
                </a:solidFill>
                <a:latin typeface="Segoe UI"/>
              </a:rPr>
              <a:t>питань</a:t>
            </a:r>
            <a:r>
              <a:rPr lang="ru-RU" b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Segoe UI"/>
              </a:rPr>
              <a:t>запобігання</a:t>
            </a:r>
            <a:r>
              <a:rPr lang="ru-RU" b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Segoe UI"/>
              </a:rPr>
              <a:t>корупції</a:t>
            </a:r>
            <a:r>
              <a:rPr lang="ru-RU" b="1" dirty="0">
                <a:solidFill>
                  <a:srgbClr val="000000"/>
                </a:solidFill>
                <a:latin typeface="Segoe UI"/>
              </a:rPr>
              <a:t> (НАЗК</a:t>
            </a:r>
            <a:r>
              <a:rPr lang="ru-RU" b="1" dirty="0" smtClean="0">
                <a:solidFill>
                  <a:srgbClr val="000000"/>
                </a:solidFill>
                <a:latin typeface="Segoe UI"/>
              </a:rPr>
              <a:t>)</a:t>
            </a:r>
          </a:p>
          <a:p>
            <a:pPr marL="285750" indent="-285750">
              <a:buFontTx/>
              <a:buChar char="-"/>
            </a:pPr>
            <a:r>
              <a:rPr lang="ru-RU" b="1" dirty="0" err="1">
                <a:solidFill>
                  <a:srgbClr val="000000"/>
                </a:solidFill>
                <a:latin typeface="Segoe UI"/>
              </a:rPr>
              <a:t>Національна</a:t>
            </a:r>
            <a:r>
              <a:rPr lang="ru-RU" b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Segoe UI"/>
              </a:rPr>
              <a:t>поліція</a:t>
            </a:r>
            <a:r>
              <a:rPr lang="ru-RU" b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b="1" dirty="0" err="1" smtClean="0">
                <a:solidFill>
                  <a:srgbClr val="000000"/>
                </a:solidFill>
                <a:latin typeface="Segoe UI"/>
              </a:rPr>
              <a:t>України</a:t>
            </a:r>
            <a:endParaRPr lang="ru-RU" b="1" dirty="0" smtClean="0">
              <a:solidFill>
                <a:srgbClr val="000000"/>
              </a:solidFill>
              <a:latin typeface="Segoe UI"/>
            </a:endParaRPr>
          </a:p>
          <a:p>
            <a:endParaRPr lang="uk-UA" b="1" dirty="0">
              <a:solidFill>
                <a:srgbClr val="000000"/>
              </a:solidFill>
              <a:latin typeface="Segoe UI"/>
            </a:endParaRPr>
          </a:p>
          <a:p>
            <a:endParaRPr lang="uk-UA" b="1" dirty="0" smtClean="0">
              <a:solidFill>
                <a:srgbClr val="000000"/>
              </a:solidFill>
              <a:latin typeface="Segoe UI"/>
            </a:endParaRPr>
          </a:p>
          <a:p>
            <a:r>
              <a:rPr lang="ru-RU" b="1" dirty="0" err="1">
                <a:solidFill>
                  <a:srgbClr val="000000"/>
                </a:solidFill>
                <a:latin typeface="Segoe UI"/>
              </a:rPr>
              <a:t>Увага</a:t>
            </a:r>
            <a:r>
              <a:rPr lang="ru-RU" b="1" dirty="0">
                <a:solidFill>
                  <a:srgbClr val="000000"/>
                </a:solidFill>
                <a:latin typeface="Segoe UI"/>
              </a:rPr>
              <a:t>!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 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Анонімне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повідомлення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про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можливі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факти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корупційних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або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пов’язаних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з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корупцією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правопорушень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підлягає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розгляду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якщо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наведена у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ньому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інформація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:</a:t>
            </a:r>
          </a:p>
          <a:p>
            <a:pPr>
              <a:buFont typeface="+mj-lt"/>
              <a:buAutoNum type="arabicPeriod"/>
            </a:pPr>
            <a:r>
              <a:rPr lang="ru-RU" dirty="0" err="1">
                <a:solidFill>
                  <a:srgbClr val="000000"/>
                </a:solidFill>
                <a:latin typeface="Segoe UI"/>
              </a:rPr>
              <a:t>стосується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конкретної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особи;</a:t>
            </a:r>
          </a:p>
          <a:p>
            <a:pPr>
              <a:buFont typeface="+mj-lt"/>
              <a:buAutoNum type="arabicPeriod"/>
            </a:pPr>
            <a:r>
              <a:rPr lang="ru-RU" dirty="0" err="1">
                <a:solidFill>
                  <a:srgbClr val="000000"/>
                </a:solidFill>
                <a:latin typeface="Segoe UI"/>
              </a:rPr>
              <a:t>містить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фактичні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дані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які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можуть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 бути </a:t>
            </a:r>
            <a:r>
              <a:rPr lang="ru-RU" dirty="0" err="1">
                <a:solidFill>
                  <a:srgbClr val="000000"/>
                </a:solidFill>
                <a:latin typeface="Segoe UI"/>
              </a:rPr>
              <a:t>перевірені</a:t>
            </a:r>
            <a:r>
              <a:rPr lang="ru-RU" dirty="0">
                <a:solidFill>
                  <a:srgbClr val="000000"/>
                </a:solidFill>
                <a:latin typeface="Segoe UI"/>
              </a:rPr>
              <a:t>.</a:t>
            </a:r>
          </a:p>
          <a:p>
            <a:endParaRPr lang="ru-RU" dirty="0"/>
          </a:p>
        </p:txBody>
      </p:sp>
      <p:pic>
        <p:nvPicPr>
          <p:cNvPr id="8195" name="Picture 3" descr="D:\2024-2025 н.р\Картинкт корупція\images (18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86065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836712"/>
            <a:ext cx="6339035" cy="6858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err="1">
                <a:solidFill>
                  <a:schemeClr val="accent2"/>
                </a:solidFill>
              </a:rPr>
              <a:t>Інші</a:t>
            </a:r>
            <a:r>
              <a:rPr lang="ru-RU" sz="2800" b="1" dirty="0">
                <a:solidFill>
                  <a:schemeClr val="accent2"/>
                </a:solidFill>
              </a:rPr>
              <a:t> </a:t>
            </a:r>
            <a:r>
              <a:rPr lang="ru-RU" sz="2800" b="1" dirty="0" err="1">
                <a:solidFill>
                  <a:schemeClr val="accent2"/>
                </a:solidFill>
              </a:rPr>
              <a:t>органи</a:t>
            </a:r>
            <a:r>
              <a:rPr lang="ru-RU" sz="2800" b="1" dirty="0">
                <a:solidFill>
                  <a:schemeClr val="accent2"/>
                </a:solidFill>
              </a:rPr>
              <a:t> та </a:t>
            </a:r>
            <a:r>
              <a:rPr lang="ru-RU" sz="2800" b="1" dirty="0" err="1">
                <a:solidFill>
                  <a:schemeClr val="accent2"/>
                </a:solidFill>
              </a:rPr>
              <a:t>організації</a:t>
            </a:r>
            <a:r>
              <a:rPr lang="ru-RU" sz="2800" b="1" dirty="0">
                <a:solidFill>
                  <a:schemeClr val="accent2"/>
                </a:solidFill>
              </a:rPr>
              <a:t>, </a:t>
            </a:r>
            <a:r>
              <a:rPr lang="ru-RU" sz="2800" b="1" dirty="0" err="1">
                <a:solidFill>
                  <a:schemeClr val="accent2"/>
                </a:solidFill>
              </a:rPr>
              <a:t>яким</a:t>
            </a:r>
            <a:r>
              <a:rPr lang="ru-RU" sz="2800" b="1" dirty="0">
                <a:solidFill>
                  <a:schemeClr val="accent2"/>
                </a:solidFill>
              </a:rPr>
              <a:t> </a:t>
            </a:r>
            <a:r>
              <a:rPr lang="ru-RU" sz="2800" b="1" dirty="0" err="1">
                <a:solidFill>
                  <a:schemeClr val="accent2"/>
                </a:solidFill>
              </a:rPr>
              <a:t>можна</a:t>
            </a:r>
            <a:r>
              <a:rPr lang="ru-RU" sz="2800" b="1" dirty="0">
                <a:solidFill>
                  <a:schemeClr val="accent2"/>
                </a:solidFill>
              </a:rPr>
              <a:t> </a:t>
            </a:r>
            <a:r>
              <a:rPr lang="ru-RU" sz="2800" b="1" dirty="0" err="1">
                <a:solidFill>
                  <a:schemeClr val="accent2"/>
                </a:solidFill>
              </a:rPr>
              <a:t>повідомити</a:t>
            </a:r>
            <a:r>
              <a:rPr lang="ru-RU" sz="2800" b="1" dirty="0">
                <a:solidFill>
                  <a:schemeClr val="accent2"/>
                </a:solidFill>
              </a:rPr>
              <a:t> про </a:t>
            </a:r>
            <a:r>
              <a:rPr lang="ru-RU" sz="2800" b="1" dirty="0" err="1">
                <a:solidFill>
                  <a:schemeClr val="accent2"/>
                </a:solidFill>
              </a:rPr>
              <a:t>факти</a:t>
            </a:r>
            <a:r>
              <a:rPr lang="ru-RU" sz="2800" b="1" dirty="0">
                <a:solidFill>
                  <a:schemeClr val="accent2"/>
                </a:solidFill>
              </a:rPr>
              <a:t> </a:t>
            </a:r>
            <a:r>
              <a:rPr lang="ru-RU" sz="2800" b="1" dirty="0" err="1">
                <a:solidFill>
                  <a:schemeClr val="accent2"/>
                </a:solidFill>
              </a:rPr>
              <a:t>корупції</a:t>
            </a:r>
            <a:r>
              <a:rPr lang="ru-RU" sz="2800" b="1" dirty="0">
                <a:solidFill>
                  <a:schemeClr val="accent2"/>
                </a:solidFill>
              </a:rPr>
              <a:t/>
            </a:r>
            <a:br>
              <a:rPr lang="ru-RU" sz="2800" b="1" dirty="0">
                <a:solidFill>
                  <a:schemeClr val="accent2"/>
                </a:solidFill>
              </a:rPr>
            </a:br>
            <a:endParaRPr lang="ru-RU" sz="2800" b="1" dirty="0">
              <a:solidFill>
                <a:schemeClr val="accent2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2339752" y="1772816"/>
            <a:ext cx="5760640" cy="4471946"/>
          </a:xfrm>
        </p:spPr>
        <p:txBody>
          <a:bodyPr>
            <a:noAutofit/>
          </a:bodyPr>
          <a:lstStyle/>
          <a:p>
            <a:pPr>
              <a:buFont typeface="Arial"/>
              <a:buChar char="•"/>
            </a:pPr>
            <a:r>
              <a:rPr lang="ru-RU" sz="1300" b="1" dirty="0" err="1">
                <a:solidFill>
                  <a:srgbClr val="000000"/>
                </a:solidFill>
                <a:latin typeface="Segoe UI"/>
              </a:rPr>
              <a:t>Уповноважені</a:t>
            </a:r>
            <a:r>
              <a:rPr lang="ru-RU" sz="1300" b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b="1" dirty="0" err="1">
                <a:solidFill>
                  <a:srgbClr val="000000"/>
                </a:solidFill>
                <a:latin typeface="Segoe UI"/>
              </a:rPr>
              <a:t>підрозділи</a:t>
            </a:r>
            <a:r>
              <a:rPr lang="ru-RU" sz="1300" b="1" dirty="0">
                <a:solidFill>
                  <a:srgbClr val="000000"/>
                </a:solidFill>
                <a:latin typeface="Segoe UI"/>
              </a:rPr>
              <a:t> з </a:t>
            </a:r>
            <a:r>
              <a:rPr lang="ru-RU" sz="1300" b="1" dirty="0" err="1">
                <a:solidFill>
                  <a:srgbClr val="000000"/>
                </a:solidFill>
                <a:latin typeface="Segoe UI"/>
              </a:rPr>
              <a:t>питань</a:t>
            </a:r>
            <a:r>
              <a:rPr lang="ru-RU" sz="1300" b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b="1" dirty="0" err="1">
                <a:solidFill>
                  <a:srgbClr val="000000"/>
                </a:solidFill>
                <a:latin typeface="Segoe UI"/>
              </a:rPr>
              <a:t>запобігання</a:t>
            </a:r>
            <a:r>
              <a:rPr lang="ru-RU" sz="1300" b="1" dirty="0">
                <a:solidFill>
                  <a:srgbClr val="000000"/>
                </a:solidFill>
                <a:latin typeface="Segoe UI"/>
              </a:rPr>
              <a:t> та </a:t>
            </a:r>
            <a:r>
              <a:rPr lang="ru-RU" sz="1300" b="1" dirty="0" err="1">
                <a:solidFill>
                  <a:srgbClr val="000000"/>
                </a:solidFill>
                <a:latin typeface="Segoe UI"/>
              </a:rPr>
              <a:t>виявлення</a:t>
            </a:r>
            <a:r>
              <a:rPr lang="ru-RU" sz="1300" b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b="1" dirty="0" err="1">
                <a:solidFill>
                  <a:srgbClr val="000000"/>
                </a:solidFill>
                <a:latin typeface="Segoe UI"/>
              </a:rPr>
              <a:t>корупції</a:t>
            </a:r>
            <a:r>
              <a:rPr lang="ru-RU" sz="1300" b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b="1" dirty="0" err="1">
                <a:solidFill>
                  <a:srgbClr val="000000"/>
                </a:solidFill>
                <a:latin typeface="Segoe UI"/>
              </a:rPr>
              <a:t>органів</a:t>
            </a:r>
            <a:r>
              <a:rPr lang="ru-RU" sz="1300" b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b="1" dirty="0" err="1">
                <a:solidFill>
                  <a:srgbClr val="000000"/>
                </a:solidFill>
                <a:latin typeface="Segoe UI"/>
              </a:rPr>
              <a:t>державної</a:t>
            </a:r>
            <a:r>
              <a:rPr lang="ru-RU" sz="1300" b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b="1" dirty="0" err="1">
                <a:solidFill>
                  <a:srgbClr val="000000"/>
                </a:solidFill>
                <a:latin typeface="Segoe UI"/>
              </a:rPr>
              <a:t>влади</a:t>
            </a:r>
            <a:r>
              <a:rPr lang="ru-RU" sz="1300" b="1" dirty="0">
                <a:solidFill>
                  <a:srgbClr val="000000"/>
                </a:solidFill>
                <a:latin typeface="Segoe UI"/>
              </a:rPr>
              <a:t> -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 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якщо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корупційне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правопорушення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стосується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посадових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чи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службових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осіб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які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працюють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в органах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влади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;</a:t>
            </a:r>
          </a:p>
          <a:p>
            <a:pPr>
              <a:buFont typeface="Arial"/>
              <a:buChar char="•"/>
            </a:pPr>
            <a:r>
              <a:rPr lang="ru-RU" sz="1300" b="1" dirty="0" err="1">
                <a:solidFill>
                  <a:srgbClr val="000000"/>
                </a:solidFill>
                <a:latin typeface="Segoe UI"/>
              </a:rPr>
              <a:t>Керівники</a:t>
            </a:r>
            <a:r>
              <a:rPr lang="ru-RU" sz="1300" b="1" dirty="0">
                <a:solidFill>
                  <a:srgbClr val="000000"/>
                </a:solidFill>
                <a:latin typeface="Segoe UI"/>
              </a:rPr>
              <a:t> </a:t>
            </a:r>
            <a:r>
              <a:rPr lang="ru-RU" sz="1300" b="1" dirty="0" err="1">
                <a:solidFill>
                  <a:srgbClr val="000000"/>
                </a:solidFill>
                <a:latin typeface="Segoe UI"/>
              </a:rPr>
              <a:t>підприємств</a:t>
            </a:r>
            <a:r>
              <a:rPr lang="ru-RU" sz="1300" b="1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300" b="1" dirty="0" err="1">
                <a:solidFill>
                  <a:srgbClr val="000000"/>
                </a:solidFill>
                <a:latin typeface="Segoe UI"/>
              </a:rPr>
              <a:t>установ</a:t>
            </a:r>
            <a:r>
              <a:rPr lang="ru-RU" sz="1300" b="1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300" b="1" dirty="0" err="1">
                <a:solidFill>
                  <a:srgbClr val="000000"/>
                </a:solidFill>
                <a:latin typeface="Segoe UI"/>
              </a:rPr>
              <a:t>організації</a:t>
            </a:r>
            <a:r>
              <a:rPr lang="ru-RU" sz="1300" b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b="1" dirty="0" err="1">
                <a:solidFill>
                  <a:srgbClr val="000000"/>
                </a:solidFill>
                <a:latin typeface="Segoe UI"/>
              </a:rPr>
              <a:t>незалежно</a:t>
            </a:r>
            <a:r>
              <a:rPr lang="ru-RU" sz="1300" b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b="1" dirty="0" err="1">
                <a:solidFill>
                  <a:srgbClr val="000000"/>
                </a:solidFill>
                <a:latin typeface="Segoe UI"/>
              </a:rPr>
              <a:t>від</a:t>
            </a:r>
            <a:r>
              <a:rPr lang="ru-RU" sz="1300" b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b="1" dirty="0" err="1">
                <a:solidFill>
                  <a:srgbClr val="000000"/>
                </a:solidFill>
                <a:latin typeface="Segoe UI"/>
              </a:rPr>
              <a:t>підпорядкованості</a:t>
            </a:r>
            <a:r>
              <a:rPr lang="ru-RU" sz="1300" b="1" dirty="0">
                <a:solidFill>
                  <a:srgbClr val="000000"/>
                </a:solidFill>
                <a:latin typeface="Segoe UI"/>
              </a:rPr>
              <a:t> та </a:t>
            </a:r>
            <a:r>
              <a:rPr lang="ru-RU" sz="1300" b="1" dirty="0" err="1">
                <a:solidFill>
                  <a:srgbClr val="000000"/>
                </a:solidFill>
                <a:latin typeface="Segoe UI"/>
              </a:rPr>
              <a:t>форми</a:t>
            </a:r>
            <a:r>
              <a:rPr lang="ru-RU" sz="1300" b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b="1" dirty="0" err="1">
                <a:solidFill>
                  <a:srgbClr val="000000"/>
                </a:solidFill>
                <a:latin typeface="Segoe UI"/>
              </a:rPr>
              <a:t>власності</a:t>
            </a:r>
            <a:r>
              <a:rPr lang="ru-RU" sz="1300" b="1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300" b="1" dirty="0" err="1">
                <a:solidFill>
                  <a:srgbClr val="000000"/>
                </a:solidFill>
                <a:latin typeface="Segoe UI"/>
              </a:rPr>
              <a:t>якщо</a:t>
            </a:r>
            <a:r>
              <a:rPr lang="ru-RU" sz="1300" b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b="1" dirty="0" err="1">
                <a:solidFill>
                  <a:srgbClr val="000000"/>
                </a:solidFill>
                <a:latin typeface="Segoe UI"/>
              </a:rPr>
              <a:t>корупційне</a:t>
            </a:r>
            <a:r>
              <a:rPr lang="ru-RU" sz="1300" b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b="1" dirty="0" err="1">
                <a:solidFill>
                  <a:srgbClr val="000000"/>
                </a:solidFill>
                <a:latin typeface="Segoe UI"/>
              </a:rPr>
              <a:t>правопорушення</a:t>
            </a:r>
            <a:r>
              <a:rPr lang="ru-RU" sz="1300" b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b="1" dirty="0" err="1">
                <a:solidFill>
                  <a:srgbClr val="000000"/>
                </a:solidFill>
                <a:latin typeface="Segoe UI"/>
              </a:rPr>
              <a:t>стосується</a:t>
            </a:r>
            <a:r>
              <a:rPr lang="ru-RU" sz="1300" b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b="1" dirty="0" err="1">
                <a:solidFill>
                  <a:srgbClr val="000000"/>
                </a:solidFill>
                <a:latin typeface="Segoe UI"/>
              </a:rPr>
              <a:t>робітників</a:t>
            </a:r>
            <a:r>
              <a:rPr lang="ru-RU" sz="1300" b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b="1" dirty="0" err="1">
                <a:solidFill>
                  <a:srgbClr val="000000"/>
                </a:solidFill>
                <a:latin typeface="Segoe UI"/>
              </a:rPr>
              <a:t>цих</a:t>
            </a:r>
            <a:r>
              <a:rPr lang="ru-RU" sz="1300" b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b="1" dirty="0" err="1">
                <a:solidFill>
                  <a:srgbClr val="000000"/>
                </a:solidFill>
                <a:latin typeface="Segoe UI"/>
              </a:rPr>
              <a:t>підприємств</a:t>
            </a:r>
            <a:r>
              <a:rPr lang="ru-RU" sz="1300" b="1" dirty="0">
                <a:solidFill>
                  <a:srgbClr val="000000"/>
                </a:solidFill>
                <a:latin typeface="Segoe UI"/>
              </a:rPr>
              <a:t>.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 В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даному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випадку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слід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звернути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увагу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що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дієвість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таких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повідомлень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може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буде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досить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низькою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.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Рекомендується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паралельно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звертатись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і до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правоохоронних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органів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.</a:t>
            </a:r>
          </a:p>
          <a:p>
            <a:pPr>
              <a:buFont typeface="Arial"/>
              <a:buChar char="•"/>
            </a:pPr>
            <a:r>
              <a:rPr lang="ru-RU" sz="1300" b="1" dirty="0" err="1">
                <a:solidFill>
                  <a:srgbClr val="000000"/>
                </a:solidFill>
                <a:latin typeface="Segoe UI"/>
              </a:rPr>
              <a:t>Громадські</a:t>
            </a:r>
            <a:r>
              <a:rPr lang="ru-RU" sz="1300" b="1" dirty="0">
                <a:solidFill>
                  <a:srgbClr val="000000"/>
                </a:solidFill>
                <a:latin typeface="Segoe UI"/>
              </a:rPr>
              <a:t> </a:t>
            </a:r>
            <a:r>
              <a:rPr lang="ru-RU" sz="1300" b="1" dirty="0" err="1">
                <a:solidFill>
                  <a:srgbClr val="000000"/>
                </a:solidFill>
                <a:latin typeface="Segoe UI"/>
              </a:rPr>
              <a:t>організації</a:t>
            </a:r>
            <a:r>
              <a:rPr lang="ru-RU" sz="1300" b="1" dirty="0">
                <a:solidFill>
                  <a:srgbClr val="000000"/>
                </a:solidFill>
                <a:latin typeface="Segoe UI"/>
              </a:rPr>
              <a:t>, </a:t>
            </a:r>
            <a:r>
              <a:rPr lang="ru-RU" sz="1300" b="1" dirty="0" err="1">
                <a:solidFill>
                  <a:srgbClr val="000000"/>
                </a:solidFill>
                <a:latin typeface="Segoe UI"/>
              </a:rPr>
              <a:t>що</a:t>
            </a:r>
            <a:r>
              <a:rPr lang="ru-RU" sz="1300" b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b="1" dirty="0" err="1">
                <a:solidFill>
                  <a:srgbClr val="000000"/>
                </a:solidFill>
                <a:latin typeface="Segoe UI"/>
              </a:rPr>
              <a:t>спеціалізуються</a:t>
            </a:r>
            <a:r>
              <a:rPr lang="ru-RU" sz="1300" b="1" dirty="0">
                <a:solidFill>
                  <a:srgbClr val="000000"/>
                </a:solidFill>
                <a:latin typeface="Segoe UI"/>
              </a:rPr>
              <a:t> на </a:t>
            </a:r>
            <a:r>
              <a:rPr lang="ru-RU" sz="1300" b="1" dirty="0" err="1">
                <a:solidFill>
                  <a:srgbClr val="000000"/>
                </a:solidFill>
                <a:latin typeface="Segoe UI"/>
              </a:rPr>
              <a:t>виявленні</a:t>
            </a:r>
            <a:r>
              <a:rPr lang="ru-RU" sz="1300" b="1" dirty="0">
                <a:solidFill>
                  <a:srgbClr val="000000"/>
                </a:solidFill>
                <a:latin typeface="Segoe UI"/>
              </a:rPr>
              <a:t> та </a:t>
            </a:r>
            <a:r>
              <a:rPr lang="ru-RU" sz="1300" b="1" dirty="0" err="1">
                <a:solidFill>
                  <a:srgbClr val="000000"/>
                </a:solidFill>
                <a:latin typeface="Segoe UI"/>
              </a:rPr>
              <a:t>протидії</a:t>
            </a:r>
            <a:r>
              <a:rPr lang="ru-RU" sz="1300" b="1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b="1" dirty="0" err="1">
                <a:solidFill>
                  <a:srgbClr val="000000"/>
                </a:solidFill>
                <a:latin typeface="Segoe UI"/>
              </a:rPr>
              <a:t>корупції</a:t>
            </a:r>
            <a:r>
              <a:rPr lang="ru-RU" sz="1300" b="1" dirty="0">
                <a:solidFill>
                  <a:srgbClr val="000000"/>
                </a:solidFill>
                <a:latin typeface="Segoe UI"/>
              </a:rPr>
              <a:t>, та </a:t>
            </a:r>
            <a:r>
              <a:rPr lang="ru-RU" sz="1300" b="1" dirty="0" err="1">
                <a:solidFill>
                  <a:srgbClr val="000000"/>
                </a:solidFill>
                <a:latin typeface="Segoe UI"/>
              </a:rPr>
              <a:t>журналісти-розслідувачі</a:t>
            </a:r>
            <a:r>
              <a:rPr lang="ru-RU" sz="1300" b="1" dirty="0">
                <a:solidFill>
                  <a:srgbClr val="000000"/>
                </a:solidFill>
                <a:latin typeface="Segoe UI"/>
              </a:rPr>
              <a:t>.</a:t>
            </a:r>
            <a:endParaRPr lang="ru-RU" sz="1300" dirty="0">
              <a:solidFill>
                <a:srgbClr val="000000"/>
              </a:solidFill>
              <a:latin typeface="Segoe UI"/>
            </a:endParaRPr>
          </a:p>
          <a:p>
            <a:r>
              <a:rPr lang="ru-RU" sz="1300" u="sng" dirty="0" err="1">
                <a:solidFill>
                  <a:srgbClr val="000000"/>
                </a:solidFill>
                <a:latin typeface="Segoe UI"/>
              </a:rPr>
              <a:t>Переваги</a:t>
            </a:r>
            <a:r>
              <a:rPr lang="ru-RU" sz="1300" u="sng" dirty="0">
                <a:solidFill>
                  <a:srgbClr val="000000"/>
                </a:solidFill>
                <a:latin typeface="Segoe UI"/>
              </a:rPr>
              <a:t>:</a:t>
            </a:r>
            <a:endParaRPr lang="ru-RU" sz="1300" dirty="0">
              <a:solidFill>
                <a:srgbClr val="000000"/>
              </a:solidFill>
              <a:latin typeface="Segoe UI"/>
            </a:endParaRPr>
          </a:p>
          <a:p>
            <a:pPr>
              <a:buFont typeface="+mj-lt"/>
              <a:buAutoNum type="arabicPeriod"/>
            </a:pPr>
            <a:r>
              <a:rPr lang="ru-RU" sz="1300" dirty="0" err="1">
                <a:solidFill>
                  <a:srgbClr val="000000"/>
                </a:solidFill>
                <a:latin typeface="Segoe UI"/>
              </a:rPr>
              <a:t>такі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організації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і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журналісти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мають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напрацьований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досвід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супроводження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та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адвокатування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корупційних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справ;</a:t>
            </a:r>
          </a:p>
          <a:p>
            <a:pPr>
              <a:buFont typeface="+mj-lt"/>
              <a:buAutoNum type="arabicPeriod"/>
            </a:pPr>
            <a:r>
              <a:rPr lang="ru-RU" sz="1300" dirty="0" err="1">
                <a:solidFill>
                  <a:srgbClr val="000000"/>
                </a:solidFill>
                <a:latin typeface="Segoe UI"/>
              </a:rPr>
              <a:t>напрацьовані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контакти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з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правоохоронними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органами;</a:t>
            </a:r>
          </a:p>
          <a:p>
            <a:pPr>
              <a:buFont typeface="+mj-lt"/>
              <a:buAutoNum type="arabicPeriod"/>
            </a:pPr>
            <a:r>
              <a:rPr lang="ru-RU" sz="1300" dirty="0" err="1">
                <a:solidFill>
                  <a:srgbClr val="000000"/>
                </a:solidFill>
                <a:latin typeface="Segoe UI"/>
              </a:rPr>
              <a:t>централізація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інформації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щодо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корупційних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правопорушень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;</a:t>
            </a:r>
          </a:p>
          <a:p>
            <a:pPr>
              <a:buFont typeface="+mj-lt"/>
              <a:buAutoNum type="arabicPeriod"/>
            </a:pPr>
            <a:r>
              <a:rPr lang="ru-RU" sz="1300" dirty="0" err="1">
                <a:solidFill>
                  <a:srgbClr val="000000"/>
                </a:solidFill>
                <a:latin typeface="Segoe UI"/>
              </a:rPr>
              <a:t>об’єднання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зусиль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та  активна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громадська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позиція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.</a:t>
            </a:r>
          </a:p>
          <a:p>
            <a:r>
              <a:rPr lang="ru-RU" sz="1300" u="sng" dirty="0" err="1">
                <a:solidFill>
                  <a:srgbClr val="000000"/>
                </a:solidFill>
                <a:latin typeface="Segoe UI"/>
              </a:rPr>
              <a:t>Ризики</a:t>
            </a:r>
            <a:r>
              <a:rPr lang="ru-RU" sz="1300" u="sng" dirty="0">
                <a:solidFill>
                  <a:srgbClr val="000000"/>
                </a:solidFill>
                <a:latin typeface="Segoe UI"/>
              </a:rPr>
              <a:t>: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 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громадські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організації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і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журналісти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не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наділені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каральними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функціями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, тому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необхідно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все одно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звертатись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до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правоохоронних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органів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, а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також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контролювати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хід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</a:t>
            </a:r>
            <a:r>
              <a:rPr lang="ru-RU" sz="1300" dirty="0" err="1">
                <a:solidFill>
                  <a:srgbClr val="000000"/>
                </a:solidFill>
                <a:latin typeface="Segoe UI"/>
              </a:rPr>
              <a:t>просування</a:t>
            </a:r>
            <a:r>
              <a:rPr lang="ru-RU" sz="1300" dirty="0">
                <a:solidFill>
                  <a:srgbClr val="000000"/>
                </a:solidFill>
                <a:latin typeface="Segoe UI"/>
              </a:rPr>
              <a:t> заяви.</a:t>
            </a:r>
          </a:p>
          <a:p>
            <a:endParaRPr lang="ru-RU" sz="1300" dirty="0"/>
          </a:p>
        </p:txBody>
      </p:sp>
    </p:spTree>
    <p:extLst>
      <p:ext uri="{BB962C8B-B14F-4D97-AF65-F5344CB8AC3E}">
        <p14:creationId xmlns:p14="http://schemas.microsoft.com/office/powerpoint/2010/main" val="38265998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1268760"/>
            <a:ext cx="6318458" cy="6858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err="1">
                <a:solidFill>
                  <a:schemeClr val="accent5">
                    <a:lumMod val="75000"/>
                  </a:schemeClr>
                </a:solidFill>
              </a:rPr>
              <a:t>Термін</a:t>
            </a:r>
            <a:r>
              <a:rPr lang="ru-RU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5">
                    <a:lumMod val="75000"/>
                  </a:schemeClr>
                </a:solidFill>
              </a:rPr>
              <a:t>розгляду</a:t>
            </a:r>
            <a:r>
              <a:rPr lang="ru-RU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5">
                    <a:lumMod val="75000"/>
                  </a:schemeClr>
                </a:solidFill>
              </a:rPr>
              <a:t>звернення</a:t>
            </a:r>
            <a:r>
              <a:rPr lang="ru-RU" b="1" dirty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ru-RU" b="1" dirty="0">
                <a:solidFill>
                  <a:schemeClr val="accent5">
                    <a:lumMod val="75000"/>
                  </a:schemeClr>
                </a:solidFill>
              </a:rPr>
            </a:b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772166" y="2448775"/>
            <a:ext cx="7632848" cy="3961624"/>
          </a:xfrm>
        </p:spPr>
        <p:txBody>
          <a:bodyPr>
            <a:noAutofit/>
          </a:bodyPr>
          <a:lstStyle/>
          <a:p>
            <a:r>
              <a:rPr lang="ru-RU" sz="1400" dirty="0" err="1"/>
              <a:t>Повідомлення</a:t>
            </a:r>
            <a:r>
              <a:rPr lang="ru-RU" sz="1400" dirty="0"/>
              <a:t> про </a:t>
            </a:r>
            <a:r>
              <a:rPr lang="ru-RU" sz="1400" dirty="0" err="1"/>
              <a:t>можливі</a:t>
            </a:r>
            <a:r>
              <a:rPr lang="ru-RU" sz="1400" dirty="0"/>
              <a:t> </a:t>
            </a:r>
            <a:r>
              <a:rPr lang="ru-RU" sz="1400" dirty="0" err="1"/>
              <a:t>факти</a:t>
            </a:r>
            <a:r>
              <a:rPr lang="ru-RU" sz="1400" dirty="0"/>
              <a:t> </a:t>
            </a:r>
            <a:r>
              <a:rPr lang="ru-RU" sz="1400" dirty="0" err="1"/>
              <a:t>корупційних</a:t>
            </a:r>
            <a:r>
              <a:rPr lang="ru-RU" sz="1400" dirty="0"/>
              <a:t> </a:t>
            </a:r>
            <a:r>
              <a:rPr lang="ru-RU" sz="1400" dirty="0" err="1"/>
              <a:t>або</a:t>
            </a:r>
            <a:r>
              <a:rPr lang="ru-RU" sz="1400" dirty="0"/>
              <a:t> </a:t>
            </a:r>
            <a:r>
              <a:rPr lang="ru-RU" sz="1400" dirty="0" err="1"/>
              <a:t>пов’язаних</a:t>
            </a:r>
            <a:r>
              <a:rPr lang="ru-RU" sz="1400" dirty="0"/>
              <a:t> з </a:t>
            </a:r>
            <a:r>
              <a:rPr lang="ru-RU" sz="1400" dirty="0" err="1"/>
              <a:t>корупцією</a:t>
            </a:r>
            <a:r>
              <a:rPr lang="ru-RU" sz="1400" dirty="0"/>
              <a:t> </a:t>
            </a:r>
            <a:r>
              <a:rPr lang="ru-RU" sz="1400" dirty="0" err="1"/>
              <a:t>правопорушень</a:t>
            </a:r>
            <a:r>
              <a:rPr lang="ru-RU" sz="1400" dirty="0"/>
              <a:t>, </a:t>
            </a:r>
            <a:r>
              <a:rPr lang="ru-RU" sz="1400" dirty="0" err="1"/>
              <a:t>інших</a:t>
            </a:r>
            <a:r>
              <a:rPr lang="ru-RU" sz="1400" dirty="0"/>
              <a:t> </a:t>
            </a:r>
            <a:r>
              <a:rPr lang="ru-RU" sz="1400" dirty="0" err="1"/>
              <a:t>порушень</a:t>
            </a:r>
            <a:r>
              <a:rPr lang="ru-RU" sz="1400" dirty="0"/>
              <a:t> Закону </a:t>
            </a:r>
            <a:r>
              <a:rPr lang="ru-RU" sz="1400" dirty="0" err="1"/>
              <a:t>України</a:t>
            </a:r>
            <a:r>
              <a:rPr lang="ru-RU" sz="1400" dirty="0"/>
              <a:t> "Про </a:t>
            </a:r>
            <a:r>
              <a:rPr lang="ru-RU" sz="1400" dirty="0" err="1"/>
              <a:t>запобігання</a:t>
            </a:r>
            <a:r>
              <a:rPr lang="ru-RU" sz="1400" dirty="0"/>
              <a:t> </a:t>
            </a:r>
            <a:r>
              <a:rPr lang="ru-RU" sz="1400" dirty="0" err="1"/>
              <a:t>корупції</a:t>
            </a:r>
            <a:r>
              <a:rPr lang="ru-RU" sz="1400" dirty="0"/>
              <a:t>", </a:t>
            </a:r>
            <a:r>
              <a:rPr lang="ru-RU" sz="1400" dirty="0" err="1"/>
              <a:t>здійснене</a:t>
            </a:r>
            <a:r>
              <a:rPr lang="ru-RU" sz="1400" dirty="0"/>
              <a:t> через </a:t>
            </a:r>
            <a:r>
              <a:rPr lang="ru-RU" sz="1400" dirty="0" err="1"/>
              <a:t>зовнішні</a:t>
            </a:r>
            <a:r>
              <a:rPr lang="ru-RU" sz="1400" dirty="0"/>
              <a:t> </a:t>
            </a:r>
            <a:r>
              <a:rPr lang="ru-RU" sz="1400" dirty="0" err="1"/>
              <a:t>або</a:t>
            </a:r>
            <a:r>
              <a:rPr lang="ru-RU" sz="1400" dirty="0"/>
              <a:t> </a:t>
            </a:r>
            <a:r>
              <a:rPr lang="ru-RU" sz="1400" dirty="0" err="1"/>
              <a:t>внутрішні</a:t>
            </a:r>
            <a:r>
              <a:rPr lang="ru-RU" sz="1400" dirty="0"/>
              <a:t> канали </a:t>
            </a:r>
            <a:r>
              <a:rPr lang="ru-RU" sz="1400" dirty="0" err="1"/>
              <a:t>повідомлення</a:t>
            </a:r>
            <a:r>
              <a:rPr lang="ru-RU" sz="1400" dirty="0"/>
              <a:t> </a:t>
            </a:r>
            <a:r>
              <a:rPr lang="ru-RU" sz="1400" dirty="0" err="1"/>
              <a:t>такої</a:t>
            </a:r>
            <a:r>
              <a:rPr lang="ru-RU" sz="1400" dirty="0"/>
              <a:t> </a:t>
            </a:r>
            <a:r>
              <a:rPr lang="ru-RU" sz="1400" dirty="0" err="1"/>
              <a:t>інформації</a:t>
            </a:r>
            <a:r>
              <a:rPr lang="ru-RU" sz="1400" dirty="0"/>
              <a:t>, </a:t>
            </a:r>
            <a:r>
              <a:rPr lang="ru-RU" sz="1400" dirty="0" err="1"/>
              <a:t>підлягає</a:t>
            </a:r>
            <a:r>
              <a:rPr lang="ru-RU" sz="1400" dirty="0"/>
              <a:t> </a:t>
            </a:r>
            <a:r>
              <a:rPr lang="ru-RU" sz="1400" dirty="0" err="1"/>
              <a:t>попередньому</a:t>
            </a:r>
            <a:r>
              <a:rPr lang="ru-RU" sz="1400" dirty="0"/>
              <a:t> </a:t>
            </a:r>
            <a:r>
              <a:rPr lang="ru-RU" sz="1400" dirty="0" err="1"/>
              <a:t>розгляду</a:t>
            </a:r>
            <a:r>
              <a:rPr lang="ru-RU" sz="1400" dirty="0"/>
              <a:t> </a:t>
            </a:r>
            <a:r>
              <a:rPr lang="ru-RU" sz="1400" dirty="0" err="1"/>
              <a:t>уповноваженою</a:t>
            </a:r>
            <a:r>
              <a:rPr lang="ru-RU" sz="1400" dirty="0"/>
              <a:t> особою у строк не </a:t>
            </a:r>
            <a:r>
              <a:rPr lang="ru-RU" sz="1400" dirty="0" err="1"/>
              <a:t>більше</a:t>
            </a:r>
            <a:r>
              <a:rPr lang="ru-RU" sz="1400" dirty="0"/>
              <a:t> десяти </a:t>
            </a:r>
            <a:r>
              <a:rPr lang="ru-RU" sz="1400" dirty="0" err="1"/>
              <a:t>робочих</a:t>
            </a:r>
            <a:r>
              <a:rPr lang="ru-RU" sz="1400" dirty="0"/>
              <a:t> </a:t>
            </a:r>
            <a:r>
              <a:rPr lang="ru-RU" sz="1400" dirty="0" err="1"/>
              <a:t>днів</a:t>
            </a:r>
            <a:r>
              <a:rPr lang="ru-RU" sz="1400" dirty="0"/>
              <a:t> з дня </a:t>
            </a:r>
            <a:r>
              <a:rPr lang="ru-RU" sz="1400" dirty="0" err="1"/>
              <a:t>внесення</a:t>
            </a:r>
            <a:r>
              <a:rPr lang="ru-RU" sz="1400" dirty="0"/>
              <a:t> </a:t>
            </a:r>
            <a:r>
              <a:rPr lang="ru-RU" sz="1400" dirty="0" err="1"/>
              <a:t>цієї</a:t>
            </a:r>
            <a:r>
              <a:rPr lang="ru-RU" sz="1400" dirty="0"/>
              <a:t> </a:t>
            </a:r>
            <a:r>
              <a:rPr lang="ru-RU" sz="1400" dirty="0" err="1"/>
              <a:t>інформації</a:t>
            </a:r>
            <a:r>
              <a:rPr lang="ru-RU" sz="1400" dirty="0"/>
              <a:t> до </a:t>
            </a:r>
            <a:r>
              <a:rPr lang="ru-RU" sz="1400" dirty="0" err="1"/>
              <a:t>Єдиного</a:t>
            </a:r>
            <a:r>
              <a:rPr lang="ru-RU" sz="1400" dirty="0"/>
              <a:t> порталу </a:t>
            </a:r>
            <a:r>
              <a:rPr lang="ru-RU" sz="1400" dirty="0" err="1"/>
              <a:t>повідомлень</a:t>
            </a:r>
            <a:r>
              <a:rPr lang="ru-RU" sz="1400" dirty="0"/>
              <a:t> </a:t>
            </a:r>
            <a:r>
              <a:rPr lang="ru-RU" sz="1400" dirty="0" err="1"/>
              <a:t>викривачів</a:t>
            </a:r>
            <a:r>
              <a:rPr lang="ru-RU" sz="1400" dirty="0"/>
              <a:t> (ч. 3 ст. 532 Закону </a:t>
            </a:r>
            <a:r>
              <a:rPr lang="ru-RU" sz="1400" dirty="0" err="1"/>
              <a:t>України</a:t>
            </a:r>
            <a:r>
              <a:rPr lang="ru-RU" sz="1400" dirty="0"/>
              <a:t> "Про </a:t>
            </a:r>
            <a:r>
              <a:rPr lang="ru-RU" sz="1400" dirty="0" err="1"/>
              <a:t>запобігння</a:t>
            </a:r>
            <a:r>
              <a:rPr lang="ru-RU" sz="1400" dirty="0"/>
              <a:t> </a:t>
            </a:r>
            <a:r>
              <a:rPr lang="ru-RU" sz="1400" dirty="0" err="1"/>
              <a:t>корупції</a:t>
            </a:r>
            <a:r>
              <a:rPr lang="ru-RU" sz="1400" dirty="0"/>
              <a:t>").</a:t>
            </a:r>
          </a:p>
          <a:p>
            <a:endParaRPr lang="ru-RU" sz="1400" dirty="0"/>
          </a:p>
          <a:p>
            <a:r>
              <a:rPr lang="ru-RU" sz="1400" dirty="0"/>
              <a:t>У </a:t>
            </a:r>
            <a:r>
              <a:rPr lang="ru-RU" sz="1400" dirty="0" err="1"/>
              <a:t>разі</a:t>
            </a:r>
            <a:r>
              <a:rPr lang="ru-RU" sz="1400" dirty="0"/>
              <a:t> </a:t>
            </a:r>
            <a:r>
              <a:rPr lang="ru-RU" sz="1400" dirty="0" err="1"/>
              <a:t>якщо</a:t>
            </a:r>
            <a:r>
              <a:rPr lang="ru-RU" sz="1400" dirty="0"/>
              <a:t> </a:t>
            </a:r>
            <a:r>
              <a:rPr lang="ru-RU" sz="1400" dirty="0" err="1"/>
              <a:t>під</a:t>
            </a:r>
            <a:r>
              <a:rPr lang="ru-RU" sz="1400" dirty="0"/>
              <a:t> час </a:t>
            </a:r>
            <a:r>
              <a:rPr lang="ru-RU" sz="1400" dirty="0" err="1"/>
              <a:t>попереднього</a:t>
            </a:r>
            <a:r>
              <a:rPr lang="ru-RU" sz="1400" dirty="0"/>
              <a:t> </a:t>
            </a:r>
            <a:r>
              <a:rPr lang="ru-RU" sz="1400" dirty="0" err="1"/>
              <a:t>розгляду</a:t>
            </a:r>
            <a:r>
              <a:rPr lang="ru-RU" sz="1400" dirty="0"/>
              <a:t> </a:t>
            </a:r>
            <a:r>
              <a:rPr lang="ru-RU" sz="1400" dirty="0" err="1"/>
              <a:t>повідомлення</a:t>
            </a:r>
            <a:r>
              <a:rPr lang="ru-RU" sz="1400" dirty="0"/>
              <a:t> </a:t>
            </a:r>
            <a:r>
              <a:rPr lang="ru-RU" sz="1400" dirty="0" err="1"/>
              <a:t>встановлено</a:t>
            </a:r>
            <a:r>
              <a:rPr lang="ru-RU" sz="1400" dirty="0"/>
              <a:t>, </a:t>
            </a:r>
            <a:r>
              <a:rPr lang="ru-RU" sz="1400" dirty="0" err="1"/>
              <a:t>що</a:t>
            </a:r>
            <a:r>
              <a:rPr lang="ru-RU" sz="1400" dirty="0"/>
              <a:t> </a:t>
            </a:r>
            <a:r>
              <a:rPr lang="ru-RU" sz="1400" dirty="0" err="1"/>
              <a:t>воно</a:t>
            </a:r>
            <a:r>
              <a:rPr lang="ru-RU" sz="1400" dirty="0"/>
              <a:t> не </a:t>
            </a:r>
            <a:r>
              <a:rPr lang="ru-RU" sz="1400" dirty="0" err="1"/>
              <a:t>відповідає</a:t>
            </a:r>
            <a:r>
              <a:rPr lang="ru-RU" sz="1400" dirty="0"/>
              <a:t> </a:t>
            </a:r>
            <a:r>
              <a:rPr lang="ru-RU" sz="1400" dirty="0" err="1"/>
              <a:t>вимогам</a:t>
            </a:r>
            <a:r>
              <a:rPr lang="ru-RU" sz="1400" dirty="0"/>
              <a:t> Закону </a:t>
            </a:r>
            <a:r>
              <a:rPr lang="ru-RU" sz="1400" dirty="0" err="1"/>
              <a:t>України</a:t>
            </a:r>
            <a:r>
              <a:rPr lang="ru-RU" sz="1400" dirty="0"/>
              <a:t> "Про </a:t>
            </a:r>
            <a:r>
              <a:rPr lang="ru-RU" sz="1400" dirty="0" err="1"/>
              <a:t>запобігання</a:t>
            </a:r>
            <a:r>
              <a:rPr lang="ru-RU" sz="1400" dirty="0"/>
              <a:t> </a:t>
            </a:r>
            <a:r>
              <a:rPr lang="ru-RU" sz="1400" dirty="0" err="1"/>
              <a:t>корупції</a:t>
            </a:r>
            <a:r>
              <a:rPr lang="ru-RU" sz="1400" dirty="0"/>
              <a:t>", </a:t>
            </a:r>
            <a:r>
              <a:rPr lang="ru-RU" sz="1400" dirty="0" err="1"/>
              <a:t>його</a:t>
            </a:r>
            <a:r>
              <a:rPr lang="ru-RU" sz="1400" dirty="0"/>
              <a:t> </a:t>
            </a:r>
            <a:r>
              <a:rPr lang="ru-RU" sz="1400" dirty="0" err="1"/>
              <a:t>подальший</a:t>
            </a:r>
            <a:r>
              <a:rPr lang="ru-RU" sz="1400" dirty="0"/>
              <a:t> </a:t>
            </a:r>
            <a:r>
              <a:rPr lang="ru-RU" sz="1400" dirty="0" err="1"/>
              <a:t>розгляд</a:t>
            </a:r>
            <a:r>
              <a:rPr lang="ru-RU" sz="1400" dirty="0"/>
              <a:t> </a:t>
            </a:r>
            <a:r>
              <a:rPr lang="ru-RU" sz="1400" dirty="0" err="1"/>
              <a:t>здійснюється</a:t>
            </a:r>
            <a:r>
              <a:rPr lang="ru-RU" sz="1400" dirty="0"/>
              <a:t> у порядку, </a:t>
            </a:r>
            <a:r>
              <a:rPr lang="ru-RU" sz="1400" dirty="0" err="1"/>
              <a:t>визначеному</a:t>
            </a:r>
            <a:r>
              <a:rPr lang="ru-RU" sz="1400" dirty="0"/>
              <a:t> для </a:t>
            </a:r>
            <a:r>
              <a:rPr lang="ru-RU" sz="1400" dirty="0" err="1"/>
              <a:t>розгляду</a:t>
            </a:r>
            <a:r>
              <a:rPr lang="ru-RU" sz="1400" dirty="0"/>
              <a:t> </a:t>
            </a:r>
            <a:r>
              <a:rPr lang="ru-RU" sz="1400" dirty="0" err="1"/>
              <a:t>звернень</a:t>
            </a:r>
            <a:r>
              <a:rPr lang="ru-RU" sz="1400" dirty="0"/>
              <a:t> </a:t>
            </a:r>
            <a:r>
              <a:rPr lang="ru-RU" sz="1400" dirty="0" err="1"/>
              <a:t>громадян</a:t>
            </a:r>
            <a:r>
              <a:rPr lang="ru-RU" sz="1400" dirty="0"/>
              <a:t>, про </a:t>
            </a:r>
            <a:r>
              <a:rPr lang="ru-RU" sz="1400" dirty="0" err="1"/>
              <a:t>що</a:t>
            </a:r>
            <a:r>
              <a:rPr lang="ru-RU" sz="1400" dirty="0"/>
              <a:t> </a:t>
            </a:r>
            <a:r>
              <a:rPr lang="ru-RU" sz="1400" dirty="0" err="1"/>
              <a:t>інформується</a:t>
            </a:r>
            <a:r>
              <a:rPr lang="ru-RU" sz="1400" dirty="0"/>
              <a:t> особа, яка </a:t>
            </a:r>
            <a:r>
              <a:rPr lang="ru-RU" sz="1400" dirty="0" err="1"/>
              <a:t>здійснила</a:t>
            </a:r>
            <a:r>
              <a:rPr lang="ru-RU" sz="1400" dirty="0"/>
              <a:t> </a:t>
            </a:r>
            <a:r>
              <a:rPr lang="ru-RU" sz="1400" dirty="0" err="1"/>
              <a:t>повідомлення</a:t>
            </a:r>
            <a:r>
              <a:rPr lang="ru-RU" sz="1400" dirty="0"/>
              <a:t>.</a:t>
            </a:r>
          </a:p>
          <a:p>
            <a:endParaRPr lang="ru-RU" sz="1400" dirty="0"/>
          </a:p>
          <a:p>
            <a:r>
              <a:rPr lang="ru-RU" sz="1400" dirty="0"/>
              <a:t>У </a:t>
            </a:r>
            <a:r>
              <a:rPr lang="ru-RU" sz="1400" dirty="0" err="1"/>
              <a:t>випадку</a:t>
            </a:r>
            <a:r>
              <a:rPr lang="ru-RU" sz="1400" dirty="0"/>
              <a:t> </a:t>
            </a:r>
            <a:r>
              <a:rPr lang="ru-RU" sz="1400" dirty="0" err="1"/>
              <a:t>звернення</a:t>
            </a:r>
            <a:r>
              <a:rPr lang="ru-RU" sz="1400" dirty="0"/>
              <a:t> до </a:t>
            </a:r>
            <a:r>
              <a:rPr lang="ru-RU" sz="1400" dirty="0" err="1"/>
              <a:t>правоохоронних</a:t>
            </a:r>
            <a:r>
              <a:rPr lang="ru-RU" sz="1400" dirty="0"/>
              <a:t> </a:t>
            </a:r>
            <a:r>
              <a:rPr lang="ru-RU" sz="1400" dirty="0" err="1"/>
              <a:t>органів</a:t>
            </a:r>
            <a:r>
              <a:rPr lang="ru-RU" sz="1400" dirty="0"/>
              <a:t>, </a:t>
            </a:r>
            <a:r>
              <a:rPr lang="ru-RU" sz="1400" dirty="0" err="1"/>
              <a:t>які</a:t>
            </a:r>
            <a:r>
              <a:rPr lang="ru-RU" sz="1400" dirty="0"/>
              <a:t> </a:t>
            </a:r>
            <a:r>
              <a:rPr lang="ru-RU" sz="1400" dirty="0" err="1"/>
              <a:t>уповноважені</a:t>
            </a:r>
            <a:r>
              <a:rPr lang="ru-RU" sz="1400" dirty="0"/>
              <a:t> </a:t>
            </a:r>
            <a:r>
              <a:rPr lang="ru-RU" sz="1400" dirty="0" err="1"/>
              <a:t>здійснювати</a:t>
            </a:r>
            <a:r>
              <a:rPr lang="ru-RU" sz="1400" dirty="0"/>
              <a:t> </a:t>
            </a:r>
            <a:r>
              <a:rPr lang="ru-RU" sz="1400" dirty="0" err="1"/>
              <a:t>досудове</a:t>
            </a:r>
            <a:r>
              <a:rPr lang="ru-RU" sz="1400" dirty="0"/>
              <a:t> </a:t>
            </a:r>
            <a:r>
              <a:rPr lang="ru-RU" sz="1400" dirty="0" err="1"/>
              <a:t>розслідування</a:t>
            </a:r>
            <a:r>
              <a:rPr lang="ru-RU" sz="1400" dirty="0"/>
              <a:t>, з </a:t>
            </a:r>
            <a:r>
              <a:rPr lang="ru-RU" sz="1400" dirty="0" err="1"/>
              <a:t>заявою</a:t>
            </a:r>
            <a:r>
              <a:rPr lang="ru-RU" sz="1400" dirty="0"/>
              <a:t> про </a:t>
            </a:r>
            <a:r>
              <a:rPr lang="ru-RU" sz="1400" dirty="0" err="1"/>
              <a:t>вчинення</a:t>
            </a:r>
            <a:r>
              <a:rPr lang="ru-RU" sz="1400" dirty="0"/>
              <a:t> </a:t>
            </a:r>
            <a:r>
              <a:rPr lang="ru-RU" sz="1400" dirty="0" err="1"/>
              <a:t>корупційного</a:t>
            </a:r>
            <a:r>
              <a:rPr lang="ru-RU" sz="1400" dirty="0"/>
              <a:t> </a:t>
            </a:r>
            <a:r>
              <a:rPr lang="ru-RU" sz="1400" dirty="0" err="1"/>
              <a:t>кримінального</a:t>
            </a:r>
            <a:r>
              <a:rPr lang="ru-RU" sz="1400" dirty="0"/>
              <a:t> </a:t>
            </a:r>
            <a:r>
              <a:rPr lang="ru-RU" sz="1400" dirty="0" err="1"/>
              <a:t>правопорушення</a:t>
            </a:r>
            <a:r>
              <a:rPr lang="ru-RU" sz="1400" dirty="0"/>
              <a:t>, </a:t>
            </a:r>
            <a:r>
              <a:rPr lang="ru-RU" sz="1400" dirty="0" err="1"/>
              <a:t>уповноважена</a:t>
            </a:r>
            <a:r>
              <a:rPr lang="ru-RU" sz="1400" dirty="0"/>
              <a:t> особа не </a:t>
            </a:r>
            <a:r>
              <a:rPr lang="ru-RU" sz="1400" dirty="0" err="1"/>
              <a:t>пізніше</a:t>
            </a:r>
            <a:r>
              <a:rPr lang="ru-RU" sz="1400" dirty="0"/>
              <a:t> 24 годин </a:t>
            </a:r>
            <a:r>
              <a:rPr lang="ru-RU" sz="1400" dirty="0" err="1"/>
              <a:t>після</a:t>
            </a:r>
            <a:r>
              <a:rPr lang="ru-RU" sz="1400" dirty="0"/>
              <a:t> </a:t>
            </a:r>
            <a:r>
              <a:rPr lang="ru-RU" sz="1400" dirty="0" err="1"/>
              <a:t>подання</a:t>
            </a:r>
            <a:r>
              <a:rPr lang="ru-RU" sz="1400" dirty="0"/>
              <a:t> заяви, </a:t>
            </a:r>
            <a:r>
              <a:rPr lang="ru-RU" sz="1400" dirty="0" err="1"/>
              <a:t>повідомлення</a:t>
            </a:r>
            <a:r>
              <a:rPr lang="ru-RU" sz="1400" dirty="0"/>
              <a:t> про </a:t>
            </a:r>
            <a:r>
              <a:rPr lang="ru-RU" sz="1400" dirty="0" err="1"/>
              <a:t>вчинене</a:t>
            </a:r>
            <a:r>
              <a:rPr lang="ru-RU" sz="1400" dirty="0"/>
              <a:t> </a:t>
            </a:r>
            <a:r>
              <a:rPr lang="ru-RU" sz="1400" dirty="0" err="1"/>
              <a:t>кримінального</a:t>
            </a:r>
            <a:r>
              <a:rPr lang="ru-RU" sz="1400" dirty="0"/>
              <a:t> </a:t>
            </a:r>
            <a:r>
              <a:rPr lang="ru-RU" sz="1400" dirty="0" err="1"/>
              <a:t>правопорушення</a:t>
            </a:r>
            <a:r>
              <a:rPr lang="ru-RU" sz="1400" dirty="0"/>
              <a:t>, </a:t>
            </a:r>
            <a:r>
              <a:rPr lang="ru-RU" sz="1400" dirty="0" err="1"/>
              <a:t>зобов’язаний</a:t>
            </a:r>
            <a:r>
              <a:rPr lang="ru-RU" sz="1400" dirty="0"/>
              <a:t> внести </a:t>
            </a:r>
            <a:r>
              <a:rPr lang="ru-RU" sz="1400" dirty="0" err="1"/>
              <a:t>відповідні</a:t>
            </a:r>
            <a:r>
              <a:rPr lang="ru-RU" sz="1400" dirty="0"/>
              <a:t> </a:t>
            </a:r>
            <a:r>
              <a:rPr lang="ru-RU" sz="1400" dirty="0" err="1"/>
              <a:t>відомості</a:t>
            </a:r>
            <a:r>
              <a:rPr lang="ru-RU" sz="1400" dirty="0"/>
              <a:t> до </a:t>
            </a:r>
            <a:r>
              <a:rPr lang="ru-RU" sz="1400" dirty="0" err="1"/>
              <a:t>Єдиного</a:t>
            </a:r>
            <a:r>
              <a:rPr lang="ru-RU" sz="1400" dirty="0"/>
              <a:t> </a:t>
            </a:r>
            <a:r>
              <a:rPr lang="ru-RU" sz="1400" dirty="0" err="1"/>
              <a:t>реєстру</a:t>
            </a:r>
            <a:r>
              <a:rPr lang="ru-RU" sz="1400" dirty="0"/>
              <a:t> </a:t>
            </a:r>
            <a:r>
              <a:rPr lang="ru-RU" sz="1400" dirty="0" err="1"/>
              <a:t>досудових</a:t>
            </a:r>
            <a:r>
              <a:rPr lang="ru-RU" sz="1400" dirty="0"/>
              <a:t> </a:t>
            </a:r>
            <a:r>
              <a:rPr lang="ru-RU" sz="1400" dirty="0" err="1"/>
              <a:t>розслідувань</a:t>
            </a:r>
            <a:r>
              <a:rPr lang="ru-RU" sz="1400" dirty="0"/>
              <a:t>, </a:t>
            </a:r>
            <a:r>
              <a:rPr lang="ru-RU" sz="1400" dirty="0" err="1"/>
              <a:t>розпочати</a:t>
            </a:r>
            <a:r>
              <a:rPr lang="ru-RU" sz="1400" dirty="0"/>
              <a:t> </a:t>
            </a:r>
            <a:r>
              <a:rPr lang="ru-RU" sz="1400" dirty="0" err="1"/>
              <a:t>розслідування</a:t>
            </a:r>
            <a:r>
              <a:rPr lang="ru-RU" sz="1400" dirty="0"/>
              <a:t> та через 24 </a:t>
            </a:r>
            <a:r>
              <a:rPr lang="ru-RU" sz="1400" dirty="0" err="1"/>
              <a:t>години</a:t>
            </a:r>
            <a:r>
              <a:rPr lang="ru-RU" sz="1400" dirty="0"/>
              <a:t> з моменту </a:t>
            </a:r>
            <a:r>
              <a:rPr lang="ru-RU" sz="1400" dirty="0" err="1"/>
              <a:t>внесення</a:t>
            </a:r>
            <a:r>
              <a:rPr lang="ru-RU" sz="1400" dirty="0"/>
              <a:t> таких </a:t>
            </a:r>
            <a:r>
              <a:rPr lang="ru-RU" sz="1400" dirty="0" err="1"/>
              <a:t>відомостей</a:t>
            </a:r>
            <a:r>
              <a:rPr lang="ru-RU" sz="1400" dirty="0"/>
              <a:t> </a:t>
            </a:r>
            <a:r>
              <a:rPr lang="ru-RU" sz="1400" dirty="0" err="1"/>
              <a:t>надати</a:t>
            </a:r>
            <a:r>
              <a:rPr lang="ru-RU" sz="1400" dirty="0"/>
              <a:t> </a:t>
            </a:r>
            <a:r>
              <a:rPr lang="ru-RU" sz="1400" dirty="0" err="1"/>
              <a:t>заявнику</a:t>
            </a:r>
            <a:r>
              <a:rPr lang="ru-RU" sz="1400" dirty="0"/>
              <a:t> </a:t>
            </a:r>
            <a:r>
              <a:rPr lang="ru-RU" sz="1400" dirty="0" err="1"/>
              <a:t>витяг</a:t>
            </a:r>
            <a:r>
              <a:rPr lang="ru-RU" sz="1400" dirty="0"/>
              <a:t> з </a:t>
            </a:r>
            <a:r>
              <a:rPr lang="ru-RU" sz="1400" dirty="0" err="1"/>
              <a:t>Єдиного</a:t>
            </a:r>
            <a:r>
              <a:rPr lang="ru-RU" sz="1400" dirty="0"/>
              <a:t> </a:t>
            </a:r>
            <a:r>
              <a:rPr lang="ru-RU" sz="1400" dirty="0" err="1"/>
              <a:t>реєстру</a:t>
            </a:r>
            <a:r>
              <a:rPr lang="ru-RU" sz="1400" dirty="0"/>
              <a:t> </a:t>
            </a:r>
            <a:r>
              <a:rPr lang="ru-RU" sz="1400" dirty="0" err="1"/>
              <a:t>досудових</a:t>
            </a:r>
            <a:r>
              <a:rPr lang="ru-RU" sz="1400" dirty="0"/>
              <a:t> </a:t>
            </a:r>
            <a:r>
              <a:rPr lang="ru-RU" sz="1400" dirty="0" err="1"/>
              <a:t>розслідувань</a:t>
            </a:r>
            <a:r>
              <a:rPr lang="ru-RU" sz="1400" dirty="0"/>
              <a:t> (ст. 214 </a:t>
            </a:r>
            <a:r>
              <a:rPr lang="ru-RU" sz="1400" dirty="0" err="1"/>
              <a:t>Кримінального</a:t>
            </a:r>
            <a:r>
              <a:rPr lang="ru-RU" sz="1400" dirty="0"/>
              <a:t> </a:t>
            </a:r>
            <a:r>
              <a:rPr lang="ru-RU" sz="1400" dirty="0" err="1"/>
              <a:t>процесуального</a:t>
            </a:r>
            <a:r>
              <a:rPr lang="ru-RU" sz="1400" dirty="0"/>
              <a:t> кодексу </a:t>
            </a:r>
            <a:r>
              <a:rPr lang="ru-RU" sz="1400" dirty="0" err="1"/>
              <a:t>України</a:t>
            </a:r>
            <a:r>
              <a:rPr lang="ru-RU" sz="1400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6226445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404664"/>
            <a:ext cx="8856984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600" b="1" i="1" dirty="0" smtClean="0"/>
              <a:t>Завдання: оберіть правильну відповідь на питання:</a:t>
            </a:r>
            <a:endParaRPr lang="ru-RU" sz="1600" b="1" i="1" dirty="0" smtClean="0"/>
          </a:p>
          <a:p>
            <a:endParaRPr lang="ru-RU" sz="1400" b="1" dirty="0"/>
          </a:p>
          <a:p>
            <a:r>
              <a:rPr lang="ru-RU" sz="1400" b="1" dirty="0" err="1" smtClean="0"/>
              <a:t>Питання</a:t>
            </a:r>
            <a:r>
              <a:rPr lang="ru-RU" sz="1400" b="1" dirty="0" smtClean="0"/>
              <a:t> 1:</a:t>
            </a:r>
            <a:r>
              <a:rPr lang="ru-RU" sz="1400" dirty="0" smtClean="0"/>
              <a:t> </a:t>
            </a:r>
            <a:r>
              <a:rPr lang="ru-RU" sz="1400" dirty="0" err="1"/>
              <a:t>Що</a:t>
            </a:r>
            <a:r>
              <a:rPr lang="ru-RU" sz="1400" dirty="0"/>
              <a:t> </a:t>
            </a:r>
            <a:r>
              <a:rPr lang="ru-RU" sz="1400" dirty="0" err="1"/>
              <a:t>означає</a:t>
            </a:r>
            <a:r>
              <a:rPr lang="ru-RU" sz="1400" dirty="0"/>
              <a:t> </a:t>
            </a:r>
            <a:r>
              <a:rPr lang="ru-RU" sz="1400" dirty="0" err="1"/>
              <a:t>термін</a:t>
            </a:r>
            <a:r>
              <a:rPr lang="ru-RU" sz="1400" dirty="0"/>
              <a:t> «</a:t>
            </a:r>
            <a:r>
              <a:rPr lang="ru-RU" sz="1400" dirty="0" err="1"/>
              <a:t>реальний</a:t>
            </a:r>
            <a:r>
              <a:rPr lang="ru-RU" sz="1400" dirty="0"/>
              <a:t> </a:t>
            </a:r>
            <a:r>
              <a:rPr lang="ru-RU" sz="1400" dirty="0" err="1"/>
              <a:t>конфлікт</a:t>
            </a:r>
            <a:r>
              <a:rPr lang="ru-RU" sz="1400" dirty="0"/>
              <a:t> </a:t>
            </a:r>
            <a:r>
              <a:rPr lang="ru-RU" sz="1400" dirty="0" err="1"/>
              <a:t>інтересів</a:t>
            </a:r>
            <a:r>
              <a:rPr lang="ru-RU" sz="1400" dirty="0"/>
              <a:t>» ?</a:t>
            </a:r>
          </a:p>
          <a:p>
            <a:r>
              <a:rPr lang="ru-RU" sz="1400" b="1" i="1" dirty="0" err="1"/>
              <a:t>Відповіді</a:t>
            </a:r>
            <a:r>
              <a:rPr lang="ru-RU" sz="1400" b="1" i="1" dirty="0"/>
              <a:t>:</a:t>
            </a:r>
          </a:p>
          <a:p>
            <a:r>
              <a:rPr lang="ru-RU" sz="1400" dirty="0"/>
              <a:t>1. </a:t>
            </a:r>
            <a:r>
              <a:rPr lang="ru-RU" sz="1400" dirty="0" err="1"/>
              <a:t>неузгодженість</a:t>
            </a:r>
            <a:r>
              <a:rPr lang="ru-RU" sz="1400" dirty="0"/>
              <a:t> </a:t>
            </a:r>
            <a:r>
              <a:rPr lang="ru-RU" sz="1400" dirty="0" err="1"/>
              <a:t>між</a:t>
            </a:r>
            <a:r>
              <a:rPr lang="ru-RU" sz="1400" dirty="0"/>
              <a:t> </a:t>
            </a:r>
            <a:r>
              <a:rPr lang="ru-RU" sz="1400" dirty="0" err="1"/>
              <a:t>різними</a:t>
            </a:r>
            <a:r>
              <a:rPr lang="ru-RU" sz="1400" dirty="0"/>
              <a:t> </a:t>
            </a:r>
            <a:r>
              <a:rPr lang="ru-RU" sz="1400" dirty="0" err="1"/>
              <a:t>повноваженнями</a:t>
            </a:r>
            <a:r>
              <a:rPr lang="ru-RU" sz="1400" dirty="0"/>
              <a:t> особи, </a:t>
            </a:r>
            <a:r>
              <a:rPr lang="ru-RU" sz="1400" dirty="0" err="1"/>
              <a:t>що</a:t>
            </a:r>
            <a:r>
              <a:rPr lang="ru-RU" sz="1400" dirty="0"/>
              <a:t> негативно </a:t>
            </a:r>
            <a:r>
              <a:rPr lang="ru-RU" sz="1400" dirty="0" err="1"/>
              <a:t>впливає</a:t>
            </a:r>
            <a:r>
              <a:rPr lang="ru-RU" sz="1400" dirty="0"/>
              <a:t> на</a:t>
            </a:r>
          </a:p>
          <a:p>
            <a:r>
              <a:rPr lang="ru-RU" sz="1400" dirty="0" err="1"/>
              <a:t>ефективність</a:t>
            </a:r>
            <a:r>
              <a:rPr lang="ru-RU" sz="1400" dirty="0"/>
              <a:t> </a:t>
            </a:r>
            <a:r>
              <a:rPr lang="ru-RU" sz="1400" dirty="0" err="1"/>
              <a:t>їх</a:t>
            </a:r>
            <a:r>
              <a:rPr lang="ru-RU" sz="1400" dirty="0"/>
              <a:t> </a:t>
            </a:r>
            <a:r>
              <a:rPr lang="ru-RU" sz="1400" dirty="0" err="1"/>
              <a:t>виконання</a:t>
            </a:r>
            <a:r>
              <a:rPr lang="ru-RU" sz="1400" dirty="0"/>
              <a:t>, </a:t>
            </a:r>
            <a:r>
              <a:rPr lang="ru-RU" sz="1400" dirty="0" err="1"/>
              <a:t>призводить</a:t>
            </a:r>
            <a:r>
              <a:rPr lang="ru-RU" sz="1400" dirty="0"/>
              <a:t> до </a:t>
            </a:r>
            <a:r>
              <a:rPr lang="ru-RU" sz="1400" dirty="0" err="1"/>
              <a:t>неналежної</a:t>
            </a:r>
            <a:r>
              <a:rPr lang="ru-RU" sz="1400" dirty="0"/>
              <a:t> </a:t>
            </a:r>
            <a:r>
              <a:rPr lang="ru-RU" sz="1400" dirty="0" err="1"/>
              <a:t>реалізації</a:t>
            </a:r>
            <a:r>
              <a:rPr lang="ru-RU" sz="1400" dirty="0"/>
              <a:t> </a:t>
            </a:r>
            <a:r>
              <a:rPr lang="ru-RU" sz="1400" dirty="0" err="1"/>
              <a:t>функцій</a:t>
            </a:r>
            <a:r>
              <a:rPr lang="ru-RU" sz="1400" dirty="0"/>
              <a:t> </a:t>
            </a:r>
            <a:r>
              <a:rPr lang="ru-RU" sz="1400" dirty="0" err="1"/>
              <a:t>держави</a:t>
            </a:r>
            <a:r>
              <a:rPr lang="ru-RU" sz="1400" dirty="0"/>
              <a:t> </a:t>
            </a:r>
            <a:r>
              <a:rPr lang="ru-RU" sz="1400" dirty="0" err="1"/>
              <a:t>або</a:t>
            </a:r>
            <a:endParaRPr lang="ru-RU" sz="1400" dirty="0"/>
          </a:p>
          <a:p>
            <a:r>
              <a:rPr lang="ru-RU" sz="1400" dirty="0" err="1"/>
              <a:t>місцевого</a:t>
            </a:r>
            <a:r>
              <a:rPr lang="ru-RU" sz="1400" dirty="0"/>
              <a:t> </a:t>
            </a:r>
            <a:r>
              <a:rPr lang="ru-RU" sz="1400" dirty="0" err="1"/>
              <a:t>самоврядування</a:t>
            </a:r>
            <a:r>
              <a:rPr lang="ru-RU" sz="1400" dirty="0"/>
              <a:t>;</a:t>
            </a:r>
          </a:p>
          <a:p>
            <a:r>
              <a:rPr lang="ru-RU" sz="1400" dirty="0"/>
              <a:t>2. </a:t>
            </a:r>
            <a:r>
              <a:rPr lang="ru-RU" sz="1400" dirty="0" err="1"/>
              <a:t>суперечність</a:t>
            </a:r>
            <a:r>
              <a:rPr lang="ru-RU" sz="1400" dirty="0"/>
              <a:t> </a:t>
            </a:r>
            <a:r>
              <a:rPr lang="ru-RU" sz="1400" dirty="0" err="1"/>
              <a:t>між</a:t>
            </a:r>
            <a:r>
              <a:rPr lang="ru-RU" sz="1400" dirty="0"/>
              <a:t> </a:t>
            </a:r>
            <a:r>
              <a:rPr lang="ru-RU" sz="1400" dirty="0" err="1"/>
              <a:t>приватним</a:t>
            </a:r>
            <a:r>
              <a:rPr lang="ru-RU" sz="1400" dirty="0"/>
              <a:t> </a:t>
            </a:r>
            <a:r>
              <a:rPr lang="ru-RU" sz="1400" dirty="0" err="1"/>
              <a:t>інтересом</a:t>
            </a:r>
            <a:r>
              <a:rPr lang="ru-RU" sz="1400" dirty="0"/>
              <a:t> особи та </a:t>
            </a:r>
            <a:r>
              <a:rPr lang="ru-RU" sz="1400" dirty="0" err="1"/>
              <a:t>її</a:t>
            </a:r>
            <a:r>
              <a:rPr lang="ru-RU" sz="1400" dirty="0"/>
              <a:t> </a:t>
            </a:r>
            <a:r>
              <a:rPr lang="ru-RU" sz="1400" dirty="0" err="1"/>
              <a:t>повноваженнями</a:t>
            </a:r>
            <a:r>
              <a:rPr lang="ru-RU" sz="1400" dirty="0"/>
              <a:t>, </a:t>
            </a:r>
            <a:r>
              <a:rPr lang="ru-RU" sz="1400" dirty="0" err="1"/>
              <a:t>що</a:t>
            </a:r>
            <a:r>
              <a:rPr lang="ru-RU" sz="1400" dirty="0"/>
              <a:t> </a:t>
            </a:r>
            <a:r>
              <a:rPr lang="ru-RU" sz="1400" dirty="0" err="1"/>
              <a:t>впливає</a:t>
            </a:r>
            <a:r>
              <a:rPr lang="ru-RU" sz="1400" dirty="0"/>
              <a:t> на</a:t>
            </a:r>
          </a:p>
          <a:p>
            <a:r>
              <a:rPr lang="ru-RU" sz="1400" dirty="0" err="1"/>
              <a:t>об’єктивність</a:t>
            </a:r>
            <a:r>
              <a:rPr lang="ru-RU" sz="1400" dirty="0"/>
              <a:t> </a:t>
            </a:r>
            <a:r>
              <a:rPr lang="ru-RU" sz="1400" dirty="0" err="1"/>
              <a:t>або</a:t>
            </a:r>
            <a:r>
              <a:rPr lang="ru-RU" sz="1400" dirty="0"/>
              <a:t> </a:t>
            </a:r>
            <a:r>
              <a:rPr lang="ru-RU" sz="1400" dirty="0" err="1"/>
              <a:t>неупередженість</a:t>
            </a:r>
            <a:r>
              <a:rPr lang="ru-RU" sz="1400" dirty="0"/>
              <a:t> </a:t>
            </a:r>
            <a:r>
              <a:rPr lang="ru-RU" sz="1400" dirty="0" err="1"/>
              <a:t>прийняття</a:t>
            </a:r>
            <a:r>
              <a:rPr lang="ru-RU" sz="1400" dirty="0"/>
              <a:t> </a:t>
            </a:r>
            <a:r>
              <a:rPr lang="ru-RU" sz="1400" dirty="0" err="1"/>
              <a:t>рішень</a:t>
            </a:r>
            <a:r>
              <a:rPr lang="ru-RU" sz="1400" dirty="0"/>
              <a:t>, </a:t>
            </a:r>
            <a:r>
              <a:rPr lang="ru-RU" sz="1400" dirty="0" err="1"/>
              <a:t>або</a:t>
            </a:r>
            <a:r>
              <a:rPr lang="ru-RU" sz="1400" dirty="0"/>
              <a:t> на </a:t>
            </a:r>
            <a:r>
              <a:rPr lang="ru-RU" sz="1400" dirty="0" err="1"/>
              <a:t>вчинення</a:t>
            </a:r>
            <a:r>
              <a:rPr lang="ru-RU" sz="1400" dirty="0"/>
              <a:t> </a:t>
            </a:r>
            <a:r>
              <a:rPr lang="ru-RU" sz="1400" dirty="0" err="1"/>
              <a:t>чи</a:t>
            </a:r>
            <a:r>
              <a:rPr lang="ru-RU" sz="1400" dirty="0"/>
              <a:t> </a:t>
            </a:r>
            <a:r>
              <a:rPr lang="ru-RU" sz="1400" dirty="0" err="1"/>
              <a:t>невчинення</a:t>
            </a:r>
            <a:endParaRPr lang="ru-RU" sz="1400" dirty="0"/>
          </a:p>
          <a:p>
            <a:r>
              <a:rPr lang="ru-RU" sz="1400" dirty="0" err="1"/>
              <a:t>дій</a:t>
            </a:r>
            <a:r>
              <a:rPr lang="ru-RU" sz="1400" dirty="0"/>
              <a:t> </a:t>
            </a:r>
            <a:r>
              <a:rPr lang="ru-RU" sz="1400" dirty="0" err="1"/>
              <a:t>під</a:t>
            </a:r>
            <a:r>
              <a:rPr lang="ru-RU" sz="1400" dirty="0"/>
              <a:t> час </a:t>
            </a:r>
            <a:r>
              <a:rPr lang="ru-RU" sz="1400" dirty="0" err="1"/>
              <a:t>виконання</a:t>
            </a:r>
            <a:r>
              <a:rPr lang="ru-RU" sz="1400" dirty="0"/>
              <a:t> </a:t>
            </a:r>
            <a:r>
              <a:rPr lang="ru-RU" sz="1400" dirty="0" err="1"/>
              <a:t>повноважень</a:t>
            </a:r>
            <a:r>
              <a:rPr lang="ru-RU" sz="1400" dirty="0"/>
              <a:t>;</a:t>
            </a:r>
          </a:p>
          <a:p>
            <a:r>
              <a:rPr lang="ru-RU" sz="1400" dirty="0"/>
              <a:t>3. </a:t>
            </a:r>
            <a:r>
              <a:rPr lang="ru-RU" sz="1400" dirty="0" err="1"/>
              <a:t>наявність</a:t>
            </a:r>
            <a:r>
              <a:rPr lang="ru-RU" sz="1400" dirty="0"/>
              <a:t> у особи приватного </a:t>
            </a:r>
            <a:r>
              <a:rPr lang="ru-RU" sz="1400" dirty="0" err="1"/>
              <a:t>інтересу</a:t>
            </a:r>
            <a:r>
              <a:rPr lang="ru-RU" sz="1400" dirty="0"/>
              <a:t> у </a:t>
            </a:r>
            <a:r>
              <a:rPr lang="ru-RU" sz="1400" dirty="0" err="1"/>
              <a:t>сфері</a:t>
            </a:r>
            <a:r>
              <a:rPr lang="ru-RU" sz="1400" dirty="0"/>
              <a:t>, в </a:t>
            </a:r>
            <a:r>
              <a:rPr lang="ru-RU" sz="1400" dirty="0" err="1"/>
              <a:t>якій</a:t>
            </a:r>
            <a:r>
              <a:rPr lang="ru-RU" sz="1400" dirty="0"/>
              <a:t> вона </a:t>
            </a:r>
            <a:r>
              <a:rPr lang="ru-RU" sz="1400" dirty="0" err="1"/>
              <a:t>виконує</a:t>
            </a:r>
            <a:r>
              <a:rPr lang="ru-RU" sz="1400" dirty="0"/>
              <a:t> </a:t>
            </a:r>
            <a:r>
              <a:rPr lang="ru-RU" sz="1400" dirty="0" err="1"/>
              <a:t>свої</a:t>
            </a:r>
            <a:r>
              <a:rPr lang="ru-RU" sz="1400" dirty="0"/>
              <a:t> </a:t>
            </a:r>
            <a:r>
              <a:rPr lang="ru-RU" sz="1400" dirty="0" err="1"/>
              <a:t>службові</a:t>
            </a:r>
            <a:r>
              <a:rPr lang="ru-RU" sz="1400" dirty="0"/>
              <a:t> </a:t>
            </a:r>
            <a:r>
              <a:rPr lang="ru-RU" sz="1400" dirty="0" err="1"/>
              <a:t>чи</a:t>
            </a:r>
            <a:endParaRPr lang="ru-RU" sz="1400" dirty="0"/>
          </a:p>
          <a:p>
            <a:r>
              <a:rPr lang="ru-RU" sz="1400" dirty="0" err="1"/>
              <a:t>представницькі</a:t>
            </a:r>
            <a:r>
              <a:rPr lang="ru-RU" sz="1400" dirty="0"/>
              <a:t> </a:t>
            </a:r>
            <a:r>
              <a:rPr lang="ru-RU" sz="1400" dirty="0" err="1"/>
              <a:t>повноваження</a:t>
            </a:r>
            <a:r>
              <a:rPr lang="ru-RU" sz="1400" dirty="0"/>
              <a:t>, </a:t>
            </a:r>
            <a:r>
              <a:rPr lang="ru-RU" sz="1400" dirty="0" err="1"/>
              <a:t>що</a:t>
            </a:r>
            <a:r>
              <a:rPr lang="ru-RU" sz="1400" dirty="0"/>
              <a:t> </a:t>
            </a:r>
            <a:r>
              <a:rPr lang="ru-RU" sz="1400" dirty="0" err="1"/>
              <a:t>може</a:t>
            </a:r>
            <a:r>
              <a:rPr lang="ru-RU" sz="1400" dirty="0"/>
              <a:t> </a:t>
            </a:r>
            <a:r>
              <a:rPr lang="ru-RU" sz="1400" dirty="0" err="1"/>
              <a:t>вплинути</a:t>
            </a:r>
            <a:r>
              <a:rPr lang="ru-RU" sz="1400" dirty="0"/>
              <a:t> на </a:t>
            </a:r>
            <a:r>
              <a:rPr lang="ru-RU" sz="1400" dirty="0" err="1"/>
              <a:t>об’єктивність</a:t>
            </a:r>
            <a:r>
              <a:rPr lang="ru-RU" sz="1400" dirty="0"/>
              <a:t> </a:t>
            </a:r>
            <a:r>
              <a:rPr lang="ru-RU" sz="1400" dirty="0" err="1"/>
              <a:t>чи</a:t>
            </a:r>
            <a:r>
              <a:rPr lang="ru-RU" sz="1400" dirty="0"/>
              <a:t> </a:t>
            </a:r>
            <a:r>
              <a:rPr lang="ru-RU" sz="1400" dirty="0" err="1"/>
              <a:t>неупередженість</a:t>
            </a:r>
            <a:endParaRPr lang="ru-RU" sz="1400" dirty="0"/>
          </a:p>
          <a:p>
            <a:r>
              <a:rPr lang="ru-RU" sz="1400" dirty="0" err="1"/>
              <a:t>прийняття</a:t>
            </a:r>
            <a:r>
              <a:rPr lang="ru-RU" sz="1400" dirty="0"/>
              <a:t> нею </a:t>
            </a:r>
            <a:r>
              <a:rPr lang="ru-RU" sz="1400" dirty="0" err="1"/>
              <a:t>рішень</a:t>
            </a:r>
            <a:r>
              <a:rPr lang="ru-RU" sz="1400" dirty="0"/>
              <a:t>, </a:t>
            </a:r>
            <a:r>
              <a:rPr lang="ru-RU" sz="1400" dirty="0" err="1"/>
              <a:t>або</a:t>
            </a:r>
            <a:r>
              <a:rPr lang="ru-RU" sz="1400" dirty="0"/>
              <a:t> на </a:t>
            </a:r>
            <a:r>
              <a:rPr lang="ru-RU" sz="1400" dirty="0" err="1"/>
              <a:t>вчинення</a:t>
            </a:r>
            <a:r>
              <a:rPr lang="ru-RU" sz="1400" dirty="0"/>
              <a:t> </a:t>
            </a:r>
            <a:r>
              <a:rPr lang="ru-RU" sz="1400" dirty="0" err="1"/>
              <a:t>чи</a:t>
            </a:r>
            <a:r>
              <a:rPr lang="ru-RU" sz="1400" dirty="0"/>
              <a:t> </a:t>
            </a:r>
            <a:r>
              <a:rPr lang="ru-RU" sz="1400" dirty="0" err="1"/>
              <a:t>невчинення</a:t>
            </a:r>
            <a:r>
              <a:rPr lang="ru-RU" sz="1400" dirty="0"/>
              <a:t> </a:t>
            </a:r>
            <a:r>
              <a:rPr lang="ru-RU" sz="1400" dirty="0" err="1"/>
              <a:t>дій</a:t>
            </a:r>
            <a:r>
              <a:rPr lang="ru-RU" sz="1400" dirty="0"/>
              <a:t> </a:t>
            </a:r>
            <a:r>
              <a:rPr lang="ru-RU" sz="1400" dirty="0" err="1"/>
              <a:t>під</a:t>
            </a:r>
            <a:r>
              <a:rPr lang="ru-RU" sz="1400" dirty="0"/>
              <a:t> час </a:t>
            </a:r>
            <a:r>
              <a:rPr lang="ru-RU" sz="1400" dirty="0" err="1"/>
              <a:t>виконання</a:t>
            </a:r>
            <a:endParaRPr lang="ru-RU" sz="1400" dirty="0"/>
          </a:p>
          <a:p>
            <a:r>
              <a:rPr lang="ru-RU" sz="1400" dirty="0" err="1"/>
              <a:t>зазначених</a:t>
            </a:r>
            <a:r>
              <a:rPr lang="ru-RU" sz="1400" dirty="0"/>
              <a:t> </a:t>
            </a:r>
            <a:r>
              <a:rPr lang="ru-RU" sz="1400" dirty="0" err="1"/>
              <a:t>повноважень</a:t>
            </a:r>
            <a:r>
              <a:rPr lang="ru-RU" sz="1400" dirty="0"/>
              <a:t>;</a:t>
            </a:r>
          </a:p>
          <a:p>
            <a:r>
              <a:rPr lang="ru-RU" sz="1400" dirty="0"/>
              <a:t>4. </a:t>
            </a:r>
            <a:r>
              <a:rPr lang="ru-RU" sz="1400" dirty="0" err="1"/>
              <a:t>ситуація</a:t>
            </a:r>
            <a:r>
              <a:rPr lang="ru-RU" sz="1400" dirty="0"/>
              <a:t>, за </a:t>
            </a:r>
            <a:r>
              <a:rPr lang="ru-RU" sz="1400" dirty="0" err="1"/>
              <a:t>якої</a:t>
            </a:r>
            <a:r>
              <a:rPr lang="ru-RU" sz="1400" dirty="0"/>
              <a:t> </a:t>
            </a:r>
            <a:r>
              <a:rPr lang="ru-RU" sz="1400" dirty="0" err="1"/>
              <a:t>складається</a:t>
            </a:r>
            <a:r>
              <a:rPr lang="ru-RU" sz="1400" dirty="0"/>
              <a:t> </a:t>
            </a:r>
            <a:r>
              <a:rPr lang="ru-RU" sz="1400" dirty="0" err="1"/>
              <a:t>враження</a:t>
            </a:r>
            <a:r>
              <a:rPr lang="ru-RU" sz="1400" dirty="0"/>
              <a:t> </a:t>
            </a:r>
            <a:r>
              <a:rPr lang="ru-RU" sz="1400" dirty="0" err="1"/>
              <a:t>суперечності</a:t>
            </a:r>
            <a:r>
              <a:rPr lang="ru-RU" sz="1400" dirty="0"/>
              <a:t> </a:t>
            </a:r>
            <a:r>
              <a:rPr lang="ru-RU" sz="1400" dirty="0" err="1"/>
              <a:t>між</a:t>
            </a:r>
            <a:r>
              <a:rPr lang="ru-RU" sz="1400" dirty="0"/>
              <a:t> </a:t>
            </a:r>
            <a:r>
              <a:rPr lang="ru-RU" sz="1400" dirty="0" err="1"/>
              <a:t>приватним</a:t>
            </a:r>
            <a:r>
              <a:rPr lang="ru-RU" sz="1400" dirty="0"/>
              <a:t> </a:t>
            </a:r>
            <a:r>
              <a:rPr lang="ru-RU" sz="1400" dirty="0" err="1"/>
              <a:t>інтересом</a:t>
            </a:r>
            <a:r>
              <a:rPr lang="ru-RU" sz="1400" dirty="0"/>
              <a:t> особи та </a:t>
            </a:r>
            <a:r>
              <a:rPr lang="ru-RU" sz="1400" dirty="0" err="1"/>
              <a:t>її</a:t>
            </a:r>
            <a:endParaRPr lang="ru-RU" sz="1400" dirty="0"/>
          </a:p>
          <a:p>
            <a:r>
              <a:rPr lang="ru-RU" sz="1400" dirty="0" err="1"/>
              <a:t>службовими</a:t>
            </a:r>
            <a:r>
              <a:rPr lang="ru-RU" sz="1400" dirty="0"/>
              <a:t> </a:t>
            </a:r>
            <a:r>
              <a:rPr lang="ru-RU" sz="1400" dirty="0" err="1"/>
              <a:t>повноваженнями</a:t>
            </a:r>
            <a:r>
              <a:rPr lang="ru-RU" sz="1400" dirty="0"/>
              <a:t>, </a:t>
            </a:r>
            <a:r>
              <a:rPr lang="ru-RU" sz="1400" dirty="0" err="1"/>
              <a:t>що</a:t>
            </a:r>
            <a:r>
              <a:rPr lang="ru-RU" sz="1400" dirty="0"/>
              <a:t> </a:t>
            </a:r>
            <a:r>
              <a:rPr lang="ru-RU" sz="1400" dirty="0" err="1"/>
              <a:t>може</a:t>
            </a:r>
            <a:r>
              <a:rPr lang="ru-RU" sz="1400" dirty="0"/>
              <a:t> </a:t>
            </a:r>
            <a:r>
              <a:rPr lang="ru-RU" sz="1400" dirty="0" err="1"/>
              <a:t>вплинути</a:t>
            </a:r>
            <a:r>
              <a:rPr lang="ru-RU" sz="1400" dirty="0"/>
              <a:t> на </a:t>
            </a:r>
            <a:r>
              <a:rPr lang="ru-RU" sz="1400" dirty="0" err="1"/>
              <a:t>об’єктивність</a:t>
            </a:r>
            <a:r>
              <a:rPr lang="ru-RU" sz="1400" dirty="0"/>
              <a:t> </a:t>
            </a:r>
            <a:r>
              <a:rPr lang="ru-RU" sz="1400" dirty="0" err="1"/>
              <a:t>або</a:t>
            </a:r>
            <a:r>
              <a:rPr lang="ru-RU" sz="1400" dirty="0"/>
              <a:t> </a:t>
            </a:r>
            <a:r>
              <a:rPr lang="ru-RU" sz="1400" dirty="0" err="1"/>
              <a:t>неупередженість</a:t>
            </a:r>
            <a:endParaRPr lang="ru-RU" sz="1400" dirty="0"/>
          </a:p>
          <a:p>
            <a:r>
              <a:rPr lang="ru-RU" sz="1400" dirty="0" err="1"/>
              <a:t>прийняття</a:t>
            </a:r>
            <a:r>
              <a:rPr lang="ru-RU" sz="1400" dirty="0"/>
              <a:t> </a:t>
            </a:r>
            <a:r>
              <a:rPr lang="ru-RU" sz="1400" dirty="0" err="1"/>
              <a:t>рішень</a:t>
            </a:r>
            <a:r>
              <a:rPr lang="ru-RU" sz="1400" dirty="0"/>
              <a:t>, </a:t>
            </a:r>
            <a:r>
              <a:rPr lang="ru-RU" sz="1400" dirty="0" err="1"/>
              <a:t>або</a:t>
            </a:r>
            <a:r>
              <a:rPr lang="ru-RU" sz="1400" dirty="0"/>
              <a:t> на </a:t>
            </a:r>
            <a:r>
              <a:rPr lang="ru-RU" sz="1400" dirty="0" err="1"/>
              <a:t>вчинення</a:t>
            </a:r>
            <a:r>
              <a:rPr lang="ru-RU" sz="1400" dirty="0"/>
              <a:t> </a:t>
            </a:r>
            <a:r>
              <a:rPr lang="ru-RU" sz="1400" dirty="0" err="1"/>
              <a:t>чи</a:t>
            </a:r>
            <a:r>
              <a:rPr lang="ru-RU" sz="1400" dirty="0"/>
              <a:t> </a:t>
            </a:r>
            <a:r>
              <a:rPr lang="ru-RU" sz="1400" dirty="0" err="1"/>
              <a:t>невчинення</a:t>
            </a:r>
            <a:r>
              <a:rPr lang="ru-RU" sz="1400" dirty="0"/>
              <a:t> </a:t>
            </a:r>
            <a:r>
              <a:rPr lang="ru-RU" sz="1400" dirty="0" err="1"/>
              <a:t>дій</a:t>
            </a:r>
            <a:r>
              <a:rPr lang="ru-RU" sz="1400" dirty="0"/>
              <a:t> </a:t>
            </a:r>
            <a:r>
              <a:rPr lang="ru-RU" sz="1400" dirty="0" err="1"/>
              <a:t>під</a:t>
            </a:r>
            <a:r>
              <a:rPr lang="ru-RU" sz="1400" dirty="0"/>
              <a:t> час </a:t>
            </a:r>
            <a:r>
              <a:rPr lang="ru-RU" sz="1400" dirty="0" err="1"/>
              <a:t>виконання</a:t>
            </a:r>
            <a:r>
              <a:rPr lang="ru-RU" sz="1400" dirty="0"/>
              <a:t> </a:t>
            </a:r>
            <a:r>
              <a:rPr lang="ru-RU" sz="1400" dirty="0" err="1"/>
              <a:t>повноважень</a:t>
            </a:r>
            <a:r>
              <a:rPr lang="ru-RU" sz="1400" dirty="0" smtClean="0"/>
              <a:t>.</a:t>
            </a:r>
          </a:p>
          <a:p>
            <a:endParaRPr lang="uk-UA" sz="1400" dirty="0"/>
          </a:p>
          <a:p>
            <a:r>
              <a:rPr lang="ru-RU" sz="1400" b="1" dirty="0" err="1" smtClean="0"/>
              <a:t>Питання</a:t>
            </a:r>
            <a:r>
              <a:rPr lang="ru-RU" sz="1400" b="1" dirty="0" smtClean="0"/>
              <a:t> 2:</a:t>
            </a:r>
            <a:endParaRPr lang="ru-RU" sz="1400" b="1" dirty="0"/>
          </a:p>
          <a:p>
            <a:r>
              <a:rPr lang="ru-RU" sz="1400" dirty="0" err="1"/>
              <a:t>Вкажіть</a:t>
            </a:r>
            <a:r>
              <a:rPr lang="ru-RU" sz="1400" dirty="0"/>
              <a:t> </a:t>
            </a:r>
            <a:r>
              <a:rPr lang="ru-RU" sz="1400" dirty="0" err="1"/>
              <a:t>правильний</a:t>
            </a:r>
            <a:r>
              <a:rPr lang="ru-RU" sz="1400" dirty="0"/>
              <a:t> </a:t>
            </a:r>
            <a:r>
              <a:rPr lang="ru-RU" sz="1400" dirty="0" err="1"/>
              <a:t>перелік</a:t>
            </a:r>
            <a:r>
              <a:rPr lang="ru-RU" sz="1400" dirty="0"/>
              <a:t> </a:t>
            </a:r>
            <a:r>
              <a:rPr lang="ru-RU" sz="1400" dirty="0" err="1"/>
              <a:t>видів</a:t>
            </a:r>
            <a:r>
              <a:rPr lang="ru-RU" sz="1400" dirty="0"/>
              <a:t> </a:t>
            </a:r>
            <a:r>
              <a:rPr lang="ru-RU" sz="1400" dirty="0" err="1"/>
              <a:t>відповідальності</a:t>
            </a:r>
            <a:r>
              <a:rPr lang="ru-RU" sz="1400" dirty="0"/>
              <a:t>, </a:t>
            </a:r>
            <a:r>
              <a:rPr lang="ru-RU" sz="1400" dirty="0" err="1" smtClean="0"/>
              <a:t>які</a:t>
            </a:r>
            <a:r>
              <a:rPr lang="ru-RU" sz="1400" dirty="0" smtClean="0"/>
              <a:t> </a:t>
            </a:r>
            <a:r>
              <a:rPr lang="ru-RU" sz="1400" dirty="0" err="1"/>
              <a:t>можуть</a:t>
            </a:r>
            <a:r>
              <a:rPr lang="ru-RU" sz="1400" dirty="0"/>
              <a:t> бути </a:t>
            </a:r>
            <a:r>
              <a:rPr lang="ru-RU" sz="1400" dirty="0" err="1"/>
              <a:t>застосовані</a:t>
            </a:r>
            <a:r>
              <a:rPr lang="ru-RU" sz="1400" dirty="0"/>
              <a:t> за </a:t>
            </a:r>
            <a:r>
              <a:rPr lang="ru-RU" sz="1400" dirty="0" err="1"/>
              <a:t>корупційні</a:t>
            </a:r>
            <a:r>
              <a:rPr lang="ru-RU" sz="1400" dirty="0"/>
              <a:t> </a:t>
            </a:r>
            <a:r>
              <a:rPr lang="ru-RU" sz="1400" dirty="0" err="1"/>
              <a:t>правопорушення</a:t>
            </a:r>
            <a:r>
              <a:rPr lang="ru-RU" sz="1400" dirty="0"/>
              <a:t>.</a:t>
            </a:r>
          </a:p>
          <a:p>
            <a:r>
              <a:rPr lang="ru-RU" sz="1400" b="1" i="1" dirty="0" err="1"/>
              <a:t>Відповіді</a:t>
            </a:r>
            <a:r>
              <a:rPr lang="ru-RU" sz="1400" dirty="0"/>
              <a:t>:</a:t>
            </a:r>
          </a:p>
          <a:p>
            <a:r>
              <a:rPr lang="ru-RU" sz="1400" dirty="0"/>
              <a:t>1. </a:t>
            </a:r>
            <a:r>
              <a:rPr lang="ru-RU" sz="1400" dirty="0" err="1"/>
              <a:t>кримінальна</a:t>
            </a:r>
            <a:r>
              <a:rPr lang="ru-RU" sz="1400" dirty="0"/>
              <a:t>, </a:t>
            </a:r>
            <a:r>
              <a:rPr lang="ru-RU" sz="1400" dirty="0" err="1"/>
              <a:t>дисциплінарна</a:t>
            </a:r>
            <a:r>
              <a:rPr lang="ru-RU" sz="1400" dirty="0"/>
              <a:t> та/</a:t>
            </a:r>
            <a:r>
              <a:rPr lang="ru-RU" sz="1400" dirty="0" err="1"/>
              <a:t>або</a:t>
            </a:r>
            <a:r>
              <a:rPr lang="ru-RU" sz="1400" dirty="0"/>
              <a:t> </a:t>
            </a:r>
            <a:r>
              <a:rPr lang="ru-RU" sz="1400" dirty="0" err="1"/>
              <a:t>цивільно-правова</a:t>
            </a:r>
            <a:r>
              <a:rPr lang="ru-RU" sz="1400" dirty="0"/>
              <a:t>;</a:t>
            </a:r>
          </a:p>
          <a:p>
            <a:r>
              <a:rPr lang="ru-RU" sz="1400" dirty="0"/>
              <a:t>2. </a:t>
            </a:r>
            <a:r>
              <a:rPr lang="ru-RU" sz="1400" dirty="0" err="1"/>
              <a:t>кримінальна</a:t>
            </a:r>
            <a:r>
              <a:rPr lang="ru-RU" sz="1400" dirty="0"/>
              <a:t>, </a:t>
            </a:r>
            <a:r>
              <a:rPr lang="ru-RU" sz="1400" dirty="0" err="1"/>
              <a:t>адміністративна</a:t>
            </a:r>
            <a:r>
              <a:rPr lang="ru-RU" sz="1400" dirty="0"/>
              <a:t> та/</a:t>
            </a:r>
            <a:r>
              <a:rPr lang="ru-RU" sz="1400" dirty="0" err="1"/>
              <a:t>або</a:t>
            </a:r>
            <a:r>
              <a:rPr lang="ru-RU" sz="1400" dirty="0"/>
              <a:t> </a:t>
            </a:r>
            <a:r>
              <a:rPr lang="ru-RU" sz="1400" dirty="0" err="1"/>
              <a:t>дисциплінарна</a:t>
            </a:r>
            <a:r>
              <a:rPr lang="ru-RU" sz="1400" dirty="0"/>
              <a:t>;</a:t>
            </a:r>
          </a:p>
          <a:p>
            <a:r>
              <a:rPr lang="ru-RU" sz="1400" dirty="0"/>
              <a:t>3. </a:t>
            </a:r>
            <a:r>
              <a:rPr lang="ru-RU" sz="1400" dirty="0" err="1"/>
              <a:t>кримінальна</a:t>
            </a:r>
            <a:r>
              <a:rPr lang="ru-RU" sz="1400" dirty="0"/>
              <a:t>, </a:t>
            </a:r>
            <a:r>
              <a:rPr lang="ru-RU" sz="1400" dirty="0" err="1"/>
              <a:t>адміністративна</a:t>
            </a:r>
            <a:r>
              <a:rPr lang="ru-RU" sz="1400" dirty="0"/>
              <a:t>;</a:t>
            </a:r>
          </a:p>
          <a:p>
            <a:r>
              <a:rPr lang="ru-RU" sz="1400" dirty="0"/>
              <a:t>4. </a:t>
            </a:r>
            <a:r>
              <a:rPr lang="ru-RU" sz="1400" dirty="0" err="1"/>
              <a:t>адміністративна</a:t>
            </a:r>
            <a:r>
              <a:rPr lang="ru-RU" sz="1400" dirty="0"/>
              <a:t>, </a:t>
            </a:r>
            <a:r>
              <a:rPr lang="ru-RU" sz="1400" dirty="0" err="1"/>
              <a:t>дисциплінарна</a:t>
            </a:r>
            <a:r>
              <a:rPr lang="ru-RU" sz="1400" dirty="0"/>
              <a:t> та/</a:t>
            </a:r>
            <a:r>
              <a:rPr lang="ru-RU" sz="1400" dirty="0" err="1"/>
              <a:t>або</a:t>
            </a:r>
            <a:r>
              <a:rPr lang="ru-RU" sz="1400" dirty="0"/>
              <a:t> </a:t>
            </a:r>
            <a:r>
              <a:rPr lang="ru-RU" sz="1400" dirty="0" err="1"/>
              <a:t>цивільно-правова</a:t>
            </a:r>
            <a:r>
              <a:rPr lang="ru-RU" sz="1400" dirty="0"/>
              <a:t>.</a:t>
            </a:r>
          </a:p>
          <a:p>
            <a:endParaRPr lang="ru-RU" sz="1400" dirty="0" smtClean="0"/>
          </a:p>
        </p:txBody>
      </p:sp>
    </p:spTree>
    <p:extLst>
      <p:ext uri="{BB962C8B-B14F-4D97-AF65-F5344CB8AC3E}">
        <p14:creationId xmlns:p14="http://schemas.microsoft.com/office/powerpoint/2010/main" val="20126206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474345"/>
            <a:ext cx="8856984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err="1" smtClean="0"/>
              <a:t>Питання</a:t>
            </a:r>
            <a:r>
              <a:rPr lang="ru-RU" sz="1400" b="1" dirty="0" smtClean="0"/>
              <a:t> 3</a:t>
            </a:r>
            <a:r>
              <a:rPr lang="ru-RU" sz="1400" dirty="0" smtClean="0"/>
              <a:t>:</a:t>
            </a:r>
            <a:endParaRPr lang="ru-RU" sz="1400" dirty="0"/>
          </a:p>
          <a:p>
            <a:r>
              <a:rPr lang="ru-RU" sz="1400" dirty="0" err="1"/>
              <a:t>Вкажіть</a:t>
            </a:r>
            <a:r>
              <a:rPr lang="ru-RU" sz="1400" dirty="0"/>
              <a:t> </a:t>
            </a:r>
            <a:r>
              <a:rPr lang="ru-RU" sz="1400" dirty="0" err="1"/>
              <a:t>правильний</a:t>
            </a:r>
            <a:r>
              <a:rPr lang="ru-RU" sz="1400" dirty="0"/>
              <a:t> </a:t>
            </a:r>
            <a:r>
              <a:rPr lang="ru-RU" sz="1400" dirty="0" err="1"/>
              <a:t>повний</a:t>
            </a:r>
            <a:r>
              <a:rPr lang="ru-RU" sz="1400" dirty="0"/>
              <a:t> </a:t>
            </a:r>
            <a:r>
              <a:rPr lang="ru-RU" sz="1400" dirty="0" err="1"/>
              <a:t>перелік</a:t>
            </a:r>
            <a:r>
              <a:rPr lang="ru-RU" sz="1400" dirty="0"/>
              <a:t> </a:t>
            </a:r>
            <a:r>
              <a:rPr lang="ru-RU" sz="1400" dirty="0" err="1"/>
              <a:t>спеціально</a:t>
            </a:r>
            <a:r>
              <a:rPr lang="ru-RU" sz="1400" dirty="0"/>
              <a:t> </a:t>
            </a:r>
            <a:r>
              <a:rPr lang="ru-RU" sz="1400" dirty="0" err="1"/>
              <a:t>уповноважених</a:t>
            </a:r>
            <a:r>
              <a:rPr lang="ru-RU" sz="1400" dirty="0"/>
              <a:t> </a:t>
            </a:r>
            <a:r>
              <a:rPr lang="ru-RU" sz="1400" dirty="0" err="1"/>
              <a:t>суб’єктів</a:t>
            </a:r>
            <a:r>
              <a:rPr lang="ru-RU" sz="1400" dirty="0"/>
              <a:t> у </a:t>
            </a:r>
            <a:r>
              <a:rPr lang="ru-RU" sz="1400" dirty="0" err="1"/>
              <a:t>сфері</a:t>
            </a:r>
            <a:endParaRPr lang="ru-RU" sz="1400" dirty="0"/>
          </a:p>
          <a:p>
            <a:r>
              <a:rPr lang="ru-RU" sz="1400" dirty="0" err="1"/>
              <a:t>протидії</a:t>
            </a:r>
            <a:r>
              <a:rPr lang="ru-RU" sz="1400" dirty="0"/>
              <a:t> </a:t>
            </a:r>
            <a:r>
              <a:rPr lang="ru-RU" sz="1400" dirty="0" err="1"/>
              <a:t>корупції</a:t>
            </a:r>
            <a:r>
              <a:rPr lang="ru-RU" sz="1400" dirty="0"/>
              <a:t>, </a:t>
            </a:r>
            <a:r>
              <a:rPr lang="ru-RU" sz="1400" dirty="0" err="1"/>
              <a:t>визначений</a:t>
            </a:r>
            <a:r>
              <a:rPr lang="ru-RU" sz="1400" dirty="0"/>
              <a:t> Законом </a:t>
            </a:r>
            <a:r>
              <a:rPr lang="ru-RU" sz="1400" dirty="0" err="1"/>
              <a:t>України</a:t>
            </a:r>
            <a:r>
              <a:rPr lang="ru-RU" sz="1400" dirty="0"/>
              <a:t> «Про </a:t>
            </a:r>
            <a:r>
              <a:rPr lang="ru-RU" sz="1400" dirty="0" err="1"/>
              <a:t>запобігання</a:t>
            </a:r>
            <a:r>
              <a:rPr lang="ru-RU" sz="1400" dirty="0"/>
              <a:t> </a:t>
            </a:r>
            <a:r>
              <a:rPr lang="ru-RU" sz="1400" dirty="0" err="1"/>
              <a:t>корупції</a:t>
            </a:r>
            <a:r>
              <a:rPr lang="ru-RU" sz="1400" dirty="0"/>
              <a:t>».</a:t>
            </a:r>
          </a:p>
          <a:p>
            <a:r>
              <a:rPr lang="ru-RU" sz="1400" b="1" i="1" dirty="0" err="1"/>
              <a:t>Відповіді</a:t>
            </a:r>
            <a:r>
              <a:rPr lang="ru-RU" sz="1400" b="1" i="1" dirty="0"/>
              <a:t>:</a:t>
            </a:r>
          </a:p>
          <a:p>
            <a:r>
              <a:rPr lang="ru-RU" sz="1400" dirty="0"/>
              <a:t>1. </a:t>
            </a:r>
            <a:r>
              <a:rPr lang="ru-RU" sz="1400" dirty="0" err="1"/>
              <a:t>Національне</a:t>
            </a:r>
            <a:r>
              <a:rPr lang="ru-RU" sz="1400" dirty="0"/>
              <a:t> </a:t>
            </a:r>
            <a:r>
              <a:rPr lang="ru-RU" sz="1400" dirty="0" err="1"/>
              <a:t>антикорупційне</a:t>
            </a:r>
            <a:r>
              <a:rPr lang="ru-RU" sz="1400" dirty="0"/>
              <a:t> бюро </a:t>
            </a:r>
            <a:r>
              <a:rPr lang="ru-RU" sz="1400" dirty="0" err="1"/>
              <a:t>України</a:t>
            </a:r>
            <a:r>
              <a:rPr lang="ru-RU" sz="1400" dirty="0"/>
              <a:t>, </a:t>
            </a:r>
            <a:r>
              <a:rPr lang="ru-RU" sz="1400" dirty="0" err="1"/>
              <a:t>Національне</a:t>
            </a:r>
            <a:r>
              <a:rPr lang="ru-RU" sz="1400" dirty="0"/>
              <a:t> агентство з </a:t>
            </a:r>
            <a:r>
              <a:rPr lang="ru-RU" sz="1400" dirty="0" err="1"/>
              <a:t>питань</a:t>
            </a:r>
            <a:endParaRPr lang="ru-RU" sz="1400" dirty="0"/>
          </a:p>
          <a:p>
            <a:r>
              <a:rPr lang="ru-RU" sz="1400" dirty="0" err="1"/>
              <a:t>запобігання</a:t>
            </a:r>
            <a:r>
              <a:rPr lang="ru-RU" sz="1400" dirty="0"/>
              <a:t> </a:t>
            </a:r>
            <a:r>
              <a:rPr lang="ru-RU" sz="1400" dirty="0" err="1"/>
              <a:t>корупції</a:t>
            </a:r>
            <a:r>
              <a:rPr lang="ru-RU" sz="1400" dirty="0"/>
              <a:t>;</a:t>
            </a:r>
          </a:p>
          <a:p>
            <a:r>
              <a:rPr lang="ru-RU" sz="1400" dirty="0"/>
              <a:t>2. </a:t>
            </a:r>
            <a:r>
              <a:rPr lang="ru-RU" sz="1400" dirty="0" err="1"/>
              <a:t>органи</a:t>
            </a:r>
            <a:r>
              <a:rPr lang="ru-RU" sz="1400" dirty="0"/>
              <a:t> </a:t>
            </a:r>
            <a:r>
              <a:rPr lang="ru-RU" sz="1400" dirty="0" err="1"/>
              <a:t>прокуратури</a:t>
            </a:r>
            <a:r>
              <a:rPr lang="ru-RU" sz="1400" dirty="0"/>
              <a:t>, </a:t>
            </a:r>
            <a:r>
              <a:rPr lang="ru-RU" sz="1400" dirty="0" err="1"/>
              <a:t>Національної</a:t>
            </a:r>
            <a:r>
              <a:rPr lang="ru-RU" sz="1400" dirty="0"/>
              <a:t> </a:t>
            </a:r>
            <a:r>
              <a:rPr lang="ru-RU" sz="1400" dirty="0" err="1"/>
              <a:t>поліції</a:t>
            </a:r>
            <a:r>
              <a:rPr lang="ru-RU" sz="1400" dirty="0"/>
              <a:t> , </a:t>
            </a:r>
            <a:r>
              <a:rPr lang="ru-RU" sz="1400" dirty="0" err="1"/>
              <a:t>Національне</a:t>
            </a:r>
            <a:r>
              <a:rPr lang="ru-RU" sz="1400" dirty="0"/>
              <a:t> </a:t>
            </a:r>
            <a:r>
              <a:rPr lang="ru-RU" sz="1400" dirty="0" err="1"/>
              <a:t>антикорупційне</a:t>
            </a:r>
            <a:r>
              <a:rPr lang="ru-RU" sz="1400" dirty="0"/>
              <a:t> бюро </a:t>
            </a:r>
            <a:r>
              <a:rPr lang="ru-RU" sz="1400" dirty="0" err="1"/>
              <a:t>України</a:t>
            </a:r>
            <a:r>
              <a:rPr lang="ru-RU" sz="1400" dirty="0"/>
              <a:t>,</a:t>
            </a:r>
          </a:p>
          <a:p>
            <a:r>
              <a:rPr lang="ru-RU" sz="1400" dirty="0" err="1"/>
              <a:t>Національне</a:t>
            </a:r>
            <a:r>
              <a:rPr lang="ru-RU" sz="1400" dirty="0"/>
              <a:t> агентство з </a:t>
            </a:r>
            <a:r>
              <a:rPr lang="ru-RU" sz="1400" dirty="0" err="1"/>
              <a:t>питань</a:t>
            </a:r>
            <a:r>
              <a:rPr lang="ru-RU" sz="1400" dirty="0"/>
              <a:t> </a:t>
            </a:r>
            <a:r>
              <a:rPr lang="ru-RU" sz="1400" dirty="0" err="1"/>
              <a:t>запобігання</a:t>
            </a:r>
            <a:r>
              <a:rPr lang="ru-RU" sz="1400" dirty="0"/>
              <a:t> </a:t>
            </a:r>
            <a:r>
              <a:rPr lang="ru-RU" sz="1400" dirty="0" err="1"/>
              <a:t>корупції</a:t>
            </a:r>
            <a:r>
              <a:rPr lang="ru-RU" sz="1400" dirty="0"/>
              <a:t>;</a:t>
            </a:r>
          </a:p>
          <a:p>
            <a:r>
              <a:rPr lang="ru-RU" sz="1400" dirty="0"/>
              <a:t>3. </a:t>
            </a:r>
            <a:r>
              <a:rPr lang="ru-RU" sz="1400" dirty="0" err="1"/>
              <a:t>органи</a:t>
            </a:r>
            <a:r>
              <a:rPr lang="ru-RU" sz="1400" dirty="0"/>
              <a:t> </a:t>
            </a:r>
            <a:r>
              <a:rPr lang="ru-RU" sz="1400" dirty="0" err="1"/>
              <a:t>прокуратури</a:t>
            </a:r>
            <a:r>
              <a:rPr lang="ru-RU" sz="1400" dirty="0"/>
              <a:t>, </a:t>
            </a:r>
            <a:r>
              <a:rPr lang="ru-RU" sz="1400" dirty="0" err="1"/>
              <a:t>Національне</a:t>
            </a:r>
            <a:r>
              <a:rPr lang="ru-RU" sz="1400" dirty="0"/>
              <a:t> </a:t>
            </a:r>
            <a:r>
              <a:rPr lang="ru-RU" sz="1400" dirty="0" err="1"/>
              <a:t>антикорупційне</a:t>
            </a:r>
            <a:r>
              <a:rPr lang="ru-RU" sz="1400" dirty="0"/>
              <a:t> бюро </a:t>
            </a:r>
            <a:r>
              <a:rPr lang="ru-RU" sz="1400" dirty="0" err="1"/>
              <a:t>України</a:t>
            </a:r>
            <a:r>
              <a:rPr lang="ru-RU" sz="1400" dirty="0"/>
              <a:t>;</a:t>
            </a:r>
          </a:p>
          <a:p>
            <a:r>
              <a:rPr lang="ru-RU" sz="1400" dirty="0"/>
              <a:t>4. </a:t>
            </a:r>
            <a:r>
              <a:rPr lang="ru-RU" sz="1400" dirty="0" err="1"/>
              <a:t>Національна</a:t>
            </a:r>
            <a:r>
              <a:rPr lang="ru-RU" sz="1400" dirty="0"/>
              <a:t> </a:t>
            </a:r>
            <a:r>
              <a:rPr lang="ru-RU" sz="1400" dirty="0" err="1"/>
              <a:t>поліція</a:t>
            </a:r>
            <a:r>
              <a:rPr lang="ru-RU" sz="1400" dirty="0"/>
              <a:t>, </a:t>
            </a:r>
            <a:r>
              <a:rPr lang="ru-RU" sz="1400" dirty="0" err="1"/>
              <a:t>Національне</a:t>
            </a:r>
            <a:r>
              <a:rPr lang="ru-RU" sz="1400" dirty="0"/>
              <a:t> </a:t>
            </a:r>
            <a:r>
              <a:rPr lang="ru-RU" sz="1400" dirty="0" err="1"/>
              <a:t>антикорупційне</a:t>
            </a:r>
            <a:r>
              <a:rPr lang="ru-RU" sz="1400" dirty="0"/>
              <a:t> бюро </a:t>
            </a:r>
            <a:r>
              <a:rPr lang="ru-RU" sz="1400" dirty="0" err="1"/>
              <a:t>України</a:t>
            </a:r>
            <a:r>
              <a:rPr lang="ru-RU" sz="1400" dirty="0"/>
              <a:t>, </a:t>
            </a:r>
            <a:r>
              <a:rPr lang="ru-RU" sz="1400" dirty="0" err="1"/>
              <a:t>Національне</a:t>
            </a:r>
            <a:endParaRPr lang="ru-RU" sz="1400" dirty="0"/>
          </a:p>
          <a:p>
            <a:r>
              <a:rPr lang="ru-RU" sz="1400" dirty="0"/>
              <a:t>агентство з </a:t>
            </a:r>
            <a:r>
              <a:rPr lang="ru-RU" sz="1400" dirty="0" err="1"/>
              <a:t>питань</a:t>
            </a:r>
            <a:r>
              <a:rPr lang="ru-RU" sz="1400" dirty="0"/>
              <a:t> </a:t>
            </a:r>
            <a:r>
              <a:rPr lang="ru-RU" sz="1400" dirty="0" err="1"/>
              <a:t>запобігання</a:t>
            </a:r>
            <a:r>
              <a:rPr lang="ru-RU" sz="1400" dirty="0"/>
              <a:t> </a:t>
            </a:r>
            <a:r>
              <a:rPr lang="ru-RU" sz="1400" dirty="0" err="1"/>
              <a:t>корупції</a:t>
            </a:r>
            <a:r>
              <a:rPr lang="ru-RU" dirty="0"/>
              <a:t>. </a:t>
            </a:r>
            <a:endParaRPr lang="ru-RU" dirty="0" smtClean="0"/>
          </a:p>
          <a:p>
            <a:endParaRPr lang="ru-RU" dirty="0" smtClean="0"/>
          </a:p>
          <a:p>
            <a:r>
              <a:rPr lang="ru-RU" sz="1400" b="1" dirty="0" err="1" smtClean="0"/>
              <a:t>Питання</a:t>
            </a:r>
            <a:r>
              <a:rPr lang="ru-RU" sz="1400" b="1" dirty="0" smtClean="0"/>
              <a:t> 4</a:t>
            </a:r>
            <a:r>
              <a:rPr lang="ru-RU" sz="1400" dirty="0" smtClean="0"/>
              <a:t>: </a:t>
            </a:r>
            <a:r>
              <a:rPr lang="ru-RU" sz="1400" dirty="0" err="1"/>
              <a:t>Вкажіть</a:t>
            </a:r>
            <a:r>
              <a:rPr lang="ru-RU" sz="1400" dirty="0"/>
              <a:t>, яка з </a:t>
            </a:r>
            <a:r>
              <a:rPr lang="ru-RU" sz="1400" dirty="0" err="1"/>
              <a:t>вказаних</a:t>
            </a:r>
            <a:r>
              <a:rPr lang="ru-RU" sz="1400" dirty="0"/>
              <a:t> </a:t>
            </a:r>
            <a:r>
              <a:rPr lang="ru-RU" sz="1400" dirty="0" err="1"/>
              <a:t>ситуацій</a:t>
            </a:r>
            <a:r>
              <a:rPr lang="ru-RU" sz="1400" dirty="0"/>
              <a:t> не </a:t>
            </a:r>
            <a:r>
              <a:rPr lang="ru-RU" sz="1400" dirty="0" err="1"/>
              <a:t>охоплюється</a:t>
            </a:r>
            <a:r>
              <a:rPr lang="ru-RU" sz="1400" dirty="0"/>
              <a:t> </a:t>
            </a:r>
            <a:r>
              <a:rPr lang="ru-RU" sz="1400" dirty="0" err="1"/>
              <a:t>терміном</a:t>
            </a:r>
            <a:r>
              <a:rPr lang="ru-RU" sz="1400" dirty="0"/>
              <a:t> «</a:t>
            </a:r>
            <a:r>
              <a:rPr lang="ru-RU" sz="1400" dirty="0" err="1"/>
              <a:t>корупція</a:t>
            </a:r>
            <a:r>
              <a:rPr lang="ru-RU" sz="1400" dirty="0"/>
              <a:t>» ?</a:t>
            </a:r>
          </a:p>
          <a:p>
            <a:r>
              <a:rPr lang="ru-RU" sz="1400" b="1" i="1" dirty="0" err="1"/>
              <a:t>Відповіді</a:t>
            </a:r>
            <a:r>
              <a:rPr lang="ru-RU" sz="1400" dirty="0"/>
              <a:t>:</a:t>
            </a:r>
          </a:p>
          <a:p>
            <a:r>
              <a:rPr lang="ru-RU" sz="1400" dirty="0"/>
              <a:t>1. </a:t>
            </a:r>
            <a:r>
              <a:rPr lang="ru-RU" sz="1400" dirty="0" err="1"/>
              <a:t>використання</a:t>
            </a:r>
            <a:r>
              <a:rPr lang="ru-RU" sz="1400" dirty="0"/>
              <a:t> особою, </a:t>
            </a:r>
            <a:r>
              <a:rPr lang="ru-RU" sz="1400" dirty="0" err="1"/>
              <a:t>уповноваженою</a:t>
            </a:r>
            <a:r>
              <a:rPr lang="ru-RU" sz="1400" dirty="0"/>
              <a:t> на </a:t>
            </a:r>
            <a:r>
              <a:rPr lang="ru-RU" sz="1400" dirty="0" err="1"/>
              <a:t>виконання</a:t>
            </a:r>
            <a:r>
              <a:rPr lang="ru-RU" sz="1400" dirty="0"/>
              <a:t> </a:t>
            </a:r>
            <a:r>
              <a:rPr lang="ru-RU" sz="1400" dirty="0" err="1"/>
              <a:t>функцій</a:t>
            </a:r>
            <a:r>
              <a:rPr lang="ru-RU" sz="1400" dirty="0"/>
              <a:t> </a:t>
            </a:r>
            <a:r>
              <a:rPr lang="ru-RU" sz="1400" dirty="0" err="1"/>
              <a:t>держави</a:t>
            </a:r>
            <a:r>
              <a:rPr lang="ru-RU" sz="1400" dirty="0"/>
              <a:t>, </a:t>
            </a:r>
            <a:r>
              <a:rPr lang="ru-RU" sz="1400" dirty="0" err="1"/>
              <a:t>службових</a:t>
            </a:r>
            <a:endParaRPr lang="ru-RU" sz="1400" dirty="0"/>
          </a:p>
          <a:p>
            <a:r>
              <a:rPr lang="ru-RU" sz="1400" dirty="0" err="1"/>
              <a:t>повноважень</a:t>
            </a:r>
            <a:r>
              <a:rPr lang="ru-RU" sz="1400" dirty="0"/>
              <a:t> з метою </a:t>
            </a:r>
            <a:r>
              <a:rPr lang="ru-RU" sz="1400" dirty="0" err="1"/>
              <a:t>одержання</a:t>
            </a:r>
            <a:r>
              <a:rPr lang="ru-RU" sz="1400" dirty="0"/>
              <a:t> </a:t>
            </a:r>
            <a:r>
              <a:rPr lang="ru-RU" sz="1400" dirty="0" err="1"/>
              <a:t>неправомірної</a:t>
            </a:r>
            <a:r>
              <a:rPr lang="ru-RU" sz="1400" dirty="0"/>
              <a:t> </a:t>
            </a:r>
            <a:r>
              <a:rPr lang="ru-RU" sz="1400" dirty="0" err="1"/>
              <a:t>вигоди</a:t>
            </a:r>
            <a:r>
              <a:rPr lang="ru-RU" sz="1400" dirty="0"/>
              <a:t>;</a:t>
            </a:r>
          </a:p>
          <a:p>
            <a:r>
              <a:rPr lang="ru-RU" sz="1400" dirty="0"/>
              <a:t>2. </a:t>
            </a:r>
            <a:r>
              <a:rPr lang="ru-RU" sz="1400" dirty="0" err="1"/>
              <a:t>порушення</a:t>
            </a:r>
            <a:r>
              <a:rPr lang="ru-RU" sz="1400" dirty="0"/>
              <a:t> </a:t>
            </a:r>
            <a:r>
              <a:rPr lang="ru-RU" sz="1400" dirty="0" err="1"/>
              <a:t>службовою</a:t>
            </a:r>
            <a:r>
              <a:rPr lang="ru-RU" sz="1400" dirty="0"/>
              <a:t> особою </a:t>
            </a:r>
            <a:r>
              <a:rPr lang="ru-RU" sz="1400" dirty="0" err="1"/>
              <a:t>обов’язку</a:t>
            </a:r>
            <a:r>
              <a:rPr lang="ru-RU" sz="1400" dirty="0"/>
              <a:t> </a:t>
            </a:r>
            <a:r>
              <a:rPr lang="ru-RU" sz="1400" dirty="0" err="1"/>
              <a:t>повідомити</a:t>
            </a:r>
            <a:r>
              <a:rPr lang="ru-RU" sz="1400" dirty="0"/>
              <a:t> про </a:t>
            </a:r>
            <a:r>
              <a:rPr lang="ru-RU" sz="1400" dirty="0" err="1"/>
              <a:t>наявність</a:t>
            </a:r>
            <a:r>
              <a:rPr lang="ru-RU" sz="1400" dirty="0"/>
              <a:t> реального </a:t>
            </a:r>
            <a:r>
              <a:rPr lang="ru-RU" sz="1400" dirty="0" err="1"/>
              <a:t>чи</a:t>
            </a:r>
            <a:endParaRPr lang="ru-RU" sz="1400" dirty="0"/>
          </a:p>
          <a:p>
            <a:r>
              <a:rPr lang="ru-RU" sz="1400" dirty="0" err="1"/>
              <a:t>потенційного</a:t>
            </a:r>
            <a:r>
              <a:rPr lang="ru-RU" sz="1400" dirty="0"/>
              <a:t> </a:t>
            </a:r>
            <a:r>
              <a:rPr lang="ru-RU" sz="1400" dirty="0" err="1"/>
              <a:t>конфлікту</a:t>
            </a:r>
            <a:r>
              <a:rPr lang="ru-RU" sz="1400" dirty="0"/>
              <a:t> </a:t>
            </a:r>
            <a:r>
              <a:rPr lang="ru-RU" sz="1400" dirty="0" err="1"/>
              <a:t>інтересів</a:t>
            </a:r>
            <a:r>
              <a:rPr lang="ru-RU" sz="1400" dirty="0"/>
              <a:t>;</a:t>
            </a:r>
          </a:p>
          <a:p>
            <a:r>
              <a:rPr lang="ru-RU" sz="1400" dirty="0"/>
              <a:t>3. </a:t>
            </a:r>
            <a:r>
              <a:rPr lang="ru-RU" sz="1400" dirty="0" err="1"/>
              <a:t>обіцянка</a:t>
            </a:r>
            <a:r>
              <a:rPr lang="ru-RU" sz="1400" dirty="0"/>
              <a:t> </a:t>
            </a:r>
            <a:r>
              <a:rPr lang="ru-RU" sz="1400" dirty="0" err="1"/>
              <a:t>неправомірної</a:t>
            </a:r>
            <a:r>
              <a:rPr lang="ru-RU" sz="1400" dirty="0"/>
              <a:t> </a:t>
            </a:r>
            <a:r>
              <a:rPr lang="ru-RU" sz="1400" dirty="0" err="1"/>
              <a:t>вигоди</a:t>
            </a:r>
            <a:r>
              <a:rPr lang="ru-RU" sz="1400" dirty="0"/>
              <a:t> </a:t>
            </a:r>
            <a:r>
              <a:rPr lang="ru-RU" sz="1400" dirty="0" err="1"/>
              <a:t>службовій</a:t>
            </a:r>
            <a:r>
              <a:rPr lang="ru-RU" sz="1400" dirty="0"/>
              <a:t> </a:t>
            </a:r>
            <a:r>
              <a:rPr lang="ru-RU" sz="1400" dirty="0" err="1"/>
              <a:t>особі</a:t>
            </a:r>
            <a:r>
              <a:rPr lang="ru-RU" sz="1400" dirty="0"/>
              <a:t> з метою </a:t>
            </a:r>
            <a:r>
              <a:rPr lang="ru-RU" sz="1400" dirty="0" err="1"/>
              <a:t>схилити</a:t>
            </a:r>
            <a:r>
              <a:rPr lang="ru-RU" sz="1400" dirty="0"/>
              <a:t> </a:t>
            </a:r>
            <a:r>
              <a:rPr lang="ru-RU" sz="1400" dirty="0" err="1"/>
              <a:t>цю</a:t>
            </a:r>
            <a:r>
              <a:rPr lang="ru-RU" sz="1400" dirty="0"/>
              <a:t> особу до</a:t>
            </a:r>
          </a:p>
          <a:p>
            <a:r>
              <a:rPr lang="ru-RU" sz="1400" dirty="0" err="1"/>
              <a:t>протиправного</a:t>
            </a:r>
            <a:r>
              <a:rPr lang="ru-RU" sz="1400" dirty="0"/>
              <a:t> </a:t>
            </a:r>
            <a:r>
              <a:rPr lang="ru-RU" sz="1400" dirty="0" err="1"/>
              <a:t>використання</a:t>
            </a:r>
            <a:r>
              <a:rPr lang="ru-RU" sz="1400" dirty="0"/>
              <a:t> </a:t>
            </a:r>
            <a:r>
              <a:rPr lang="ru-RU" sz="1400" dirty="0" err="1"/>
              <a:t>наданих</a:t>
            </a:r>
            <a:r>
              <a:rPr lang="ru-RU" sz="1400" dirty="0"/>
              <a:t> </a:t>
            </a:r>
            <a:r>
              <a:rPr lang="ru-RU" sz="1400" dirty="0" err="1"/>
              <a:t>їй</a:t>
            </a:r>
            <a:r>
              <a:rPr lang="ru-RU" sz="1400" dirty="0"/>
              <a:t> </a:t>
            </a:r>
            <a:r>
              <a:rPr lang="ru-RU" sz="1400" dirty="0" err="1"/>
              <a:t>службових</a:t>
            </a:r>
            <a:r>
              <a:rPr lang="ru-RU" sz="1400" dirty="0"/>
              <a:t> </a:t>
            </a:r>
            <a:r>
              <a:rPr lang="ru-RU" sz="1400" dirty="0" err="1"/>
              <a:t>повноважень</a:t>
            </a:r>
            <a:r>
              <a:rPr lang="ru-RU" sz="1400" dirty="0"/>
              <a:t>;</a:t>
            </a:r>
          </a:p>
          <a:p>
            <a:r>
              <a:rPr lang="ru-RU" sz="1400" dirty="0"/>
              <a:t>4. </a:t>
            </a:r>
            <a:r>
              <a:rPr lang="ru-RU" sz="1400" dirty="0" err="1"/>
              <a:t>надання</a:t>
            </a:r>
            <a:r>
              <a:rPr lang="ru-RU" sz="1400" dirty="0"/>
              <a:t> </a:t>
            </a:r>
            <a:r>
              <a:rPr lang="ru-RU" sz="1400" dirty="0" err="1"/>
              <a:t>неправомірної</a:t>
            </a:r>
            <a:r>
              <a:rPr lang="ru-RU" sz="1400" dirty="0"/>
              <a:t> </a:t>
            </a:r>
            <a:r>
              <a:rPr lang="ru-RU" sz="1400" dirty="0" err="1"/>
              <a:t>вигоди</a:t>
            </a:r>
            <a:r>
              <a:rPr lang="ru-RU" sz="1400" dirty="0"/>
              <a:t> </a:t>
            </a:r>
            <a:r>
              <a:rPr lang="ru-RU" sz="1400" dirty="0" err="1"/>
              <a:t>третім</a:t>
            </a:r>
            <a:r>
              <a:rPr lang="ru-RU" sz="1400" dirty="0"/>
              <a:t> особам на </a:t>
            </a:r>
            <a:r>
              <a:rPr lang="ru-RU" sz="1400" dirty="0" err="1"/>
              <a:t>вимогу</a:t>
            </a:r>
            <a:r>
              <a:rPr lang="ru-RU" sz="1400" dirty="0"/>
              <a:t> </a:t>
            </a:r>
            <a:r>
              <a:rPr lang="ru-RU" sz="1400" dirty="0" err="1"/>
              <a:t>службової</a:t>
            </a:r>
            <a:r>
              <a:rPr lang="ru-RU" sz="1400" dirty="0"/>
              <a:t> особи з метою </a:t>
            </a:r>
            <a:r>
              <a:rPr lang="ru-RU" sz="1400" dirty="0" err="1"/>
              <a:t>схилити</a:t>
            </a:r>
            <a:endParaRPr lang="ru-RU" sz="1400" dirty="0"/>
          </a:p>
          <a:p>
            <a:r>
              <a:rPr lang="ru-RU" sz="1400" dirty="0" err="1"/>
              <a:t>цю</a:t>
            </a:r>
            <a:r>
              <a:rPr lang="ru-RU" sz="1400" dirty="0"/>
              <a:t> особу до </a:t>
            </a:r>
            <a:r>
              <a:rPr lang="ru-RU" sz="1400" dirty="0" err="1"/>
              <a:t>використання</a:t>
            </a:r>
            <a:r>
              <a:rPr lang="ru-RU" sz="1400" dirty="0"/>
              <a:t> </a:t>
            </a:r>
            <a:r>
              <a:rPr lang="ru-RU" sz="1400" dirty="0" err="1"/>
              <a:t>пов’язаних</a:t>
            </a:r>
            <a:r>
              <a:rPr lang="ru-RU" sz="1400" dirty="0"/>
              <a:t> з </a:t>
            </a:r>
            <a:r>
              <a:rPr lang="ru-RU" sz="1400" dirty="0" err="1"/>
              <a:t>її</a:t>
            </a:r>
            <a:r>
              <a:rPr lang="ru-RU" sz="1400" dirty="0"/>
              <a:t> </a:t>
            </a:r>
            <a:r>
              <a:rPr lang="ru-RU" sz="1400" dirty="0" err="1"/>
              <a:t>службовими</a:t>
            </a:r>
            <a:r>
              <a:rPr lang="ru-RU" sz="1400" dirty="0"/>
              <a:t> </a:t>
            </a:r>
            <a:r>
              <a:rPr lang="ru-RU" sz="1400" dirty="0" err="1"/>
              <a:t>повноваженнями</a:t>
            </a:r>
            <a:r>
              <a:rPr lang="ru-RU" sz="1400" dirty="0"/>
              <a:t> </a:t>
            </a:r>
            <a:r>
              <a:rPr lang="ru-RU" sz="1400" dirty="0" err="1"/>
              <a:t>можливостей</a:t>
            </a:r>
            <a:r>
              <a:rPr lang="ru-RU" sz="14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0361521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404664"/>
            <a:ext cx="856895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err="1" smtClean="0"/>
              <a:t>Питання</a:t>
            </a:r>
            <a:r>
              <a:rPr lang="ru-RU" sz="1400" b="1" dirty="0" smtClean="0"/>
              <a:t> 5</a:t>
            </a:r>
            <a:r>
              <a:rPr lang="ru-RU" sz="1400" dirty="0" smtClean="0"/>
              <a:t>: </a:t>
            </a:r>
            <a:r>
              <a:rPr lang="ru-RU" sz="1400" dirty="0" err="1"/>
              <a:t>Неправомірна</a:t>
            </a:r>
            <a:r>
              <a:rPr lang="ru-RU" sz="1400" dirty="0"/>
              <a:t> </a:t>
            </a:r>
            <a:r>
              <a:rPr lang="ru-RU" sz="1400" dirty="0" err="1"/>
              <a:t>вигода</a:t>
            </a:r>
            <a:r>
              <a:rPr lang="ru-RU" sz="1400" dirty="0"/>
              <a:t> – </a:t>
            </a:r>
            <a:r>
              <a:rPr lang="ru-RU" sz="1400" dirty="0" err="1"/>
              <a:t>це</a:t>
            </a:r>
            <a:r>
              <a:rPr lang="ru-RU" sz="1400" dirty="0"/>
              <a:t>:</a:t>
            </a:r>
          </a:p>
          <a:p>
            <a:r>
              <a:rPr lang="ru-RU" sz="1400" b="1" i="1" dirty="0" err="1"/>
              <a:t>Відповіді</a:t>
            </a:r>
            <a:r>
              <a:rPr lang="ru-RU" sz="1400" dirty="0"/>
              <a:t>:</a:t>
            </a:r>
          </a:p>
          <a:p>
            <a:r>
              <a:rPr lang="ru-RU" sz="1400" dirty="0"/>
              <a:t>1. </a:t>
            </a:r>
            <a:r>
              <a:rPr lang="ru-RU" sz="1400" dirty="0" err="1"/>
              <a:t>грошові</a:t>
            </a:r>
            <a:r>
              <a:rPr lang="ru-RU" sz="1400" dirty="0"/>
              <a:t> </a:t>
            </a:r>
            <a:r>
              <a:rPr lang="ru-RU" sz="1400" dirty="0" err="1"/>
              <a:t>кошти</a:t>
            </a:r>
            <a:r>
              <a:rPr lang="ru-RU" sz="1400" dirty="0"/>
              <a:t> </a:t>
            </a:r>
            <a:r>
              <a:rPr lang="ru-RU" sz="1400" dirty="0" err="1"/>
              <a:t>або</a:t>
            </a:r>
            <a:r>
              <a:rPr lang="ru-RU" sz="1400" dirty="0"/>
              <a:t> </a:t>
            </a:r>
            <a:r>
              <a:rPr lang="ru-RU" sz="1400" dirty="0" err="1"/>
              <a:t>інше</a:t>
            </a:r>
            <a:r>
              <a:rPr lang="ru-RU" sz="1400" dirty="0"/>
              <a:t> </a:t>
            </a:r>
            <a:r>
              <a:rPr lang="ru-RU" sz="1400" dirty="0" err="1"/>
              <a:t>майно</a:t>
            </a:r>
            <a:r>
              <a:rPr lang="ru-RU" sz="1400" dirty="0"/>
              <a:t>, </a:t>
            </a:r>
            <a:r>
              <a:rPr lang="ru-RU" sz="1400" dirty="0" err="1"/>
              <a:t>переваги</a:t>
            </a:r>
            <a:r>
              <a:rPr lang="ru-RU" sz="1400" dirty="0"/>
              <a:t>, </a:t>
            </a:r>
            <a:r>
              <a:rPr lang="ru-RU" sz="1400" dirty="0" err="1"/>
              <a:t>пільги</a:t>
            </a:r>
            <a:r>
              <a:rPr lang="ru-RU" sz="1400" dirty="0"/>
              <a:t>, </a:t>
            </a:r>
            <a:r>
              <a:rPr lang="ru-RU" sz="1400" dirty="0" err="1"/>
              <a:t>послуги</a:t>
            </a:r>
            <a:r>
              <a:rPr lang="ru-RU" sz="1400" dirty="0"/>
              <a:t>, </a:t>
            </a:r>
            <a:r>
              <a:rPr lang="ru-RU" sz="1400" dirty="0" err="1"/>
              <a:t>нематеріальні</a:t>
            </a:r>
            <a:r>
              <a:rPr lang="ru-RU" sz="1400" dirty="0"/>
              <a:t> </a:t>
            </a:r>
            <a:r>
              <a:rPr lang="ru-RU" sz="1400" dirty="0" err="1"/>
              <a:t>активи</a:t>
            </a:r>
            <a:r>
              <a:rPr lang="ru-RU" sz="1400" dirty="0"/>
              <a:t>,</a:t>
            </a:r>
          </a:p>
          <a:p>
            <a:r>
              <a:rPr lang="ru-RU" sz="1400" dirty="0"/>
              <a:t>будь-</a:t>
            </a:r>
            <a:r>
              <a:rPr lang="ru-RU" sz="1400" dirty="0" err="1"/>
              <a:t>які</a:t>
            </a:r>
            <a:r>
              <a:rPr lang="ru-RU" sz="1400" dirty="0"/>
              <a:t> </a:t>
            </a:r>
            <a:r>
              <a:rPr lang="ru-RU" sz="1400" dirty="0" err="1"/>
              <a:t>інші</a:t>
            </a:r>
            <a:r>
              <a:rPr lang="ru-RU" sz="1400" dirty="0"/>
              <a:t> </a:t>
            </a:r>
            <a:r>
              <a:rPr lang="ru-RU" sz="1400" dirty="0" err="1"/>
              <a:t>вигоди</a:t>
            </a:r>
            <a:r>
              <a:rPr lang="ru-RU" sz="1400" dirty="0"/>
              <a:t> </a:t>
            </a:r>
            <a:r>
              <a:rPr lang="ru-RU" sz="1400" dirty="0" err="1"/>
              <a:t>нематеріального</a:t>
            </a:r>
            <a:r>
              <a:rPr lang="ru-RU" sz="1400" dirty="0"/>
              <a:t> </a:t>
            </a:r>
            <a:r>
              <a:rPr lang="ru-RU" sz="1400" dirty="0" err="1"/>
              <a:t>чи</a:t>
            </a:r>
            <a:r>
              <a:rPr lang="ru-RU" sz="1400" dirty="0"/>
              <a:t> негрошового характеру, </a:t>
            </a:r>
            <a:r>
              <a:rPr lang="ru-RU" sz="1400" dirty="0" err="1"/>
              <a:t>які</a:t>
            </a:r>
            <a:r>
              <a:rPr lang="ru-RU" sz="1400" dirty="0"/>
              <a:t> </a:t>
            </a:r>
            <a:r>
              <a:rPr lang="ru-RU" sz="1400" dirty="0" err="1"/>
              <a:t>обіцяють</a:t>
            </a:r>
            <a:r>
              <a:rPr lang="ru-RU" sz="1400" dirty="0"/>
              <a:t>,</a:t>
            </a:r>
          </a:p>
          <a:p>
            <a:r>
              <a:rPr lang="ru-RU" sz="1400" dirty="0" err="1"/>
              <a:t>пропонують</a:t>
            </a:r>
            <a:r>
              <a:rPr lang="ru-RU" sz="1400" dirty="0"/>
              <a:t>, </a:t>
            </a:r>
            <a:r>
              <a:rPr lang="ru-RU" sz="1400" dirty="0" err="1"/>
              <a:t>надають</a:t>
            </a:r>
            <a:r>
              <a:rPr lang="ru-RU" sz="1400" dirty="0"/>
              <a:t> </a:t>
            </a:r>
            <a:r>
              <a:rPr lang="ru-RU" sz="1400" dirty="0" err="1"/>
              <a:t>або</a:t>
            </a:r>
            <a:r>
              <a:rPr lang="ru-RU" sz="1400" dirty="0"/>
              <a:t> </a:t>
            </a:r>
            <a:r>
              <a:rPr lang="ru-RU" sz="1400" dirty="0" err="1"/>
              <a:t>одержують</a:t>
            </a:r>
            <a:r>
              <a:rPr lang="ru-RU" sz="1400" dirty="0"/>
              <a:t> без </a:t>
            </a:r>
            <a:r>
              <a:rPr lang="ru-RU" sz="1400" dirty="0" err="1"/>
              <a:t>законних</a:t>
            </a:r>
            <a:r>
              <a:rPr lang="ru-RU" sz="1400" dirty="0"/>
              <a:t> на те </a:t>
            </a:r>
            <a:r>
              <a:rPr lang="ru-RU" sz="1400" dirty="0" err="1"/>
              <a:t>підстав</a:t>
            </a:r>
            <a:r>
              <a:rPr lang="ru-RU" sz="1400" dirty="0"/>
              <a:t>;</a:t>
            </a:r>
          </a:p>
          <a:p>
            <a:r>
              <a:rPr lang="ru-RU" sz="1400" dirty="0"/>
              <a:t>2. будь-яка </a:t>
            </a:r>
            <a:r>
              <a:rPr lang="ru-RU" sz="1400" dirty="0" err="1"/>
              <a:t>вигода</a:t>
            </a:r>
            <a:r>
              <a:rPr lang="ru-RU" sz="1400" dirty="0"/>
              <a:t>, </a:t>
            </a:r>
            <a:r>
              <a:rPr lang="ru-RU" sz="1400" dirty="0" err="1"/>
              <a:t>крім</a:t>
            </a:r>
            <a:r>
              <a:rPr lang="ru-RU" sz="1400" dirty="0"/>
              <a:t> </a:t>
            </a:r>
            <a:r>
              <a:rPr lang="ru-RU" sz="1400" dirty="0" err="1"/>
              <a:t>заробітної</a:t>
            </a:r>
            <a:r>
              <a:rPr lang="ru-RU" sz="1400" dirty="0"/>
              <a:t> плати за </a:t>
            </a:r>
            <a:r>
              <a:rPr lang="ru-RU" sz="1400" dirty="0" err="1"/>
              <a:t>місцем</a:t>
            </a:r>
            <a:r>
              <a:rPr lang="ru-RU" sz="1400" dirty="0"/>
              <a:t> </a:t>
            </a:r>
            <a:r>
              <a:rPr lang="ru-RU" sz="1400" dirty="0" err="1"/>
              <a:t>основної</a:t>
            </a:r>
            <a:r>
              <a:rPr lang="ru-RU" sz="1400" dirty="0"/>
              <a:t> </a:t>
            </a:r>
            <a:r>
              <a:rPr lang="ru-RU" sz="1400" dirty="0" err="1"/>
              <a:t>роботи</a:t>
            </a:r>
            <a:r>
              <a:rPr lang="ru-RU" sz="1400" dirty="0"/>
              <a:t>;</a:t>
            </a:r>
          </a:p>
          <a:p>
            <a:r>
              <a:rPr lang="ru-RU" sz="1400" dirty="0"/>
              <a:t>3. доходи </a:t>
            </a:r>
            <a:r>
              <a:rPr lang="ru-RU" sz="1400" dirty="0" err="1"/>
              <a:t>від</a:t>
            </a:r>
            <a:r>
              <a:rPr lang="ru-RU" sz="1400" dirty="0"/>
              <a:t> </a:t>
            </a:r>
            <a:r>
              <a:rPr lang="ru-RU" sz="1400" dirty="0" err="1"/>
              <a:t>роботи</a:t>
            </a:r>
            <a:r>
              <a:rPr lang="ru-RU" sz="1400" dirty="0"/>
              <a:t> за </a:t>
            </a:r>
            <a:r>
              <a:rPr lang="ru-RU" sz="1400" dirty="0" err="1"/>
              <a:t>сумісництвом</a:t>
            </a:r>
            <a:r>
              <a:rPr lang="ru-RU" sz="1400" dirty="0"/>
              <a:t>;</a:t>
            </a:r>
          </a:p>
          <a:p>
            <a:r>
              <a:rPr lang="ru-RU" sz="1400" dirty="0"/>
              <a:t>4. </a:t>
            </a:r>
            <a:r>
              <a:rPr lang="ru-RU" sz="1400" dirty="0" err="1"/>
              <a:t>нематеріальні</a:t>
            </a:r>
            <a:r>
              <a:rPr lang="ru-RU" sz="1400" dirty="0"/>
              <a:t> </a:t>
            </a:r>
            <a:r>
              <a:rPr lang="ru-RU" sz="1400" dirty="0" err="1"/>
              <a:t>активи</a:t>
            </a:r>
            <a:r>
              <a:rPr lang="ru-RU" sz="1400" dirty="0"/>
              <a:t>, </a:t>
            </a:r>
            <a:r>
              <a:rPr lang="ru-RU" sz="1400" dirty="0" err="1"/>
              <a:t>які</a:t>
            </a:r>
            <a:r>
              <a:rPr lang="ru-RU" sz="1400" dirty="0"/>
              <a:t> особа </a:t>
            </a:r>
            <a:r>
              <a:rPr lang="ru-RU" sz="1400" dirty="0" err="1"/>
              <a:t>набула</a:t>
            </a:r>
            <a:r>
              <a:rPr lang="ru-RU" sz="1400" dirty="0"/>
              <a:t> у </a:t>
            </a:r>
            <a:r>
              <a:rPr lang="ru-RU" sz="1400" dirty="0" err="1"/>
              <a:t>власність</a:t>
            </a:r>
            <a:r>
              <a:rPr lang="ru-RU" sz="1400" dirty="0"/>
              <a:t> шляхом </a:t>
            </a:r>
            <a:r>
              <a:rPr lang="ru-RU" sz="1400" dirty="0" err="1"/>
              <a:t>спадкування</a:t>
            </a:r>
            <a:r>
              <a:rPr lang="ru-RU" sz="1400" dirty="0"/>
              <a:t> до</a:t>
            </a:r>
          </a:p>
          <a:p>
            <a:r>
              <a:rPr lang="ru-RU" sz="1400" dirty="0" err="1"/>
              <a:t>призначення</a:t>
            </a:r>
            <a:r>
              <a:rPr lang="ru-RU" sz="1400" dirty="0"/>
              <a:t> </a:t>
            </a:r>
            <a:r>
              <a:rPr lang="ru-RU" sz="1400" dirty="0" err="1"/>
              <a:t>її</a:t>
            </a:r>
            <a:r>
              <a:rPr lang="ru-RU" sz="1400" dirty="0"/>
              <a:t> на посаду. </a:t>
            </a:r>
            <a:endParaRPr lang="ru-RU" sz="1400" dirty="0" smtClean="0"/>
          </a:p>
          <a:p>
            <a:endParaRPr lang="uk-UA" sz="1400" dirty="0" smtClean="0"/>
          </a:p>
          <a:p>
            <a:endParaRPr lang="uk-UA" sz="1400" dirty="0"/>
          </a:p>
          <a:p>
            <a:r>
              <a:rPr lang="ru-RU" sz="1400" b="1" dirty="0" err="1" smtClean="0"/>
              <a:t>Питання</a:t>
            </a:r>
            <a:r>
              <a:rPr lang="ru-RU" sz="1400" b="1" dirty="0" smtClean="0"/>
              <a:t> 6</a:t>
            </a:r>
            <a:r>
              <a:rPr lang="ru-RU" sz="1400" dirty="0" smtClean="0"/>
              <a:t>: </a:t>
            </a:r>
            <a:r>
              <a:rPr lang="ru-RU" sz="1400" dirty="0"/>
              <a:t>Яке з </a:t>
            </a:r>
            <a:r>
              <a:rPr lang="ru-RU" sz="1400" dirty="0" err="1"/>
              <a:t>описаних</a:t>
            </a:r>
            <a:r>
              <a:rPr lang="ru-RU" sz="1400" dirty="0"/>
              <a:t> </a:t>
            </a:r>
            <a:r>
              <a:rPr lang="ru-RU" sz="1400" dirty="0" err="1"/>
              <a:t>нижче</a:t>
            </a:r>
            <a:r>
              <a:rPr lang="ru-RU" sz="1400" dirty="0"/>
              <a:t> </a:t>
            </a:r>
            <a:r>
              <a:rPr lang="ru-RU" sz="1400" dirty="0" err="1"/>
              <a:t>діянь</a:t>
            </a:r>
            <a:r>
              <a:rPr lang="ru-RU" sz="1400" dirty="0"/>
              <a:t> не </a:t>
            </a:r>
            <a:r>
              <a:rPr lang="ru-RU" sz="1400" dirty="0" err="1"/>
              <a:t>належить</a:t>
            </a:r>
            <a:r>
              <a:rPr lang="ru-RU" sz="1400" dirty="0"/>
              <a:t> до </a:t>
            </a:r>
            <a:r>
              <a:rPr lang="ru-RU" sz="1400" dirty="0" err="1"/>
              <a:t>правопорушень</a:t>
            </a:r>
            <a:r>
              <a:rPr lang="ru-RU" sz="1400" dirty="0"/>
              <a:t>, </a:t>
            </a:r>
            <a:r>
              <a:rPr lang="ru-RU" sz="1400" dirty="0" err="1"/>
              <a:t>пов’язаних</a:t>
            </a:r>
            <a:r>
              <a:rPr lang="ru-RU" sz="1400" dirty="0"/>
              <a:t> з </a:t>
            </a:r>
            <a:r>
              <a:rPr lang="ru-RU" sz="1400" dirty="0" err="1"/>
              <a:t>корупцією</a:t>
            </a:r>
            <a:r>
              <a:rPr lang="ru-RU" sz="1400" dirty="0"/>
              <a:t> ?</a:t>
            </a:r>
          </a:p>
          <a:p>
            <a:r>
              <a:rPr lang="ru-RU" sz="1400" b="1" i="1" dirty="0" err="1"/>
              <a:t>Відповіді</a:t>
            </a:r>
            <a:r>
              <a:rPr lang="ru-RU" sz="1400" dirty="0"/>
              <a:t>:</a:t>
            </a:r>
          </a:p>
          <a:p>
            <a:r>
              <a:rPr lang="ru-RU" sz="1400" dirty="0"/>
              <a:t>1. </a:t>
            </a:r>
            <a:r>
              <a:rPr lang="ru-RU" sz="1400" dirty="0" err="1"/>
              <a:t>службова</a:t>
            </a:r>
            <a:r>
              <a:rPr lang="ru-RU" sz="1400" dirty="0"/>
              <a:t> особа не </a:t>
            </a:r>
            <a:r>
              <a:rPr lang="ru-RU" sz="1400" dirty="0" err="1"/>
              <a:t>повідомила</a:t>
            </a:r>
            <a:r>
              <a:rPr lang="ru-RU" sz="1400" dirty="0"/>
              <a:t> </a:t>
            </a:r>
            <a:r>
              <a:rPr lang="ru-RU" sz="1400" dirty="0" err="1"/>
              <a:t>керівника</a:t>
            </a:r>
            <a:r>
              <a:rPr lang="ru-RU" sz="1400" dirty="0"/>
              <a:t> про </a:t>
            </a:r>
            <a:r>
              <a:rPr lang="ru-RU" sz="1400" dirty="0" err="1"/>
              <a:t>потенційний</a:t>
            </a:r>
            <a:r>
              <a:rPr lang="ru-RU" sz="1400" dirty="0"/>
              <a:t> </a:t>
            </a:r>
            <a:r>
              <a:rPr lang="ru-RU" sz="1400" dirty="0" err="1"/>
              <a:t>конфлікт</a:t>
            </a:r>
            <a:r>
              <a:rPr lang="ru-RU" sz="1400" dirty="0"/>
              <a:t> </a:t>
            </a:r>
            <a:r>
              <a:rPr lang="ru-RU" sz="1400" dirty="0" err="1"/>
              <a:t>інтересів</a:t>
            </a:r>
            <a:r>
              <a:rPr lang="ru-RU" sz="1400" dirty="0"/>
              <a:t>;</a:t>
            </a:r>
          </a:p>
          <a:p>
            <a:r>
              <a:rPr lang="ru-RU" sz="1400" dirty="0"/>
              <a:t>2. </a:t>
            </a:r>
            <a:r>
              <a:rPr lang="ru-RU" sz="1400" dirty="0" err="1"/>
              <a:t>державний</a:t>
            </a:r>
            <a:r>
              <a:rPr lang="ru-RU" sz="1400" dirty="0"/>
              <a:t> </a:t>
            </a:r>
            <a:r>
              <a:rPr lang="ru-RU" sz="1400" dirty="0" err="1"/>
              <a:t>службовець</a:t>
            </a:r>
            <a:r>
              <a:rPr lang="ru-RU" sz="1400" dirty="0"/>
              <a:t> </a:t>
            </a:r>
            <a:r>
              <a:rPr lang="ru-RU" sz="1400" dirty="0" err="1"/>
              <a:t>займається</a:t>
            </a:r>
            <a:r>
              <a:rPr lang="ru-RU" sz="1400" dirty="0"/>
              <a:t> </a:t>
            </a:r>
            <a:r>
              <a:rPr lang="ru-RU" sz="1400" dirty="0" err="1"/>
              <a:t>підприємницькою</a:t>
            </a:r>
            <a:r>
              <a:rPr lang="ru-RU" sz="1400" dirty="0"/>
              <a:t> </a:t>
            </a:r>
            <a:r>
              <a:rPr lang="ru-RU" sz="1400" dirty="0" err="1"/>
              <a:t>діяльністю</a:t>
            </a:r>
            <a:r>
              <a:rPr lang="ru-RU" sz="1400" dirty="0"/>
              <a:t>;</a:t>
            </a:r>
          </a:p>
          <a:p>
            <a:r>
              <a:rPr lang="ru-RU" sz="1400" dirty="0"/>
              <a:t>3. </a:t>
            </a:r>
            <a:r>
              <a:rPr lang="ru-RU" sz="1400" dirty="0" err="1"/>
              <a:t>службова</a:t>
            </a:r>
            <a:r>
              <a:rPr lang="ru-RU" sz="1400" dirty="0"/>
              <a:t> особи </a:t>
            </a:r>
            <a:r>
              <a:rPr lang="ru-RU" sz="1400" dirty="0" err="1"/>
              <a:t>прийняла</a:t>
            </a:r>
            <a:r>
              <a:rPr lang="ru-RU" sz="1400" dirty="0"/>
              <a:t> </a:t>
            </a:r>
            <a:r>
              <a:rPr lang="ru-RU" sz="1400" dirty="0" err="1"/>
              <a:t>неправомірну</a:t>
            </a:r>
            <a:r>
              <a:rPr lang="ru-RU" sz="1400" dirty="0"/>
              <a:t> </a:t>
            </a:r>
            <a:r>
              <a:rPr lang="ru-RU" sz="1400" dirty="0" err="1"/>
              <a:t>вигоду</a:t>
            </a:r>
            <a:r>
              <a:rPr lang="ru-RU" sz="1400" dirty="0"/>
              <a:t> за </a:t>
            </a:r>
            <a:r>
              <a:rPr lang="ru-RU" sz="1400" dirty="0" err="1"/>
              <a:t>сприяння</a:t>
            </a:r>
            <a:r>
              <a:rPr lang="ru-RU" sz="1400" dirty="0"/>
              <a:t> у </a:t>
            </a:r>
            <a:r>
              <a:rPr lang="ru-RU" sz="1400" dirty="0" err="1"/>
              <a:t>наданні</a:t>
            </a:r>
            <a:r>
              <a:rPr lang="ru-RU" sz="1400" dirty="0"/>
              <a:t> в</a:t>
            </a:r>
          </a:p>
          <a:p>
            <a:r>
              <a:rPr lang="ru-RU" sz="1400" dirty="0" err="1"/>
              <a:t>користування</a:t>
            </a:r>
            <a:r>
              <a:rPr lang="ru-RU" sz="1400" dirty="0"/>
              <a:t> </a:t>
            </a:r>
            <a:r>
              <a:rPr lang="ru-RU" sz="1400" dirty="0" err="1"/>
              <a:t>приватній</a:t>
            </a:r>
            <a:r>
              <a:rPr lang="ru-RU" sz="1400" dirty="0"/>
              <a:t> </a:t>
            </a:r>
            <a:r>
              <a:rPr lang="ru-RU" sz="1400" dirty="0" err="1"/>
              <a:t>компанії</a:t>
            </a:r>
            <a:r>
              <a:rPr lang="ru-RU" sz="1400" dirty="0"/>
              <a:t> </a:t>
            </a:r>
            <a:r>
              <a:rPr lang="ru-RU" sz="1400" dirty="0" err="1"/>
              <a:t>земельної</a:t>
            </a:r>
            <a:r>
              <a:rPr lang="ru-RU" sz="1400" dirty="0"/>
              <a:t> </a:t>
            </a:r>
            <a:r>
              <a:rPr lang="ru-RU" sz="1400" dirty="0" err="1"/>
              <a:t>ділянки</a:t>
            </a:r>
            <a:r>
              <a:rPr lang="ru-RU" sz="1400" dirty="0"/>
              <a:t>;</a:t>
            </a:r>
          </a:p>
          <a:p>
            <a:r>
              <a:rPr lang="ru-RU" sz="1400" dirty="0"/>
              <a:t>4. </a:t>
            </a:r>
            <a:r>
              <a:rPr lang="ru-RU" sz="1400" dirty="0" err="1"/>
              <a:t>службова</a:t>
            </a:r>
            <a:r>
              <a:rPr lang="ru-RU" sz="1400" dirty="0"/>
              <a:t> особа подала </a:t>
            </a:r>
            <a:r>
              <a:rPr lang="ru-RU" sz="1400" dirty="0" err="1"/>
              <a:t>декларацію</a:t>
            </a:r>
            <a:r>
              <a:rPr lang="ru-RU" sz="1400" dirty="0"/>
              <a:t> особи, </a:t>
            </a:r>
            <a:r>
              <a:rPr lang="ru-RU" sz="1400" dirty="0" err="1"/>
              <a:t>уповноваженої</a:t>
            </a:r>
            <a:r>
              <a:rPr lang="ru-RU" sz="1400" dirty="0"/>
              <a:t> на </a:t>
            </a:r>
            <a:r>
              <a:rPr lang="ru-RU" sz="1400" dirty="0" err="1"/>
              <a:t>виконання</a:t>
            </a:r>
            <a:r>
              <a:rPr lang="ru-RU" sz="1400" dirty="0"/>
              <a:t> </a:t>
            </a:r>
            <a:r>
              <a:rPr lang="ru-RU" sz="1400" dirty="0" err="1"/>
              <a:t>функцій</a:t>
            </a:r>
            <a:endParaRPr lang="ru-RU" sz="1400" dirty="0"/>
          </a:p>
          <a:p>
            <a:r>
              <a:rPr lang="ru-RU" sz="1400" dirty="0" err="1"/>
              <a:t>держави</a:t>
            </a:r>
            <a:r>
              <a:rPr lang="ru-RU" sz="1400" dirty="0"/>
              <a:t> </a:t>
            </a:r>
            <a:r>
              <a:rPr lang="ru-RU" sz="1400" dirty="0" err="1"/>
              <a:t>або</a:t>
            </a:r>
            <a:r>
              <a:rPr lang="ru-RU" sz="1400" dirty="0"/>
              <a:t> </a:t>
            </a:r>
            <a:r>
              <a:rPr lang="ru-RU" sz="1400" dirty="0" err="1"/>
              <a:t>місцевого</a:t>
            </a:r>
            <a:r>
              <a:rPr lang="ru-RU" sz="1400" dirty="0"/>
              <a:t> </a:t>
            </a:r>
            <a:r>
              <a:rPr lang="ru-RU" sz="1400" dirty="0" err="1"/>
              <a:t>самоврядування</a:t>
            </a:r>
            <a:r>
              <a:rPr lang="ru-RU" sz="1400" dirty="0"/>
              <a:t>, на 10 </a:t>
            </a:r>
            <a:r>
              <a:rPr lang="ru-RU" sz="1400" dirty="0" err="1"/>
              <a:t>днів</a:t>
            </a:r>
            <a:r>
              <a:rPr lang="ru-RU" sz="1400" dirty="0"/>
              <a:t> </a:t>
            </a:r>
            <a:r>
              <a:rPr lang="ru-RU" sz="1400" dirty="0" err="1"/>
              <a:t>пізніше</a:t>
            </a:r>
            <a:r>
              <a:rPr lang="ru-RU" sz="1400" dirty="0"/>
              <a:t> </a:t>
            </a:r>
            <a:r>
              <a:rPr lang="ru-RU" sz="1400" dirty="0" err="1"/>
              <a:t>від</a:t>
            </a:r>
            <a:r>
              <a:rPr lang="ru-RU" sz="1400" dirty="0"/>
              <a:t> </a:t>
            </a:r>
            <a:r>
              <a:rPr lang="ru-RU" sz="1400" dirty="0" err="1"/>
              <a:t>встановленого</a:t>
            </a:r>
            <a:endParaRPr lang="ru-RU" sz="1400" dirty="0"/>
          </a:p>
          <a:p>
            <a:r>
              <a:rPr lang="ru-RU" sz="1400" dirty="0"/>
              <a:t>законом строку.</a:t>
            </a:r>
          </a:p>
        </p:txBody>
      </p:sp>
    </p:spTree>
    <p:extLst>
      <p:ext uri="{BB962C8B-B14F-4D97-AF65-F5344CB8AC3E}">
        <p14:creationId xmlns:p14="http://schemas.microsoft.com/office/powerpoint/2010/main" val="26856381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accent5">
                    <a:lumMod val="75000"/>
                  </a:schemeClr>
                </a:solidFill>
              </a:rPr>
              <a:t>Нормативна база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1331640" y="2420888"/>
            <a:ext cx="6480720" cy="4176464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- </a:t>
            </a:r>
            <a:r>
              <a:rPr lang="ru-RU" b="1" dirty="0" err="1" smtClean="0">
                <a:solidFill>
                  <a:schemeClr val="accent4">
                    <a:lumMod val="75000"/>
                  </a:schemeClr>
                </a:solidFill>
              </a:rPr>
              <a:t>Конституція</a:t>
            </a: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України</a:t>
            </a:r>
            <a:endParaRPr lang="ru-RU" b="1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- </a:t>
            </a:r>
            <a:r>
              <a:rPr lang="ru-RU" b="1" dirty="0" err="1" smtClean="0">
                <a:solidFill>
                  <a:schemeClr val="accent4">
                    <a:lumMod val="75000"/>
                  </a:schemeClr>
                </a:solidFill>
              </a:rPr>
              <a:t>Конвенція</a:t>
            </a: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ООН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проти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корупції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від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31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жовтня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2003 року</a:t>
            </a:r>
          </a:p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- </a:t>
            </a:r>
            <a:r>
              <a:rPr lang="ru-RU" b="1" dirty="0" err="1" smtClean="0">
                <a:solidFill>
                  <a:schemeClr val="accent4">
                    <a:lumMod val="75000"/>
                  </a:schemeClr>
                </a:solidFill>
              </a:rPr>
              <a:t>Цивільна</a:t>
            </a: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конвенція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Ради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Європи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про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боротьбу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з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корупцією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від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04 листопада 1999 року</a:t>
            </a:r>
          </a:p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- </a:t>
            </a:r>
            <a:r>
              <a:rPr lang="ru-RU" b="1" dirty="0" err="1" smtClean="0">
                <a:solidFill>
                  <a:schemeClr val="accent4">
                    <a:lumMod val="75000"/>
                  </a:schemeClr>
                </a:solidFill>
              </a:rPr>
              <a:t>Кримінальна</a:t>
            </a: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конвенція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Ради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Європи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про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боротьбу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з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корупцією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від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27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січня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1999 року</a:t>
            </a:r>
          </a:p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- </a:t>
            </a:r>
            <a:r>
              <a:rPr lang="ru-RU" b="1" dirty="0" err="1" smtClean="0">
                <a:solidFill>
                  <a:schemeClr val="accent4">
                    <a:lumMod val="75000"/>
                  </a:schemeClr>
                </a:solidFill>
              </a:rPr>
              <a:t>Додатковий</a:t>
            </a: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протокол до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Кримінальної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конвенції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Ради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Європи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про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боротьбу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з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корупцією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від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15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травня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2003 року</a:t>
            </a:r>
          </a:p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- </a:t>
            </a:r>
            <a:r>
              <a:rPr lang="ru-RU" b="1" dirty="0" err="1" smtClean="0">
                <a:solidFill>
                  <a:schemeClr val="accent4">
                    <a:lumMod val="75000"/>
                  </a:schemeClr>
                </a:solidFill>
              </a:rPr>
              <a:t>Кримінальний</a:t>
            </a: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процесуальний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кодекс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України</a:t>
            </a:r>
            <a:endParaRPr lang="ru-RU" b="1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- </a:t>
            </a:r>
            <a:r>
              <a:rPr lang="ru-RU" b="1" dirty="0" err="1" smtClean="0">
                <a:solidFill>
                  <a:schemeClr val="accent4">
                    <a:lumMod val="75000"/>
                  </a:schemeClr>
                </a:solidFill>
              </a:rPr>
              <a:t>Кримінальний</a:t>
            </a: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кодекс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України</a:t>
            </a:r>
            <a:endParaRPr lang="ru-RU" b="1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- Кодекс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України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про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адміністративні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правопорушення</a:t>
            </a:r>
            <a:endParaRPr lang="ru-RU" b="1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- Закон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України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«Про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запобігання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корупції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»</a:t>
            </a:r>
          </a:p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- Закон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України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«Про прокуратуру»</a:t>
            </a:r>
          </a:p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- Закон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України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«Про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Національне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антикорупційне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бюро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України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»</a:t>
            </a:r>
          </a:p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- Закон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України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«Про Службу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безпеки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України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»</a:t>
            </a:r>
          </a:p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- Закон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України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"Про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звернення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</a:rPr>
              <a:t>громадян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"</a:t>
            </a:r>
          </a:p>
        </p:txBody>
      </p:sp>
    </p:spTree>
    <p:extLst>
      <p:ext uri="{BB962C8B-B14F-4D97-AF65-F5344CB8AC3E}">
        <p14:creationId xmlns:p14="http://schemas.microsoft.com/office/powerpoint/2010/main" val="316008104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5">
  <a:themeElements>
    <a:clrScheme name="back to school">
      <a:dk1>
        <a:sysClr val="windowText" lastClr="000000"/>
      </a:dk1>
      <a:lt1>
        <a:sysClr val="window" lastClr="FFFFFF"/>
      </a:lt1>
      <a:dk2>
        <a:srgbClr val="445EA2"/>
      </a:dk2>
      <a:lt2>
        <a:srgbClr val="EBEBEB"/>
      </a:lt2>
      <a:accent1>
        <a:srgbClr val="4495A2"/>
      </a:accent1>
      <a:accent2>
        <a:srgbClr val="7CA655"/>
      </a:accent2>
      <a:accent3>
        <a:srgbClr val="DFB240"/>
      </a:accent3>
      <a:accent4>
        <a:srgbClr val="DF8C40"/>
      </a:accent4>
      <a:accent5>
        <a:srgbClr val="DF5D40"/>
      </a:accent5>
      <a:accent6>
        <a:srgbClr val="8760AD"/>
      </a:accent6>
      <a:hlink>
        <a:srgbClr val="DF5D40"/>
      </a:hlink>
      <a:folHlink>
        <a:srgbClr val="8760AD"/>
      </a:folHlink>
    </a:clrScheme>
    <a:fontScheme name="Custom 30">
      <a:majorFont>
        <a:latin typeface="Kristen ITC"/>
        <a:ea typeface=""/>
        <a:cs typeface=""/>
      </a:majorFont>
      <a:minorFont>
        <a:latin typeface="Quire San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168</TotalTime>
  <Words>1773</Words>
  <Application>Microsoft Office PowerPoint</Application>
  <PresentationFormat>Экран (4:3)</PresentationFormat>
  <Paragraphs>182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Тема5</vt:lpstr>
      <vt:lpstr>Презентация PowerPoint</vt:lpstr>
      <vt:lpstr>Поняття і терміни:</vt:lpstr>
      <vt:lpstr>Поняття і терміни:</vt:lpstr>
      <vt:lpstr>Поняття і терміни:</vt:lpstr>
      <vt:lpstr>Хто є суб’єктами корупційних правопорушень </vt:lpstr>
      <vt:lpstr>Відповідальність за корупційні правопорушення</vt:lpstr>
      <vt:lpstr>Корупційні кримінальні правопорушення:</vt:lpstr>
      <vt:lpstr>До корупційних кримінільних злочинів належать наступні злочини, у випадку їх вчинення шляхом зловживання службовим становищем:</vt:lpstr>
      <vt:lpstr>Адміністративна відповідальність за наступні правопорушення, пов’язані з корупцією:</vt:lpstr>
      <vt:lpstr>Дисциплінарна відповідальність передбачена за:</vt:lpstr>
      <vt:lpstr>Якщо вам стало відомо про:</vt:lpstr>
      <vt:lpstr>Ви маєте повідомити:</vt:lpstr>
      <vt:lpstr>Інші органи та організації, яким можна повідомити про факти корупції </vt:lpstr>
      <vt:lpstr>Термін розгляду звернення </vt:lpstr>
      <vt:lpstr>Презентация PowerPoint</vt:lpstr>
      <vt:lpstr>Презентация PowerPoint</vt:lpstr>
      <vt:lpstr>Презентация PowerPoint</vt:lpstr>
      <vt:lpstr>Нормативна база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</dc:creator>
  <cp:lastModifiedBy>админ</cp:lastModifiedBy>
  <cp:revision>32</cp:revision>
  <dcterms:created xsi:type="dcterms:W3CDTF">2024-10-27T18:02:44Z</dcterms:created>
  <dcterms:modified xsi:type="dcterms:W3CDTF">2024-10-27T20:51:13Z</dcterms:modified>
</cp:coreProperties>
</file>