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2" d="100"/>
          <a:sy n="52" d="100"/>
        </p:scale>
        <p:origin x="10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7677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1493163"/>
            <a:ext cx="7477601" cy="4443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499"/>
              </a:lnSpc>
              <a:buNone/>
            </a:pPr>
            <a:r>
              <a:rPr lang="en-US" sz="2187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ДНЗ "Василівський професійний ліцей"</a:t>
            </a:r>
            <a:endParaRPr lang="en-US" sz="2187" dirty="0">
              <a:latin typeface="Book Antiqua" panose="0204060205030503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233249" y="2159675"/>
            <a:ext cx="6677501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b="1" i="1" dirty="0" err="1" smtClean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Висуп</a:t>
            </a:r>
            <a:r>
              <a:rPr lang="en-US" sz="2624" b="1" i="1" dirty="0" smtClean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624" b="1" i="1" dirty="0" err="1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на</a:t>
            </a:r>
            <a:r>
              <a:rPr lang="en-US" sz="2624" b="1" i="1" dirty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624" b="1" i="1" dirty="0" err="1" smtClean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засіданні</a:t>
            </a:r>
            <a:r>
              <a:rPr lang="en-US" sz="2624" b="1" i="1" dirty="0" smtClean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624" b="1" i="1" dirty="0">
                <a:solidFill>
                  <a:srgbClr val="204C8E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методичної комісії</a:t>
            </a:r>
            <a:endParaRPr lang="en-US" sz="2624" dirty="0">
              <a:latin typeface="Book Antiqua" panose="0204060205030503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833199" y="2909411"/>
            <a:ext cx="7477601" cy="1666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4374"/>
              </a:lnSpc>
              <a:buNone/>
            </a:pPr>
            <a:r>
              <a:rPr lang="en-US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Я</a:t>
            </a:r>
            <a:r>
              <a:rPr lang="uk-UA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к</a:t>
            </a:r>
            <a:r>
              <a:rPr lang="en-US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3499" b="1" dirty="0" err="1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орган</a:t>
            </a:r>
            <a:r>
              <a:rPr lang="uk-UA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і</a:t>
            </a:r>
            <a:r>
              <a:rPr lang="en-US" sz="3499" b="1" dirty="0" err="1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зувати</a:t>
            </a:r>
            <a:r>
              <a:rPr lang="en-US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3499" b="1" dirty="0" err="1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якісне</a:t>
            </a:r>
            <a:r>
              <a:rPr lang="en-US" sz="3499" b="1" dirty="0" smtClean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3499" b="1" dirty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дистанційне навчання в умовах війни? </a:t>
            </a:r>
            <a:endParaRPr lang="en-US" sz="3499" dirty="0">
              <a:latin typeface="Book Antiqua" panose="02040602050305030304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2595563" y="4908947"/>
            <a:ext cx="3952875" cy="5554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4374"/>
              </a:lnSpc>
              <a:buNone/>
            </a:pPr>
            <a:r>
              <a:rPr lang="en-US" sz="3499" b="1" dirty="0">
                <a:solidFill>
                  <a:srgbClr val="910D0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Поради педагогу</a:t>
            </a:r>
            <a:endParaRPr lang="en-US" sz="3499" dirty="0">
              <a:latin typeface="Book Antiqua" panose="0204060205030503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833199" y="5797629"/>
            <a:ext cx="7477601" cy="4443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>
              <a:lnSpc>
                <a:spcPts val="3499"/>
              </a:lnSpc>
              <a:buNone/>
            </a:pPr>
            <a:r>
              <a:rPr lang="en-US" sz="2187" b="1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Доповідач: </a:t>
            </a:r>
            <a:endParaRPr lang="en-US" sz="2187" b="1" dirty="0">
              <a:latin typeface="Book Antiqua" panose="02040602050305030304" pitchFamily="18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833199" y="6491883"/>
            <a:ext cx="7477601" cy="4443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r">
              <a:lnSpc>
                <a:spcPts val="3499"/>
              </a:lnSpc>
              <a:buNone/>
            </a:pPr>
            <a:r>
              <a:rPr lang="en-US" sz="2187" b="1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голова методичної комісії О.М. Мовчан</a:t>
            </a:r>
            <a:endParaRPr lang="en-US" sz="2187" b="1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3053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6662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49091" y="3252787"/>
            <a:ext cx="10132219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249"/>
              </a:lnSpc>
              <a:buNone/>
            </a:pPr>
            <a:r>
              <a:rPr lang="en-US" sz="4199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Навчання під час війни ставить нові виклики перед викладачами</a:t>
            </a:r>
            <a:endParaRPr lang="en-US" sz="4199" dirty="0"/>
          </a:p>
        </p:txBody>
      </p:sp>
      <p:sp>
        <p:nvSpPr>
          <p:cNvPr id="6" name="Shape 2"/>
          <p:cNvSpPr/>
          <p:nvPr/>
        </p:nvSpPr>
        <p:spPr>
          <a:xfrm>
            <a:off x="2249091" y="5072301"/>
            <a:ext cx="479941" cy="479941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216">
            <a:solidFill>
              <a:srgbClr val="DDD3B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2417683" y="5112306"/>
            <a:ext cx="142756" cy="3998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49"/>
              </a:lnSpc>
              <a:buNone/>
            </a:pPr>
            <a:r>
              <a:rPr lang="en-US" sz="2519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519" dirty="0"/>
          </a:p>
        </p:txBody>
      </p:sp>
      <p:sp>
        <p:nvSpPr>
          <p:cNvPr id="8" name="Text 4"/>
          <p:cNvSpPr/>
          <p:nvPr/>
        </p:nvSpPr>
        <p:spPr>
          <a:xfrm>
            <a:off x="2942272" y="5145643"/>
            <a:ext cx="2542103" cy="9994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Освоєння цифрових технологій</a:t>
            </a:r>
            <a:endParaRPr lang="en-US" sz="2100" dirty="0"/>
          </a:p>
        </p:txBody>
      </p:sp>
      <p:sp>
        <p:nvSpPr>
          <p:cNvPr id="9" name="Text 5"/>
          <p:cNvSpPr/>
          <p:nvPr/>
        </p:nvSpPr>
        <p:spPr>
          <a:xfrm>
            <a:off x="2942272" y="6272927"/>
            <a:ext cx="2542103" cy="136540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7"/>
              </a:lnSpc>
              <a:buNone/>
            </a:pPr>
            <a:r>
              <a:rPr lang="en-US" sz="168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Організувати якісне дистанційне навчання з використанням цифрових технологій.</a:t>
            </a:r>
            <a:endParaRPr lang="en-US" sz="1680" dirty="0"/>
          </a:p>
        </p:txBody>
      </p:sp>
      <p:sp>
        <p:nvSpPr>
          <p:cNvPr id="10" name="Shape 6"/>
          <p:cNvSpPr/>
          <p:nvPr/>
        </p:nvSpPr>
        <p:spPr>
          <a:xfrm>
            <a:off x="5697617" y="5072301"/>
            <a:ext cx="479941" cy="479941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216">
            <a:solidFill>
              <a:srgbClr val="DDD3B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838944" y="5112306"/>
            <a:ext cx="197168" cy="3998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49"/>
              </a:lnSpc>
              <a:buNone/>
            </a:pPr>
            <a:r>
              <a:rPr lang="en-US" sz="2519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519" dirty="0"/>
          </a:p>
        </p:txBody>
      </p:sp>
      <p:sp>
        <p:nvSpPr>
          <p:cNvPr id="12" name="Text 8"/>
          <p:cNvSpPr/>
          <p:nvPr/>
        </p:nvSpPr>
        <p:spPr>
          <a:xfrm>
            <a:off x="6390799" y="5145643"/>
            <a:ext cx="2542103" cy="66627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Комунікація на відстані</a:t>
            </a:r>
            <a:endParaRPr lang="en-US" sz="2100" dirty="0"/>
          </a:p>
        </p:txBody>
      </p:sp>
      <p:sp>
        <p:nvSpPr>
          <p:cNvPr id="13" name="Text 9"/>
          <p:cNvSpPr/>
          <p:nvPr/>
        </p:nvSpPr>
        <p:spPr>
          <a:xfrm>
            <a:off x="6390799" y="5939790"/>
            <a:ext cx="2542103" cy="170676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7"/>
              </a:lnSpc>
              <a:buNone/>
            </a:pPr>
            <a:r>
              <a:rPr lang="en-US" sz="168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Комунікувати з учнями на відстані, підтримувати та мотивувати їх до навчання.</a:t>
            </a:r>
            <a:endParaRPr lang="en-US" sz="1680" dirty="0"/>
          </a:p>
        </p:txBody>
      </p:sp>
      <p:sp>
        <p:nvSpPr>
          <p:cNvPr id="14" name="Shape 10"/>
          <p:cNvSpPr/>
          <p:nvPr/>
        </p:nvSpPr>
        <p:spPr>
          <a:xfrm>
            <a:off x="9146143" y="5072301"/>
            <a:ext cx="479941" cy="479941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216">
            <a:solidFill>
              <a:srgbClr val="DDD3B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287470" y="5112306"/>
            <a:ext cx="197168" cy="39981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149"/>
              </a:lnSpc>
              <a:buNone/>
            </a:pPr>
            <a:r>
              <a:rPr lang="en-US" sz="2519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519" dirty="0"/>
          </a:p>
        </p:txBody>
      </p:sp>
      <p:sp>
        <p:nvSpPr>
          <p:cNvPr id="16" name="Text 12"/>
          <p:cNvSpPr/>
          <p:nvPr/>
        </p:nvSpPr>
        <p:spPr>
          <a:xfrm>
            <a:off x="9839325" y="5145643"/>
            <a:ext cx="2402800" cy="33313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Підтримка батьків</a:t>
            </a:r>
            <a:endParaRPr lang="en-US" sz="2100" dirty="0"/>
          </a:p>
        </p:txBody>
      </p:sp>
      <p:sp>
        <p:nvSpPr>
          <p:cNvPr id="17" name="Text 13"/>
          <p:cNvSpPr/>
          <p:nvPr/>
        </p:nvSpPr>
        <p:spPr>
          <a:xfrm>
            <a:off x="9839325" y="5606653"/>
            <a:ext cx="2542103" cy="10240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87"/>
              </a:lnSpc>
              <a:buNone/>
            </a:pPr>
            <a:r>
              <a:rPr lang="en-US" sz="168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Допомагати батькам у процесі дистанційного навчання їхніх дітей.</a:t>
            </a:r>
            <a:endParaRPr lang="en-US" sz="168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sp>
        <p:nvSpPr>
          <p:cNvPr id="4" name="Text 1"/>
          <p:cNvSpPr/>
          <p:nvPr/>
        </p:nvSpPr>
        <p:spPr>
          <a:xfrm>
            <a:off x="2212777" y="592099"/>
            <a:ext cx="10204847" cy="145976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286"/>
              </a:lnSpc>
              <a:buNone/>
            </a:pPr>
            <a:r>
              <a:rPr lang="en-US" sz="4229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Декілька кроків до покращення дистанційного навчання в умовах війни</a:t>
            </a:r>
            <a:endParaRPr lang="en-US" sz="4229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2119" y="2391073"/>
            <a:ext cx="3401616" cy="85927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372119" y="3665365"/>
            <a:ext cx="2972038" cy="109836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643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 крок. Оптимальний темп</a:t>
            </a:r>
            <a:endParaRPr lang="en-US" sz="2800" dirty="0"/>
          </a:p>
        </p:txBody>
      </p:sp>
      <p:sp>
        <p:nvSpPr>
          <p:cNvPr id="7" name="Text 3"/>
          <p:cNvSpPr/>
          <p:nvPr/>
        </p:nvSpPr>
        <p:spPr>
          <a:xfrm>
            <a:off x="1061884" y="4953941"/>
            <a:ext cx="3497062" cy="293644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07"/>
              </a:lnSpc>
              <a:buNone/>
            </a:pPr>
            <a:r>
              <a:rPr lang="en-US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Створення індивідуальних полегшених матеріалів та завдань для учнів, які не можуть вийти на онлайн урок. Організація зворотнього зв'язку через різні комунікаційні канали.</a:t>
            </a:r>
            <a:endParaRPr lang="en-US" dirty="0">
              <a:latin typeface="Book Antiqua" panose="02040602050305030304" pitchFamily="18" charset="0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5704" y="2411232"/>
            <a:ext cx="3401616" cy="85927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500493" y="3649534"/>
            <a:ext cx="2972038" cy="111419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643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 крок. </a:t>
            </a:r>
            <a:r>
              <a:rPr lang="en-US" sz="2800" dirty="0" err="1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Посильні</a:t>
            </a:r>
            <a:r>
              <a:rPr lang="uk-UA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</a:t>
            </a:r>
            <a:r>
              <a:rPr lang="en-US" sz="2800" dirty="0" err="1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ть</a:t>
            </a:r>
            <a:r>
              <a:rPr lang="en-US" sz="2800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завдань</a:t>
            </a:r>
            <a:endParaRPr lang="en-US" sz="2800" dirty="0"/>
          </a:p>
        </p:txBody>
      </p:sp>
      <p:sp>
        <p:nvSpPr>
          <p:cNvPr id="10" name="Text 5"/>
          <p:cNvSpPr/>
          <p:nvPr/>
        </p:nvSpPr>
        <p:spPr>
          <a:xfrm>
            <a:off x="5829181" y="5017294"/>
            <a:ext cx="2972038" cy="13744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07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Зменшення кількості завдань для самостійного опрацювання, адаптація до умов онлайн навчання.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4718" y="2411232"/>
            <a:ext cx="3401616" cy="85927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599507" y="3649534"/>
            <a:ext cx="2972038" cy="671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643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 крок. Мотивація учнів</a:t>
            </a:r>
            <a:endParaRPr lang="en-US" sz="2800" dirty="0"/>
          </a:p>
        </p:txBody>
      </p:sp>
      <p:sp>
        <p:nvSpPr>
          <p:cNvPr id="13" name="Text 7"/>
          <p:cNvSpPr/>
          <p:nvPr/>
        </p:nvSpPr>
        <p:spPr>
          <a:xfrm>
            <a:off x="9814296" y="4900865"/>
            <a:ext cx="2972038" cy="13744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07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Постійно мотивувати учнів, показуючи практичну цінність знань та навичок, здобутих на уроці.</a:t>
            </a:r>
            <a:endParaRPr lang="en-US" sz="20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102900" y="1632228"/>
            <a:ext cx="8082082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en-US" sz="4374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 </a:t>
            </a:r>
            <a:r>
              <a:rPr lang="en-US" sz="4374" dirty="0" err="1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крок</a:t>
            </a:r>
            <a:r>
              <a:rPr lang="en-US" sz="4374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.</a:t>
            </a:r>
            <a:r>
              <a:rPr lang="uk-UA" sz="4374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4374" dirty="0" err="1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Унаочнення</a:t>
            </a:r>
            <a:r>
              <a:rPr lang="en-US" sz="4374" dirty="0" smtClean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4374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матеріалу</a:t>
            </a:r>
            <a:endParaRPr lang="en-US" sz="4374" dirty="0"/>
          </a:p>
        </p:txBody>
      </p:sp>
      <p:sp>
        <p:nvSpPr>
          <p:cNvPr id="6" name="Shape 2"/>
          <p:cNvSpPr/>
          <p:nvPr/>
        </p:nvSpPr>
        <p:spPr>
          <a:xfrm>
            <a:off x="4490799" y="2833449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4666417" y="2875121"/>
            <a:ext cx="148709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624" dirty="0"/>
          </a:p>
        </p:txBody>
      </p:sp>
      <p:sp>
        <p:nvSpPr>
          <p:cNvPr id="8" name="Text 4"/>
          <p:cNvSpPr/>
          <p:nvPr/>
        </p:nvSpPr>
        <p:spPr>
          <a:xfrm>
            <a:off x="5212913" y="2909768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187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Короткі відео</a:t>
            </a:r>
            <a:endParaRPr lang="en-US" sz="2187" dirty="0"/>
          </a:p>
        </p:txBody>
      </p:sp>
      <p:sp>
        <p:nvSpPr>
          <p:cNvPr id="9" name="Text 5"/>
          <p:cNvSpPr/>
          <p:nvPr/>
        </p:nvSpPr>
        <p:spPr>
          <a:xfrm>
            <a:off x="5212913" y="3390186"/>
            <a:ext cx="2231946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Відео не повинно перевищувати 7-10 хвилин, щоб утримувати увагу учнів.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7667030" y="2833449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7814310" y="2875121"/>
            <a:ext cx="205383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624" dirty="0"/>
          </a:p>
        </p:txBody>
      </p:sp>
      <p:sp>
        <p:nvSpPr>
          <p:cNvPr id="12" name="Text 8"/>
          <p:cNvSpPr/>
          <p:nvPr/>
        </p:nvSpPr>
        <p:spPr>
          <a:xfrm>
            <a:off x="8389144" y="2909768"/>
            <a:ext cx="2231946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uk-UA" sz="2187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І</a:t>
            </a:r>
            <a:r>
              <a:rPr lang="en-US" sz="2187" dirty="0" err="1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нтерактивні</a:t>
            </a:r>
            <a:r>
              <a:rPr lang="en-US" sz="2187" dirty="0" smtClean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187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вправи</a:t>
            </a:r>
            <a:endParaRPr lang="en-US" sz="2187" dirty="0"/>
          </a:p>
        </p:txBody>
      </p:sp>
      <p:sp>
        <p:nvSpPr>
          <p:cNvPr id="13" name="Text 9"/>
          <p:cNvSpPr/>
          <p:nvPr/>
        </p:nvSpPr>
        <p:spPr>
          <a:xfrm>
            <a:off x="8389144" y="3737372"/>
            <a:ext cx="2231946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Між відео включати інтерактивні вправи для кращого засвоєння матеріалу.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10843260" y="2882027"/>
            <a:ext cx="499943" cy="499943"/>
          </a:xfrm>
          <a:prstGeom prst="roundRect">
            <a:avLst>
              <a:gd name="adj" fmla="val 2000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10990540" y="2923699"/>
            <a:ext cx="205383" cy="41648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281"/>
              </a:lnSpc>
              <a:buNone/>
            </a:pPr>
            <a:r>
              <a:rPr lang="en-US" sz="2624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624" dirty="0"/>
          </a:p>
        </p:txBody>
      </p:sp>
      <p:sp>
        <p:nvSpPr>
          <p:cNvPr id="16" name="Text 12"/>
          <p:cNvSpPr/>
          <p:nvPr/>
        </p:nvSpPr>
        <p:spPr>
          <a:xfrm>
            <a:off x="11565374" y="2909768"/>
            <a:ext cx="2231946" cy="177736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499"/>
              </a:lnSpc>
              <a:buNone/>
            </a:pPr>
            <a:r>
              <a:rPr lang="en-US" sz="2187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Інтерактивні галереї та онлайн-екскурсії</a:t>
            </a:r>
            <a:endParaRPr lang="en-US" sz="2187" dirty="0"/>
          </a:p>
        </p:txBody>
      </p:sp>
      <p:sp>
        <p:nvSpPr>
          <p:cNvPr id="17" name="Text 13"/>
          <p:cNvSpPr/>
          <p:nvPr/>
        </p:nvSpPr>
        <p:spPr>
          <a:xfrm>
            <a:off x="11565374" y="4820364"/>
            <a:ext cx="2231946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Знайомство з історичними постатями, подіями, місцями, колекціями, тощо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677001" y="3451384"/>
            <a:ext cx="9276278" cy="69437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en-US" sz="4400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5 крок. Застосування гейміфікації</a:t>
            </a:r>
            <a:endParaRPr lang="en-US" sz="4400" dirty="0">
              <a:latin typeface="Book Antiqua" panose="02040602050305030304" pitchFamily="18" charset="0"/>
            </a:endParaRPr>
          </a:p>
        </p:txBody>
      </p:sp>
      <p:sp>
        <p:nvSpPr>
          <p:cNvPr id="6" name="Shape 2"/>
          <p:cNvSpPr/>
          <p:nvPr/>
        </p:nvSpPr>
        <p:spPr>
          <a:xfrm>
            <a:off x="2037993" y="4479012"/>
            <a:ext cx="3370064" cy="3076575"/>
          </a:xfrm>
          <a:prstGeom prst="roundRect">
            <a:avLst>
              <a:gd name="adj" fmla="val 325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2273975" y="4714994"/>
            <a:ext cx="2417088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400" b="1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Залученіть</a:t>
            </a:r>
            <a:r>
              <a:rPr lang="en-US" sz="2400" b="1" dirty="0" smtClean="0">
                <a:solidFill>
                  <a:srgbClr val="454240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2400" b="1" dirty="0">
                <a:solidFill>
                  <a:srgbClr val="454240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учнів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2273975" y="5195411"/>
            <a:ext cx="2898100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Цифров</a:t>
            </a:r>
            <a:r>
              <a:rPr lang="uk-UA" sz="24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і </a:t>
            </a:r>
            <a:r>
              <a:rPr lang="en-US" sz="24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дидактичні</a:t>
            </a:r>
            <a:r>
              <a:rPr lang="en-US" sz="24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ігри та інтерактивні вправи підтримують залученість учнів.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9" name="Shape 5"/>
          <p:cNvSpPr/>
          <p:nvPr/>
        </p:nvSpPr>
        <p:spPr>
          <a:xfrm>
            <a:off x="5630228" y="4479012"/>
            <a:ext cx="3370064" cy="3076575"/>
          </a:xfrm>
          <a:prstGeom prst="roundRect">
            <a:avLst>
              <a:gd name="adj" fmla="val 325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866209" y="4714994"/>
            <a:ext cx="2221944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400" b="1" dirty="0">
                <a:solidFill>
                  <a:srgbClr val="454240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Ігрова теорія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5866209" y="5195411"/>
            <a:ext cx="2898100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Знайомство з теорією в ігровій формі проходить легко і цікаво.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12" name="Shape 8"/>
          <p:cNvSpPr/>
          <p:nvPr/>
        </p:nvSpPr>
        <p:spPr>
          <a:xfrm>
            <a:off x="9222462" y="4479012"/>
            <a:ext cx="3370064" cy="3308136"/>
          </a:xfrm>
          <a:prstGeom prst="roundRect">
            <a:avLst>
              <a:gd name="adj" fmla="val 3250"/>
            </a:avLst>
          </a:prstGeom>
          <a:solidFill>
            <a:srgbClr val="F7EDD4"/>
          </a:solidFill>
          <a:ln w="13811">
            <a:solidFill>
              <a:srgbClr val="DDD3B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9458444" y="4714994"/>
            <a:ext cx="2898100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34"/>
              </a:lnSpc>
              <a:buNone/>
            </a:pPr>
            <a:r>
              <a:rPr lang="en-US" sz="2400" b="1" dirty="0">
                <a:solidFill>
                  <a:srgbClr val="454240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Практичне застосування</a:t>
            </a:r>
            <a:endParaRPr lang="en-US" sz="2400" b="1" dirty="0">
              <a:latin typeface="Book Antiqua" panose="02040602050305030304" pitchFamily="18" charset="0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9458444" y="5542598"/>
            <a:ext cx="2898100" cy="17770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Учні швидше запам'ятовують матеріал і можуть застосовувати його в практичних завданнях.</a:t>
            </a:r>
            <a:endParaRPr lang="en-US" sz="24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4630400" cy="27774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60440" y="3436025"/>
            <a:ext cx="13391534" cy="13887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468"/>
              </a:lnSpc>
              <a:buNone/>
            </a:pPr>
            <a:r>
              <a:rPr lang="en-US" sz="4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6 крок. Використання групових методів навчання </a:t>
            </a:r>
            <a:endParaRPr lang="en-US" sz="4400" b="1" dirty="0">
              <a:latin typeface="Book Antiqua" panose="0204060205030503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2037993" y="5039975"/>
            <a:ext cx="3031450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Змагальний момент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2037993" y="5949553"/>
            <a:ext cx="3156347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Самоконтроль і прагнення вчитися посилюються завдяки змагальному моменту.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5743932" y="5051758"/>
            <a:ext cx="3156347" cy="6943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Рефлексивні здібності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737026" y="6127253"/>
            <a:ext cx="3156347" cy="10662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Рефлексивні здібності формуються ефективніше через групову роботу.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9449872" y="5136119"/>
            <a:ext cx="2385417" cy="34718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34"/>
              </a:lnSpc>
              <a:buNone/>
            </a:pPr>
            <a:r>
              <a:rPr lang="en-US" sz="2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Інтерактивність</a:t>
            </a:r>
            <a:endParaRPr lang="en-US" sz="2400" dirty="0">
              <a:latin typeface="Book Antiqua" panose="02040602050305030304" pitchFamily="18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9449872" y="5949553"/>
            <a:ext cx="3157538" cy="14216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799"/>
              </a:lnSpc>
              <a:buNone/>
            </a:pPr>
            <a:r>
              <a:rPr lang="en-US" sz="24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Використання інтерактивних дощок та чатів для залучення груп учнів.</a:t>
            </a:r>
            <a:endParaRPr lang="en-US" sz="24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838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054894"/>
            <a:ext cx="14630400" cy="270474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76105" y="2547700"/>
            <a:ext cx="10278428" cy="13525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325"/>
              </a:lnSpc>
              <a:buNone/>
            </a:pPr>
            <a:r>
              <a:rPr lang="en-US" sz="426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Padlet як інструмент для групової роботи</a:t>
            </a:r>
            <a:endParaRPr lang="en-US" sz="4260" dirty="0"/>
          </a:p>
        </p:txBody>
      </p:sp>
      <p:sp>
        <p:nvSpPr>
          <p:cNvPr id="6" name="Shape 2"/>
          <p:cNvSpPr/>
          <p:nvPr/>
        </p:nvSpPr>
        <p:spPr>
          <a:xfrm>
            <a:off x="1946196" y="4542502"/>
            <a:ext cx="3281958" cy="3303639"/>
          </a:xfrm>
          <a:prstGeom prst="roundRect">
            <a:avLst>
              <a:gd name="adj" fmla="val 3663"/>
            </a:avLst>
          </a:prstGeom>
          <a:solidFill>
            <a:srgbClr val="F7EDD4"/>
          </a:solidFill>
          <a:ln w="13454">
            <a:solidFill>
              <a:srgbClr val="DDD3BA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2240040" y="4976813"/>
            <a:ext cx="2822377" cy="6762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662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Мультимедійний ресурс</a:t>
            </a:r>
            <a:endParaRPr lang="en-US" sz="2000" dirty="0"/>
          </a:p>
        </p:txBody>
      </p:sp>
      <p:sp>
        <p:nvSpPr>
          <p:cNvPr id="8" name="Text 4"/>
          <p:cNvSpPr/>
          <p:nvPr/>
        </p:nvSpPr>
        <p:spPr>
          <a:xfrm>
            <a:off x="2240040" y="5947070"/>
            <a:ext cx="2822377" cy="138445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26"/>
              </a:lnSpc>
              <a:buNone/>
            </a:pPr>
            <a:r>
              <a:rPr lang="en-US" sz="2000" dirty="0" err="1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Padlet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дозволяє</a:t>
            </a:r>
            <a:r>
              <a:rPr lang="uk-UA" sz="20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20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створювати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, редагувати та зберігати 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Cambria" panose="02040503050406030204" pitchFamily="18" charset="0"/>
                <a:cs typeface="DM Sans" pitchFamily="34" charset="-120"/>
              </a:rPr>
              <a:t>інформацію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спільно.</a:t>
            </a:r>
            <a:endParaRPr lang="en-US" sz="2000" dirty="0">
              <a:latin typeface="Book Antiqua" panose="02040602050305030304" pitchFamily="18" charset="0"/>
            </a:endParaRPr>
          </a:p>
        </p:txBody>
      </p:sp>
      <p:sp>
        <p:nvSpPr>
          <p:cNvPr id="9" name="Shape 5"/>
          <p:cNvSpPr/>
          <p:nvPr/>
        </p:nvSpPr>
        <p:spPr>
          <a:xfrm>
            <a:off x="5561646" y="4780777"/>
            <a:ext cx="3281958" cy="2658070"/>
          </a:xfrm>
          <a:prstGeom prst="roundRect">
            <a:avLst>
              <a:gd name="adj" fmla="val 3663"/>
            </a:avLst>
          </a:prstGeom>
          <a:solidFill>
            <a:srgbClr val="F7EDD4"/>
          </a:solidFill>
          <a:ln w="13454">
            <a:solidFill>
              <a:srgbClr val="DDD3BA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069093" y="5098614"/>
            <a:ext cx="2210514" cy="3381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62"/>
              </a:lnSpc>
              <a:buNone/>
            </a:pPr>
            <a:r>
              <a:rPr lang="en-US" sz="213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Віртуальна стіна</a:t>
            </a:r>
            <a:endParaRPr lang="en-US" sz="2130" dirty="0"/>
          </a:p>
        </p:txBody>
      </p:sp>
      <p:sp>
        <p:nvSpPr>
          <p:cNvPr id="11" name="Text 7"/>
          <p:cNvSpPr/>
          <p:nvPr/>
        </p:nvSpPr>
        <p:spPr>
          <a:xfrm>
            <a:off x="5904071" y="5674519"/>
            <a:ext cx="2822377" cy="138445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26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Padlet як віртуальна стіна для прикріплення фото, файлів, 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Cambria" panose="02040503050406030204" pitchFamily="18" charset="0"/>
                <a:cs typeface="DM Sans" pitchFamily="34" charset="-120"/>
              </a:rPr>
              <a:t>посилань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та заміток</a:t>
            </a:r>
            <a:r>
              <a:rPr lang="en-US" sz="1704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1704" dirty="0"/>
          </a:p>
        </p:txBody>
      </p:sp>
      <p:sp>
        <p:nvSpPr>
          <p:cNvPr id="12" name="Shape 8"/>
          <p:cNvSpPr/>
          <p:nvPr/>
        </p:nvSpPr>
        <p:spPr>
          <a:xfrm>
            <a:off x="9233895" y="4747021"/>
            <a:ext cx="3281958" cy="3099119"/>
          </a:xfrm>
          <a:prstGeom prst="roundRect">
            <a:avLst>
              <a:gd name="adj" fmla="val 3663"/>
            </a:avLst>
          </a:prstGeom>
          <a:solidFill>
            <a:srgbClr val="F7EDD4"/>
          </a:solidFill>
          <a:ln w="13454">
            <a:solidFill>
              <a:srgbClr val="DDD3BA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9792953" y="4912995"/>
            <a:ext cx="2163842" cy="3381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62"/>
              </a:lnSpc>
              <a:buNone/>
            </a:pPr>
            <a:r>
              <a:rPr lang="en-US" sz="213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Спільна робота</a:t>
            </a:r>
            <a:endParaRPr lang="en-US" sz="2130" dirty="0"/>
          </a:p>
        </p:txBody>
      </p:sp>
      <p:sp>
        <p:nvSpPr>
          <p:cNvPr id="14" name="Text 10"/>
          <p:cNvSpPr/>
          <p:nvPr/>
        </p:nvSpPr>
        <p:spPr>
          <a:xfrm>
            <a:off x="9402366" y="5674519"/>
            <a:ext cx="2822377" cy="17305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26"/>
              </a:lnSpc>
              <a:buNone/>
            </a:pP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На дошці Padlet можуть працювати спільно, обмінюючись 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Cambria" panose="02040503050406030204" pitchFamily="18" charset="0"/>
                <a:cs typeface="DM Sans" pitchFamily="34" charset="-120"/>
              </a:rPr>
              <a:t>інформацією</a:t>
            </a:r>
            <a:r>
              <a:rPr lang="en-US" sz="20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та коментарями.</a:t>
            </a:r>
            <a:endParaRPr lang="en-US" sz="2000" dirty="0">
              <a:latin typeface="Book Antiqua" panose="0204060205030503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48995" y="723067"/>
            <a:ext cx="7618809" cy="19063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5004"/>
              </a:lnSpc>
              <a:buNone/>
            </a:pPr>
            <a:r>
              <a:rPr lang="en-US" sz="4003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7 крок. Створення на онлайн уроці психологічного комфорту</a:t>
            </a:r>
            <a:endParaRPr lang="en-US" sz="4003" dirty="0"/>
          </a:p>
        </p:txBody>
      </p:sp>
      <p:sp>
        <p:nvSpPr>
          <p:cNvPr id="6" name="Shape 2"/>
          <p:cNvSpPr/>
          <p:nvPr/>
        </p:nvSpPr>
        <p:spPr>
          <a:xfrm>
            <a:off x="6533793" y="2934414"/>
            <a:ext cx="40600" cy="4572000"/>
          </a:xfrm>
          <a:prstGeom prst="roundRect">
            <a:avLst>
              <a:gd name="adj" fmla="val 225409"/>
            </a:avLst>
          </a:prstGeom>
          <a:solidFill>
            <a:srgbClr val="DDD3BA"/>
          </a:solidFill>
          <a:ln/>
        </p:spPr>
      </p:sp>
      <p:sp>
        <p:nvSpPr>
          <p:cNvPr id="7" name="Shape 3"/>
          <p:cNvSpPr/>
          <p:nvPr/>
        </p:nvSpPr>
        <p:spPr>
          <a:xfrm>
            <a:off x="6782812" y="3301663"/>
            <a:ext cx="711756" cy="40600"/>
          </a:xfrm>
          <a:prstGeom prst="roundRect">
            <a:avLst>
              <a:gd name="adj" fmla="val 225409"/>
            </a:avLst>
          </a:prstGeom>
          <a:solidFill>
            <a:srgbClr val="DDD3BA"/>
          </a:solidFill>
          <a:ln/>
        </p:spPr>
      </p:sp>
      <p:sp>
        <p:nvSpPr>
          <p:cNvPr id="8" name="Shape 4"/>
          <p:cNvSpPr/>
          <p:nvPr/>
        </p:nvSpPr>
        <p:spPr>
          <a:xfrm>
            <a:off x="6325255" y="3093244"/>
            <a:ext cx="457557" cy="457557"/>
          </a:xfrm>
          <a:prstGeom prst="roundRect">
            <a:avLst>
              <a:gd name="adj" fmla="val 20001"/>
            </a:avLst>
          </a:prstGeom>
          <a:solidFill>
            <a:srgbClr val="F7EDD4"/>
          </a:solidFill>
          <a:ln w="12621">
            <a:solidFill>
              <a:srgbClr val="DDD3BA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485989" y="3131344"/>
            <a:ext cx="136088" cy="3812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02"/>
              </a:lnSpc>
              <a:buNone/>
            </a:pPr>
            <a:r>
              <a:rPr lang="en-US" sz="2402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402" dirty="0"/>
          </a:p>
        </p:txBody>
      </p:sp>
      <p:sp>
        <p:nvSpPr>
          <p:cNvPr id="10" name="Text 6"/>
          <p:cNvSpPr/>
          <p:nvPr/>
        </p:nvSpPr>
        <p:spPr>
          <a:xfrm>
            <a:off x="7672507" y="3137773"/>
            <a:ext cx="2033588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2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Підтримка</a:t>
            </a:r>
            <a:endParaRPr lang="en-US" sz="2800" dirty="0"/>
          </a:p>
        </p:txBody>
      </p:sp>
      <p:sp>
        <p:nvSpPr>
          <p:cNvPr id="11" name="Text 7"/>
          <p:cNvSpPr/>
          <p:nvPr/>
        </p:nvSpPr>
        <p:spPr>
          <a:xfrm>
            <a:off x="7672507" y="3577352"/>
            <a:ext cx="6195298" cy="650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562"/>
              </a:lnSpc>
              <a:buNone/>
            </a:pPr>
            <a:r>
              <a:rPr lang="en-US" sz="160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Навчання в умовах війни це — про підтримку, а не про контроль.</a:t>
            </a:r>
            <a:endParaRPr lang="en-US" sz="1601" dirty="0"/>
          </a:p>
        </p:txBody>
      </p:sp>
      <p:sp>
        <p:nvSpPr>
          <p:cNvPr id="12" name="Shape 8"/>
          <p:cNvSpPr/>
          <p:nvPr/>
        </p:nvSpPr>
        <p:spPr>
          <a:xfrm>
            <a:off x="6782812" y="5001875"/>
            <a:ext cx="711756" cy="40600"/>
          </a:xfrm>
          <a:prstGeom prst="roundRect">
            <a:avLst>
              <a:gd name="adj" fmla="val 225409"/>
            </a:avLst>
          </a:prstGeom>
          <a:solidFill>
            <a:srgbClr val="DDD3BA"/>
          </a:solidFill>
          <a:ln/>
        </p:spPr>
      </p:sp>
      <p:sp>
        <p:nvSpPr>
          <p:cNvPr id="13" name="Shape 9"/>
          <p:cNvSpPr/>
          <p:nvPr/>
        </p:nvSpPr>
        <p:spPr>
          <a:xfrm>
            <a:off x="6325255" y="4793456"/>
            <a:ext cx="457557" cy="457557"/>
          </a:xfrm>
          <a:prstGeom prst="roundRect">
            <a:avLst>
              <a:gd name="adj" fmla="val 20001"/>
            </a:avLst>
          </a:prstGeom>
          <a:solidFill>
            <a:srgbClr val="F7EDD4"/>
          </a:solidFill>
          <a:ln w="12621">
            <a:solidFill>
              <a:srgbClr val="DDD3BA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6460034" y="4831556"/>
            <a:ext cx="187881" cy="3812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02"/>
              </a:lnSpc>
              <a:buNone/>
            </a:pPr>
            <a:r>
              <a:rPr lang="en-US" sz="2402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402" dirty="0"/>
          </a:p>
        </p:txBody>
      </p:sp>
      <p:sp>
        <p:nvSpPr>
          <p:cNvPr id="15" name="Text 11"/>
          <p:cNvSpPr/>
          <p:nvPr/>
        </p:nvSpPr>
        <p:spPr>
          <a:xfrm>
            <a:off x="7672507" y="4837986"/>
            <a:ext cx="2033588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2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Розрада</a:t>
            </a:r>
            <a:endParaRPr lang="en-US" sz="2800" dirty="0"/>
          </a:p>
        </p:txBody>
      </p:sp>
      <p:sp>
        <p:nvSpPr>
          <p:cNvPr id="16" name="Text 12"/>
          <p:cNvSpPr/>
          <p:nvPr/>
        </p:nvSpPr>
        <p:spPr>
          <a:xfrm>
            <a:off x="7672507" y="5277564"/>
            <a:ext cx="6195298" cy="32527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62"/>
              </a:lnSpc>
              <a:buNone/>
            </a:pPr>
            <a:r>
              <a:rPr lang="en-US" sz="160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Говорити те, що психологічно розрадить кожну дитину.</a:t>
            </a:r>
            <a:endParaRPr lang="en-US" sz="1601" dirty="0"/>
          </a:p>
        </p:txBody>
      </p:sp>
      <p:sp>
        <p:nvSpPr>
          <p:cNvPr id="17" name="Shape 13"/>
          <p:cNvSpPr/>
          <p:nvPr/>
        </p:nvSpPr>
        <p:spPr>
          <a:xfrm>
            <a:off x="6782812" y="6376809"/>
            <a:ext cx="711756" cy="40600"/>
          </a:xfrm>
          <a:prstGeom prst="roundRect">
            <a:avLst>
              <a:gd name="adj" fmla="val 225409"/>
            </a:avLst>
          </a:prstGeom>
          <a:solidFill>
            <a:srgbClr val="DDD3BA"/>
          </a:solidFill>
          <a:ln/>
        </p:spPr>
      </p:sp>
      <p:sp>
        <p:nvSpPr>
          <p:cNvPr id="18" name="Shape 14"/>
          <p:cNvSpPr/>
          <p:nvPr/>
        </p:nvSpPr>
        <p:spPr>
          <a:xfrm>
            <a:off x="6325255" y="6168390"/>
            <a:ext cx="457557" cy="457557"/>
          </a:xfrm>
          <a:prstGeom prst="roundRect">
            <a:avLst>
              <a:gd name="adj" fmla="val 20001"/>
            </a:avLst>
          </a:prstGeom>
          <a:solidFill>
            <a:srgbClr val="F7EDD4"/>
          </a:solidFill>
          <a:ln w="12621">
            <a:solidFill>
              <a:srgbClr val="DDD3BA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6460034" y="6206490"/>
            <a:ext cx="187881" cy="38123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3002"/>
              </a:lnSpc>
              <a:buNone/>
            </a:pPr>
            <a:r>
              <a:rPr lang="en-US" sz="2402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402" dirty="0"/>
          </a:p>
        </p:txBody>
      </p:sp>
      <p:sp>
        <p:nvSpPr>
          <p:cNvPr id="20" name="Text 16"/>
          <p:cNvSpPr/>
          <p:nvPr/>
        </p:nvSpPr>
        <p:spPr>
          <a:xfrm>
            <a:off x="7672507" y="6212919"/>
            <a:ext cx="2033588" cy="3176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502"/>
              </a:lnSpc>
              <a:buNone/>
            </a:pPr>
            <a:r>
              <a:rPr lang="en-US" sz="28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Зняття напруги</a:t>
            </a:r>
            <a:endParaRPr lang="en-US" sz="2800" dirty="0"/>
          </a:p>
        </p:txBody>
      </p:sp>
      <p:sp>
        <p:nvSpPr>
          <p:cNvPr id="21" name="Text 17"/>
          <p:cNvSpPr/>
          <p:nvPr/>
        </p:nvSpPr>
        <p:spPr>
          <a:xfrm>
            <a:off x="7672507" y="6652498"/>
            <a:ext cx="6195298" cy="650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562"/>
              </a:lnSpc>
              <a:buNone/>
            </a:pPr>
            <a:r>
              <a:rPr lang="en-US" sz="160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Знімати напругу між учнями, які в безпеці, й тими, які залишилися в країні, де триває війна.</a:t>
            </a:r>
            <a:endParaRPr lang="en-US" sz="160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DFA"/>
          </a:solidFill>
          <a:ln/>
        </p:spPr>
      </p:sp>
      <p:sp>
        <p:nvSpPr>
          <p:cNvPr id="4" name="Text 1"/>
          <p:cNvSpPr/>
          <p:nvPr/>
        </p:nvSpPr>
        <p:spPr>
          <a:xfrm>
            <a:off x="0" y="476488"/>
            <a:ext cx="12609871" cy="10827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4263"/>
              </a:lnSpc>
              <a:buNone/>
            </a:pPr>
            <a:r>
              <a:rPr lang="en-US" sz="4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8 крок. </a:t>
            </a:r>
            <a:r>
              <a:rPr lang="uk-UA" sz="4400" b="1" dirty="0" smtClean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4400" b="1" dirty="0" err="1" smtClean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Новий</a:t>
            </a:r>
            <a:r>
              <a:rPr lang="en-US" sz="4400" b="1" dirty="0" smtClean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 </a:t>
            </a:r>
            <a:r>
              <a:rPr lang="en-US" sz="4400" b="1" dirty="0">
                <a:solidFill>
                  <a:srgbClr val="5C4E3D"/>
                </a:solidFill>
                <a:latin typeface="Book Antiqua" panose="02040602050305030304" pitchFamily="18" charset="0"/>
                <a:ea typeface="Libre Baskerville" pitchFamily="34" charset="-122"/>
                <a:cs typeface="Libre Baskerville" pitchFamily="34" charset="-120"/>
              </a:rPr>
              <a:t>образ викладача-відеоблогера </a:t>
            </a:r>
            <a:endParaRPr lang="en-US" sz="4400" b="1" dirty="0">
              <a:latin typeface="Book Antiqua" panose="0204060205030503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486697" y="1905714"/>
            <a:ext cx="12757355" cy="692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29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Для залучення </a:t>
            </a:r>
            <a:r>
              <a:rPr lang="en-US" sz="3200" dirty="0" err="1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уваги</a:t>
            </a: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2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учнів</a:t>
            </a:r>
            <a:r>
              <a:rPr lang="en-US" sz="32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</a:t>
            </a: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під час дистанційного навчання викладач має стати схожим на відеоблогера чи контент-мейкера . </a:t>
            </a:r>
            <a:endParaRPr lang="en-US" sz="3200" dirty="0">
              <a:latin typeface="Book Antiqua" panose="0204060205030503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02891" y="2793563"/>
            <a:ext cx="12373896" cy="13858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2729"/>
              </a:lnSpc>
              <a:buNone/>
            </a:pP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Освоївши навички  </a:t>
            </a:r>
            <a:r>
              <a:rPr lang="en-US" sz="3200" dirty="0" err="1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ведення</a:t>
            </a: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  </a:t>
            </a:r>
            <a:r>
              <a:rPr lang="en-US" sz="32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в</a:t>
            </a:r>
            <a:r>
              <a:rPr lang="uk-UA" sz="3200" dirty="0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і</a:t>
            </a:r>
            <a:r>
              <a:rPr lang="en-US" sz="3200" dirty="0" err="1" smtClean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деоблогу</a:t>
            </a:r>
            <a:r>
              <a:rPr lang="en-US" sz="3200" dirty="0">
                <a:solidFill>
                  <a:srgbClr val="454240"/>
                </a:solidFill>
                <a:latin typeface="Book Antiqua" panose="02040602050305030304" pitchFamily="18" charset="0"/>
                <a:ea typeface="DM Sans" pitchFamily="34" charset="-122"/>
                <a:cs typeface="DM Sans" pitchFamily="34" charset="-120"/>
              </a:rPr>
              <a:t>, викладач змоделює для учнів новий образ наставника, який володіє зрозумілою для них "цифровою мовою". Такий викладач готовий розвиватися разом зі здобувачами освіти, тому стає натхненником для них.</a:t>
            </a:r>
            <a:endParaRPr lang="en-US" sz="3200" dirty="0">
              <a:latin typeface="Book Antiqua" panose="02040602050305030304" pitchFamily="18" charset="0"/>
            </a:endParaRP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4785" y="4890438"/>
            <a:ext cx="7414089" cy="31675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200162" y="7003852"/>
            <a:ext cx="8230076" cy="2771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83"/>
              </a:lnSpc>
              <a:buNone/>
            </a:pPr>
            <a:endParaRPr lang="en-US" sz="1364" dirty="0"/>
          </a:p>
        </p:txBody>
      </p:sp>
      <p:sp>
        <p:nvSpPr>
          <p:cNvPr id="9" name="Text 5"/>
          <p:cNvSpPr/>
          <p:nvPr/>
        </p:nvSpPr>
        <p:spPr>
          <a:xfrm>
            <a:off x="3200162" y="7475934"/>
            <a:ext cx="8230076" cy="2771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183"/>
              </a:lnSpc>
              <a:buNone/>
            </a:pPr>
            <a:endParaRPr lang="en-US" sz="1364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477</Words>
  <Application>Microsoft Office PowerPoint</Application>
  <PresentationFormat>Произвольный</PresentationFormat>
  <Paragraphs>76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Book Antiqua</vt:lpstr>
      <vt:lpstr>Calibri</vt:lpstr>
      <vt:lpstr>Cambria</vt:lpstr>
      <vt:lpstr>DM Sans</vt:lpstr>
      <vt:lpstr>Libre Baskerville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HP</cp:lastModifiedBy>
  <cp:revision>15</cp:revision>
  <dcterms:created xsi:type="dcterms:W3CDTF">2024-02-06T13:46:45Z</dcterms:created>
  <dcterms:modified xsi:type="dcterms:W3CDTF">2024-02-06T14:16:02Z</dcterms:modified>
</cp:coreProperties>
</file>