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57" r:id="rId3"/>
    <p:sldId id="258" r:id="rId4"/>
    <p:sldId id="266" r:id="rId5"/>
    <p:sldId id="260" r:id="rId6"/>
    <p:sldId id="259" r:id="rId7"/>
    <p:sldId id="261" r:id="rId8"/>
    <p:sldId id="262" r:id="rId9"/>
    <p:sldId id="267" r:id="rId10"/>
    <p:sldId id="263" r:id="rId11"/>
    <p:sldId id="264" r:id="rId12"/>
    <p:sldId id="265" r:id="rId13"/>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31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ru-RU" smtClean="0"/>
              <a:t>Образец заголовка</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60000"/>
                    <a:lumOff val="40000"/>
                  </a:schemeClr>
                </a:solidFill>
              </a:defRPr>
            </a:lvl1pPr>
          </a:lstStyle>
          <a:p>
            <a:fld id="{E6F5134F-A1D7-434E-A9CB-159ACF292F28}" type="datetimeFigureOut">
              <a:rPr lang="uk-UA" smtClean="0"/>
              <a:t>04.02.2020</a:t>
            </a:fld>
            <a:endParaRPr lang="uk-UA"/>
          </a:p>
        </p:txBody>
      </p:sp>
      <p:sp>
        <p:nvSpPr>
          <p:cNvPr id="5" name="Footer Placeholder 4"/>
          <p:cNvSpPr>
            <a:spLocks noGrp="1"/>
          </p:cNvSpPr>
          <p:nvPr>
            <p:ph type="ftr" sz="quarter" idx="11"/>
          </p:nvPr>
        </p:nvSpPr>
        <p:spPr>
          <a:xfrm rot="21420000">
            <a:off x="9144" y="4882896"/>
            <a:ext cx="4050792" cy="1197864"/>
          </a:xfrm>
          <a:noFill/>
        </p:spPr>
        <p:txBody>
          <a:bodyPr wrap="square" rtlCol="0">
            <a:spAutoFit/>
          </a:bodyPr>
          <a:lstStyle>
            <a:lvl1pPr>
              <a:defRPr lang="en-US" sz="5400" dirty="0"/>
            </a:lvl1pPr>
          </a:lstStyle>
          <a:p>
            <a:endParaRPr lang="uk-UA"/>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F1D37E2A-9318-4732-93B8-8DE547CDD61B}" type="slidenum">
              <a:rPr lang="uk-UA" smtClean="0"/>
              <a:t>‹#›</a:t>
            </a:fld>
            <a:endParaRPr lang="uk-UA"/>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accent1">
              <a:lumMod val="60000"/>
              <a:lumOff val="40000"/>
              <a:alpha val="5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8962909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6F5134F-A1D7-434E-A9CB-159ACF292F28}" type="datetimeFigureOut">
              <a:rPr lang="uk-UA" smtClean="0"/>
              <a:t>04.02.2020</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F1D37E2A-9318-4732-93B8-8DE547CDD61B}" type="slidenum">
              <a:rPr lang="uk-UA" smtClean="0"/>
              <a:t>‹#›</a:t>
            </a:fld>
            <a:endParaRPr lang="uk-UA"/>
          </a:p>
        </p:txBody>
      </p:sp>
    </p:spTree>
    <p:extLst>
      <p:ext uri="{BB962C8B-B14F-4D97-AF65-F5344CB8AC3E}">
        <p14:creationId xmlns:p14="http://schemas.microsoft.com/office/powerpoint/2010/main" val="1250309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ru-RU" smtClean="0"/>
              <a:t>Образец заголовка</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6F5134F-A1D7-434E-A9CB-159ACF292F28}" type="datetimeFigureOut">
              <a:rPr lang="uk-UA" smtClean="0"/>
              <a:t>04.02.2020</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F1D37E2A-9318-4732-93B8-8DE547CDD61B}" type="slidenum">
              <a:rPr lang="uk-UA" smtClean="0"/>
              <a:t>‹#›</a:t>
            </a:fld>
            <a:endParaRPr lang="uk-UA"/>
          </a:p>
        </p:txBody>
      </p:sp>
    </p:spTree>
    <p:extLst>
      <p:ext uri="{BB962C8B-B14F-4D97-AF65-F5344CB8AC3E}">
        <p14:creationId xmlns:p14="http://schemas.microsoft.com/office/powerpoint/2010/main" val="2553324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E6F5134F-A1D7-434E-A9CB-159ACF292F28}" type="datetimeFigureOut">
              <a:rPr lang="uk-UA" smtClean="0"/>
              <a:t>04.02.2020</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F1D37E2A-9318-4732-93B8-8DE547CDD61B}" type="slidenum">
              <a:rPr lang="uk-UA" smtClean="0"/>
              <a:t>‹#›</a:t>
            </a:fld>
            <a:endParaRPr lang="uk-UA"/>
          </a:p>
        </p:txBody>
      </p:sp>
    </p:spTree>
    <p:extLst>
      <p:ext uri="{BB962C8B-B14F-4D97-AF65-F5344CB8AC3E}">
        <p14:creationId xmlns:p14="http://schemas.microsoft.com/office/powerpoint/2010/main" val="28111786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802" y="2861733"/>
            <a:ext cx="5088712"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5993969" y="2861733"/>
            <a:ext cx="5088713"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E6F5134F-A1D7-434E-A9CB-159ACF292F28}" type="datetimeFigureOut">
              <a:rPr lang="uk-UA" smtClean="0"/>
              <a:t>04.02.2020</a:t>
            </a:fld>
            <a:endParaRPr lang="uk-UA"/>
          </a:p>
        </p:txBody>
      </p:sp>
      <p:sp>
        <p:nvSpPr>
          <p:cNvPr id="8" name="Footer Placeholder 7"/>
          <p:cNvSpPr>
            <a:spLocks noGrp="1"/>
          </p:cNvSpPr>
          <p:nvPr>
            <p:ph type="ftr" sz="quarter" idx="11"/>
          </p:nvPr>
        </p:nvSpPr>
        <p:spPr/>
        <p:txBody>
          <a:bodyPr/>
          <a:lstStyle/>
          <a:p>
            <a:endParaRPr lang="uk-UA"/>
          </a:p>
        </p:txBody>
      </p:sp>
      <p:sp>
        <p:nvSpPr>
          <p:cNvPr id="9" name="Slide Number Placeholder 8"/>
          <p:cNvSpPr>
            <a:spLocks noGrp="1"/>
          </p:cNvSpPr>
          <p:nvPr>
            <p:ph type="sldNum" sz="quarter" idx="12"/>
          </p:nvPr>
        </p:nvSpPr>
        <p:spPr/>
        <p:txBody>
          <a:bodyPr/>
          <a:lstStyle/>
          <a:p>
            <a:fld id="{F1D37E2A-9318-4732-93B8-8DE547CDD61B}" type="slidenum">
              <a:rPr lang="uk-UA" smtClean="0"/>
              <a:t>‹#›</a:t>
            </a:fld>
            <a:endParaRPr lang="uk-UA"/>
          </a:p>
        </p:txBody>
      </p:sp>
    </p:spTree>
    <p:extLst>
      <p:ext uri="{BB962C8B-B14F-4D97-AF65-F5344CB8AC3E}">
        <p14:creationId xmlns:p14="http://schemas.microsoft.com/office/powerpoint/2010/main" val="39222795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E6F5134F-A1D7-434E-A9CB-159ACF292F28}" type="datetimeFigureOut">
              <a:rPr lang="uk-UA" smtClean="0"/>
              <a:t>04.02.2020</a:t>
            </a:fld>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fld id="{F1D37E2A-9318-4732-93B8-8DE547CDD61B}" type="slidenum">
              <a:rPr lang="uk-UA" smtClean="0"/>
              <a:t>‹#›</a:t>
            </a:fld>
            <a:endParaRPr lang="uk-UA"/>
          </a:p>
        </p:txBody>
      </p:sp>
    </p:spTree>
    <p:extLst>
      <p:ext uri="{BB962C8B-B14F-4D97-AF65-F5344CB8AC3E}">
        <p14:creationId xmlns:p14="http://schemas.microsoft.com/office/powerpoint/2010/main" val="299397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F5134F-A1D7-434E-A9CB-159ACF292F28}" type="datetimeFigureOut">
              <a:rPr lang="uk-UA" smtClean="0"/>
              <a:t>04.02.2020</a:t>
            </a:fld>
            <a:endParaRPr lang="uk-UA"/>
          </a:p>
        </p:txBody>
      </p:sp>
      <p:sp>
        <p:nvSpPr>
          <p:cNvPr id="3" name="Footer Placeholder 2"/>
          <p:cNvSpPr>
            <a:spLocks noGrp="1"/>
          </p:cNvSpPr>
          <p:nvPr>
            <p:ph type="ftr" sz="quarter" idx="11"/>
          </p:nvPr>
        </p:nvSpPr>
        <p:spPr/>
        <p:txBody>
          <a:bodyPr/>
          <a:lstStyle/>
          <a:p>
            <a:endParaRPr lang="uk-UA"/>
          </a:p>
        </p:txBody>
      </p:sp>
      <p:sp>
        <p:nvSpPr>
          <p:cNvPr id="4" name="Slide Number Placeholder 3"/>
          <p:cNvSpPr>
            <a:spLocks noGrp="1"/>
          </p:cNvSpPr>
          <p:nvPr>
            <p:ph type="sldNum" sz="quarter" idx="12"/>
          </p:nvPr>
        </p:nvSpPr>
        <p:spPr/>
        <p:txBody>
          <a:bodyPr/>
          <a:lstStyle/>
          <a:p>
            <a:fld id="{F1D37E2A-9318-4732-93B8-8DE547CDD61B}" type="slidenum">
              <a:rPr lang="uk-UA" smtClean="0"/>
              <a:t>‹#›</a:t>
            </a:fld>
            <a:endParaRPr lang="uk-UA"/>
          </a:p>
        </p:txBody>
      </p:sp>
    </p:spTree>
    <p:extLst>
      <p:ext uri="{BB962C8B-B14F-4D97-AF65-F5344CB8AC3E}">
        <p14:creationId xmlns:p14="http://schemas.microsoft.com/office/powerpoint/2010/main" val="3877684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E6F5134F-A1D7-434E-A9CB-159ACF292F28}" type="datetimeFigureOut">
              <a:rPr lang="uk-UA" smtClean="0"/>
              <a:t>04.02.2020</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F1D37E2A-9318-4732-93B8-8DE547CDD61B}" type="slidenum">
              <a:rPr lang="uk-UA" smtClean="0"/>
              <a:t>‹#›</a:t>
            </a:fld>
            <a:endParaRPr lang="uk-UA"/>
          </a:p>
        </p:txBody>
      </p:sp>
    </p:spTree>
    <p:extLst>
      <p:ext uri="{BB962C8B-B14F-4D97-AF65-F5344CB8AC3E}">
        <p14:creationId xmlns:p14="http://schemas.microsoft.com/office/powerpoint/2010/main" val="2880427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E6F5134F-A1D7-434E-A9CB-159ACF292F28}" type="datetimeFigureOut">
              <a:rPr lang="uk-UA" smtClean="0"/>
              <a:t>04.02.2020</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F1D37E2A-9318-4732-93B8-8DE547CDD61B}" type="slidenum">
              <a:rPr lang="uk-UA" smtClean="0"/>
              <a:t>‹#›</a:t>
            </a:fld>
            <a:endParaRPr lang="uk-UA"/>
          </a:p>
        </p:txBody>
      </p:sp>
    </p:spTree>
    <p:extLst>
      <p:ext uri="{BB962C8B-B14F-4D97-AF65-F5344CB8AC3E}">
        <p14:creationId xmlns:p14="http://schemas.microsoft.com/office/powerpoint/2010/main" val="1941241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E6F5134F-A1D7-434E-A9CB-159ACF292F28}" type="datetimeFigureOut">
              <a:rPr lang="uk-UA" smtClean="0"/>
              <a:t>04.02.2020</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F1D37E2A-9318-4732-93B8-8DE547CDD61B}" type="slidenum">
              <a:rPr lang="uk-UA" smtClean="0"/>
              <a:t>‹#›</a:t>
            </a:fld>
            <a:endParaRPr lang="uk-UA"/>
          </a:p>
        </p:txBody>
      </p:sp>
    </p:spTree>
    <p:extLst>
      <p:ext uri="{BB962C8B-B14F-4D97-AF65-F5344CB8AC3E}">
        <p14:creationId xmlns:p14="http://schemas.microsoft.com/office/powerpoint/2010/main" val="3376373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E6F5134F-A1D7-434E-A9CB-159ACF292F28}" type="datetimeFigureOut">
              <a:rPr lang="uk-UA" smtClean="0"/>
              <a:t>04.02.2020</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F1D37E2A-9318-4732-93B8-8DE547CDD61B}" type="slidenum">
              <a:rPr lang="uk-UA" smtClean="0"/>
              <a:t>‹#›</a:t>
            </a:fld>
            <a:endParaRPr lang="uk-UA"/>
          </a:p>
        </p:txBody>
      </p:sp>
    </p:spTree>
    <p:extLst>
      <p:ext uri="{BB962C8B-B14F-4D97-AF65-F5344CB8AC3E}">
        <p14:creationId xmlns:p14="http://schemas.microsoft.com/office/powerpoint/2010/main" val="41153507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E6F5134F-A1D7-434E-A9CB-159ACF292F28}" type="datetimeFigureOut">
              <a:rPr lang="uk-UA" smtClean="0"/>
              <a:t>04.02.2020</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F1D37E2A-9318-4732-93B8-8DE547CDD61B}" type="slidenum">
              <a:rPr lang="uk-UA" smtClean="0"/>
              <a:t>‹#›</a:t>
            </a:fld>
            <a:endParaRPr lang="uk-UA"/>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4605211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E6F5134F-A1D7-434E-A9CB-159ACF292F28}" type="datetimeFigureOut">
              <a:rPr lang="uk-UA" smtClean="0"/>
              <a:t>04.02.2020</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F1D37E2A-9318-4732-93B8-8DE547CDD61B}" type="slidenum">
              <a:rPr lang="uk-UA" smtClean="0"/>
              <a:t>‹#›</a:t>
            </a:fld>
            <a:endParaRPr lang="uk-UA"/>
          </a:p>
        </p:txBody>
      </p:sp>
    </p:spTree>
    <p:extLst>
      <p:ext uri="{BB962C8B-B14F-4D97-AF65-F5344CB8AC3E}">
        <p14:creationId xmlns:p14="http://schemas.microsoft.com/office/powerpoint/2010/main" val="40793819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ru-RU" smtClean="0"/>
              <a:t>Образец заголовка</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E6F5134F-A1D7-434E-A9CB-159ACF292F28}" type="datetimeFigureOut">
              <a:rPr lang="uk-UA" smtClean="0"/>
              <a:t>04.02.2020</a:t>
            </a:fld>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fld id="{F1D37E2A-9318-4732-93B8-8DE547CDD61B}" type="slidenum">
              <a:rPr lang="uk-UA" smtClean="0"/>
              <a:t>‹#›</a:t>
            </a:fld>
            <a:endParaRPr lang="uk-UA"/>
          </a:p>
        </p:txBody>
      </p:sp>
    </p:spTree>
    <p:extLst>
      <p:ext uri="{BB962C8B-B14F-4D97-AF65-F5344CB8AC3E}">
        <p14:creationId xmlns:p14="http://schemas.microsoft.com/office/powerpoint/2010/main" val="35657831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ru-RU" smtClean="0"/>
              <a:t>Образец заголовка</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E6F5134F-A1D7-434E-A9CB-159ACF292F28}" type="datetimeFigureOut">
              <a:rPr lang="uk-UA" smtClean="0"/>
              <a:t>04.02.2020</a:t>
            </a:fld>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fld id="{F1D37E2A-9318-4732-93B8-8DE547CDD61B}" type="slidenum">
              <a:rPr lang="uk-UA" smtClean="0"/>
              <a:t>‹#›</a:t>
            </a:fld>
            <a:endParaRPr lang="uk-UA"/>
          </a:p>
        </p:txBody>
      </p:sp>
    </p:spTree>
    <p:extLst>
      <p:ext uri="{BB962C8B-B14F-4D97-AF65-F5344CB8AC3E}">
        <p14:creationId xmlns:p14="http://schemas.microsoft.com/office/powerpoint/2010/main" val="22976187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6F5134F-A1D7-434E-A9CB-159ACF292F28}" type="datetimeFigureOut">
              <a:rPr lang="uk-UA" smtClean="0"/>
              <a:t>04.02.2020</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F1D37E2A-9318-4732-93B8-8DE547CDD61B}" type="slidenum">
              <a:rPr lang="uk-UA" smtClean="0"/>
              <a:t>‹#›</a:t>
            </a:fld>
            <a:endParaRPr lang="uk-UA"/>
          </a:p>
        </p:txBody>
      </p:sp>
    </p:spTree>
    <p:extLst>
      <p:ext uri="{BB962C8B-B14F-4D97-AF65-F5344CB8AC3E}">
        <p14:creationId xmlns:p14="http://schemas.microsoft.com/office/powerpoint/2010/main" val="31218818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6F5134F-A1D7-434E-A9CB-159ACF292F28}" type="datetimeFigureOut">
              <a:rPr lang="uk-UA" smtClean="0"/>
              <a:t>04.02.2020</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F1D37E2A-9318-4732-93B8-8DE547CDD61B}" type="slidenum">
              <a:rPr lang="uk-UA" smtClean="0"/>
              <a:t>‹#›</a:t>
            </a:fld>
            <a:endParaRPr lang="uk-UA"/>
          </a:p>
        </p:txBody>
      </p:sp>
    </p:spTree>
    <p:extLst>
      <p:ext uri="{BB962C8B-B14F-4D97-AF65-F5344CB8AC3E}">
        <p14:creationId xmlns:p14="http://schemas.microsoft.com/office/powerpoint/2010/main" val="42025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60000"/>
                    <a:lumOff val="40000"/>
                  </a:schemeClr>
                </a:solidFill>
              </a:defRPr>
            </a:lvl1pPr>
          </a:lstStyle>
          <a:p>
            <a:fld id="{E6F5134F-A1D7-434E-A9CB-159ACF292F28}" type="datetimeFigureOut">
              <a:rPr lang="uk-UA" smtClean="0"/>
              <a:t>04.02.2020</a:t>
            </a:fld>
            <a:endParaRPr lang="uk-UA"/>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60000"/>
                    <a:lumOff val="40000"/>
                  </a:schemeClr>
                </a:solidFill>
              </a:defRPr>
            </a:lvl1pPr>
          </a:lstStyle>
          <a:p>
            <a:endParaRPr lang="uk-UA"/>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60000"/>
                    <a:lumOff val="40000"/>
                  </a:schemeClr>
                </a:solidFill>
              </a:defRPr>
            </a:lvl1pPr>
          </a:lstStyle>
          <a:p>
            <a:fld id="{F1D37E2A-9318-4732-93B8-8DE547CDD61B}" type="slidenum">
              <a:rPr lang="uk-UA" smtClean="0"/>
              <a:t>‹#›</a:t>
            </a:fld>
            <a:endParaRPr lang="uk-UA"/>
          </a:p>
        </p:txBody>
      </p:sp>
    </p:spTree>
    <p:extLst>
      <p:ext uri="{BB962C8B-B14F-4D97-AF65-F5344CB8AC3E}">
        <p14:creationId xmlns:p14="http://schemas.microsoft.com/office/powerpoint/2010/main" val="87800836"/>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3174" y="676893"/>
            <a:ext cx="9915897" cy="4344459"/>
          </a:xfrm>
          <a:prstGeom prst="rect">
            <a:avLst/>
          </a:prstGeom>
        </p:spPr>
        <p:txBody>
          <a:bodyPr wrap="square">
            <a:spAutoFit/>
          </a:bodyPr>
          <a:lstStyle/>
          <a:p>
            <a:pPr algn="ctr">
              <a:lnSpc>
                <a:spcPct val="107000"/>
              </a:lnSpc>
              <a:spcAft>
                <a:spcPts val="800"/>
              </a:spcAft>
            </a:pPr>
            <a:r>
              <a:rPr lang="uk-UA" sz="3600" dirty="0" smtClean="0">
                <a:solidFill>
                  <a:schemeClr val="accent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«Найдорожчий скарб кожного народу – його діти, його молодь» - стверджувала Софія  Русова. </a:t>
            </a:r>
          </a:p>
          <a:p>
            <a:pPr algn="ctr">
              <a:lnSpc>
                <a:spcPct val="107000"/>
              </a:lnSpc>
              <a:spcAft>
                <a:spcPts val="800"/>
              </a:spcAft>
            </a:pPr>
            <a:r>
              <a:rPr lang="uk-UA" sz="3600" dirty="0" smtClean="0">
                <a:solidFill>
                  <a:schemeClr val="accent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Зростити їх справжніми людьми – завдання нелегке. Для цієї справи потрібні не тільки зусилля, а й велика мудрість. А черпати цю мудрість найкраще із витоків народної педагогіки.</a:t>
            </a:r>
            <a:endParaRPr lang="uk-UA" sz="3600" dirty="0">
              <a:solidFill>
                <a:schemeClr val="accent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rotWithShape="1">
          <a:blip r:embed="rId2">
            <a:extLst>
              <a:ext uri="{28A0092B-C50C-407E-A947-70E740481C1C}">
                <a14:useLocalDpi xmlns:a14="http://schemas.microsoft.com/office/drawing/2010/main" val="0"/>
              </a:ext>
            </a:extLst>
          </a:blip>
          <a:srcRect b="11319"/>
          <a:stretch/>
        </p:blipFill>
        <p:spPr>
          <a:xfrm rot="16200000">
            <a:off x="-2419595" y="2419598"/>
            <a:ext cx="6858002" cy="2018806"/>
          </a:xfrm>
          <a:prstGeom prst="rect">
            <a:avLst/>
          </a:prstGeom>
        </p:spPr>
      </p:pic>
    </p:spTree>
    <p:extLst>
      <p:ext uri="{BB962C8B-B14F-4D97-AF65-F5344CB8AC3E}">
        <p14:creationId xmlns:p14="http://schemas.microsoft.com/office/powerpoint/2010/main" val="18259783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Прямоугольник 1"/>
          <p:cNvSpPr/>
          <p:nvPr/>
        </p:nvSpPr>
        <p:spPr>
          <a:xfrm>
            <a:off x="3918857" y="1512126"/>
            <a:ext cx="6804561" cy="3170099"/>
          </a:xfrm>
          <a:prstGeom prst="rect">
            <a:avLst/>
          </a:prstGeom>
        </p:spPr>
        <p:txBody>
          <a:bodyPr wrap="square">
            <a:spAutoFit/>
          </a:bodyPr>
          <a:lstStyle/>
          <a:p>
            <a:pPr algn="ctr"/>
            <a:r>
              <a:rPr lang="uk-UA" sz="4000" i="1" dirty="0" smtClean="0">
                <a:solidFill>
                  <a:srgbClr val="002060"/>
                </a:solidFill>
                <a:latin typeface="Times New Roman" panose="02020603050405020304" pitchFamily="18" charset="0"/>
                <a:cs typeface="Times New Roman" panose="02020603050405020304" pitchFamily="18" charset="0"/>
              </a:rPr>
              <a:t>Доповідь-презентація</a:t>
            </a:r>
          </a:p>
          <a:p>
            <a:pPr algn="ctr"/>
            <a:r>
              <a:rPr lang="uk-UA" sz="40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Українська </a:t>
            </a:r>
            <a:r>
              <a:rPr lang="uk-UA" sz="4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народна педагогіка (</a:t>
            </a:r>
            <a:r>
              <a:rPr lang="uk-UA" sz="40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етнопедагогіка</a:t>
            </a:r>
            <a:r>
              <a:rPr lang="uk-UA" sz="4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у сучасному виховному процесі</a:t>
            </a:r>
            <a:endParaRPr lang="uk-UA" sz="4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16185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6255" y="320635"/>
            <a:ext cx="11566566" cy="5262979"/>
          </a:xfrm>
          <a:prstGeom prst="rect">
            <a:avLst/>
          </a:prstGeom>
        </p:spPr>
        <p:txBody>
          <a:bodyPr wrap="square">
            <a:spAutoFit/>
          </a:bodyPr>
          <a:lstStyle/>
          <a:p>
            <a:pPr indent="142875">
              <a:spcAft>
                <a:spcPts val="800"/>
              </a:spcAft>
            </a:pPr>
            <a:r>
              <a:rPr lang="uk-UA"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 нинішніх умовах, коли, з одного боку, мав би утверджуватися процес демократизації українського суспільства, відродження національних засад виховання молодого покоління, але з іншого — на людину активно впливає засилля чужої масової культури низького ґатунку, кардинальним є питання відродження, актуалізації ідеї народності виховання, на чому неодноразово наголошував К.Д. Ушинський: "Загальної системи народного виховання для всіх народів немає не тільки на практиці, а й у теорії, і німецька педагогіка не більш як теорія німецького виховання. У кожного народу своя особлива національна система виховання; а тому запозичення одним народом у іншого виховних систем є неможливим</a:t>
            </a:r>
            <a:r>
              <a:rPr lang="uk-UA"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a:latin typeface="Times New Roman" panose="02020603050405020304" pitchFamily="18" charset="0"/>
                <a:cs typeface="Times New Roman" panose="02020603050405020304" pitchFamily="18" charset="0"/>
              </a:rPr>
              <a:t> Досвід інших народів у справі виховання є дорогоцінною спадщиною для всіх, але точно в тому ж розумінні, в якому досвід всесвітньої історії належить усім народам. Як не можна жити за зразком іншого народу, яким би принадним не був цей зразок, так не можна виховуватися за чужою педагогічною системою, якою б вона не була стрункою і добре обдуманою. Кожний народ щодо цього повинен випробувати свої власні сили"</a:t>
            </a:r>
            <a:endParaRPr lang="uk-UA"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820309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1672" y="150015"/>
            <a:ext cx="9504219" cy="4996240"/>
          </a:xfrm>
          <a:prstGeom prst="rect">
            <a:avLst/>
          </a:prstGeom>
        </p:spPr>
        <p:txBody>
          <a:bodyPr wrap="square">
            <a:spAutoFit/>
          </a:bodyPr>
          <a:lstStyle/>
          <a:p>
            <a:pPr indent="142875" algn="just">
              <a:spcAft>
                <a:spcPts val="800"/>
              </a:spcAft>
            </a:pPr>
            <a:r>
              <a:rPr lang="uk-UA"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Мудрість народу в царині виховання поступово сформувалася в поняття "народна педагогіка". У чому ж її сутність? "Народною називають ту педагогіку, яку створив народ, — писав український педагог-дослідник М.Г. </a:t>
            </a:r>
            <a:r>
              <a:rPr lang="uk-UA"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Стельмахович</a:t>
            </a:r>
            <a:r>
              <a:rPr lang="uk-UA"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Це галузь емпіричних педагогічних знань і досвіду народу, що виробляється в домінуючих серед народу поглядах на мету і завдання виховання у сукупності народних засобів, умінь і навичок виховання та навчання</a:t>
            </a:r>
            <a:r>
              <a:rPr lang="uk-UA"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На основі масиву знань певної етнічної спільноти про виховання молодого покоління виникла </a:t>
            </a:r>
            <a:r>
              <a:rPr lang="uk-UA"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етнопедагогіка</a:t>
            </a:r>
            <a:r>
              <a:rPr lang="uk-UA"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uk-UA" sz="2400" dirty="0">
              <a:latin typeface="Times New Roman" panose="02020603050405020304" pitchFamily="18" charset="0"/>
              <a:ea typeface="Calibri" panose="020F0502020204030204" pitchFamily="34" charset="0"/>
              <a:cs typeface="Times New Roman" panose="02020603050405020304" pitchFamily="18" charset="0"/>
            </a:endParaRPr>
          </a:p>
          <a:p>
            <a:r>
              <a:rPr lang="uk-UA"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Етнос</a:t>
            </a:r>
            <a:r>
              <a:rPr lang="uk-UA"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грец</a:t>
            </a:r>
            <a:r>
              <a:rPr lang="uk-UA"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ethnos</a:t>
            </a:r>
            <a:r>
              <a:rPr lang="uk-UA"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народ, плем'я) — це народ, стала, </a:t>
            </a:r>
            <a:r>
              <a:rPr lang="uk-UA"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історично </a:t>
            </a:r>
            <a:r>
              <a:rPr lang="uk-UA"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визначена сукупність людей, які мають спільні </a:t>
            </a:r>
            <a:r>
              <a:rPr lang="uk-UA"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риси </a:t>
            </a:r>
            <a:r>
              <a:rPr lang="uk-UA"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 особливості культури й психічного складу, </a:t>
            </a:r>
            <a:r>
              <a:rPr lang="uk-UA"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свідомо              </a:t>
            </a:r>
            <a:r>
              <a:rPr lang="uk-UA"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розуміють свою єдність</a:t>
            </a:r>
            <a:endParaRPr lang="uk-UA" sz="24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87097" y="3206338"/>
            <a:ext cx="4104904" cy="3651662"/>
          </a:xfrm>
          <a:prstGeom prst="rect">
            <a:avLst/>
          </a:prstGeom>
          <a:ln>
            <a:noFill/>
          </a:ln>
          <a:effectLst>
            <a:softEdge rad="112500"/>
          </a:effectLst>
        </p:spPr>
      </p:pic>
    </p:spTree>
    <p:extLst>
      <p:ext uri="{BB962C8B-B14F-4D97-AF65-F5344CB8AC3E}">
        <p14:creationId xmlns:p14="http://schemas.microsoft.com/office/powerpoint/2010/main" val="18164106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29889" y="157880"/>
            <a:ext cx="7889175" cy="5304016"/>
          </a:xfrm>
          <a:prstGeom prst="rect">
            <a:avLst/>
          </a:prstGeom>
        </p:spPr>
        <p:txBody>
          <a:bodyPr wrap="square">
            <a:spAutoFit/>
          </a:bodyPr>
          <a:lstStyle/>
          <a:p>
            <a:pPr indent="142875" algn="just">
              <a:spcAft>
                <a:spcPts val="800"/>
              </a:spcAft>
            </a:pPr>
            <a:r>
              <a:rPr lang="uk-UA"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Отже, </a:t>
            </a:r>
            <a:r>
              <a:rPr lang="uk-UA"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етнопедагогіка</a:t>
            </a:r>
            <a:r>
              <a:rPr lang="uk-UA"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як наука про народну педагогіку має вирішувати такі завдання:</a:t>
            </a:r>
            <a:endParaRPr lang="uk-UA"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uk-UA" sz="2400" dirty="0">
                <a:solidFill>
                  <a:srgbClr val="242424"/>
                </a:solidFill>
                <a:latin typeface="Times New Roman" panose="02020603050405020304" pitchFamily="18" charset="0"/>
                <a:ea typeface="Times New Roman" panose="02020603050405020304" pitchFamily="18" charset="0"/>
                <a:cs typeface="Times New Roman" panose="02020603050405020304" pitchFamily="18" charset="0"/>
              </a:rPr>
              <a:t>• всебічно вивчати досвід українського народу в царині виховання;</a:t>
            </a:r>
            <a:endParaRPr lang="uk-UA"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uk-UA" sz="2400" dirty="0">
                <a:solidFill>
                  <a:srgbClr val="242424"/>
                </a:solidFill>
                <a:latin typeface="Times New Roman" panose="02020603050405020304" pitchFamily="18" charset="0"/>
                <a:ea typeface="Times New Roman" panose="02020603050405020304" pitchFamily="18" charset="0"/>
                <a:cs typeface="Times New Roman" panose="02020603050405020304" pitchFamily="18" charset="0"/>
              </a:rPr>
              <a:t>• актуалізувати надбання народу в сфері виховання з урахуванням особливостей соціального розвитку суспільства;</a:t>
            </a:r>
            <a:endParaRPr lang="uk-UA"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uk-UA" sz="2400" dirty="0">
                <a:solidFill>
                  <a:srgbClr val="242424"/>
                </a:solidFill>
                <a:latin typeface="Times New Roman" panose="02020603050405020304" pitchFamily="18" charset="0"/>
                <a:ea typeface="Times New Roman" panose="02020603050405020304" pitchFamily="18" charset="0"/>
                <a:cs typeface="Times New Roman" panose="02020603050405020304" pitchFamily="18" charset="0"/>
              </a:rPr>
              <a:t>• визначати шляхи та засоби ефективного використання досягнень української народної педагогіки в системі національного виховання;</a:t>
            </a:r>
            <a:endParaRPr lang="uk-UA"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uk-UA" sz="2400" dirty="0">
                <a:solidFill>
                  <a:srgbClr val="242424"/>
                </a:solidFill>
                <a:latin typeface="Times New Roman" panose="02020603050405020304" pitchFamily="18" charset="0"/>
                <a:ea typeface="Times New Roman" panose="02020603050405020304" pitchFamily="18" charset="0"/>
                <a:cs typeface="Times New Roman" panose="02020603050405020304" pitchFamily="18" charset="0"/>
              </a:rPr>
              <a:t>• визначати відповідність ідей народної педагогіки сучасним завданням виховання всебічно розвиненої особистості.</a:t>
            </a:r>
            <a:endParaRPr lang="uk-UA"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359287" y="265213"/>
            <a:ext cx="3998956" cy="6040583"/>
          </a:xfrm>
          <a:prstGeom prst="rect">
            <a:avLst/>
          </a:prstGeom>
        </p:spPr>
      </p:pic>
    </p:spTree>
    <p:extLst>
      <p:ext uri="{BB962C8B-B14F-4D97-AF65-F5344CB8AC3E}">
        <p14:creationId xmlns:p14="http://schemas.microsoft.com/office/powerpoint/2010/main" val="6992338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177939"/>
            <a:ext cx="11602192" cy="5262979"/>
          </a:xfrm>
          <a:prstGeom prst="rect">
            <a:avLst/>
          </a:prstGeom>
        </p:spPr>
        <p:txBody>
          <a:bodyPr wrap="square">
            <a:spAutoFit/>
          </a:bodyPr>
          <a:lstStyle/>
          <a:p>
            <a:pPr marL="142875" marR="333375">
              <a:spcBef>
                <a:spcPts val="1125"/>
              </a:spcBef>
              <a:spcAft>
                <a:spcPts val="800"/>
              </a:spcAft>
            </a:pPr>
            <a:r>
              <a:rPr lang="uk-UA" sz="2400" b="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Засоби виховання </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вид діяльності народу, який може впливати на особистість</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рідна мова</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усна народна творчість</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види народного мистецтва</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національні традиції, звичаї, обряди </a:t>
            </a:r>
            <a:r>
              <a:rPr lang="uk-UA" sz="2400" b="1"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традиція – історично складений і переданий з покоління в покоління досвід, практика в будь-якій галузі суспільного життя, норми поведінки, смаки; звичай – манера поведінки, прийнятий спосіб дії; обряд – сукупність установлених звичаєм дій, пов’язаних із побутовими традиціями або з виконанням релігійних установ, ритуал</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національна символіка </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вираження національних ідей, </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понять </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або почуттів за допомогою умовних знаків – символів</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народні ігри, іграшки</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сімейно-побутова культура</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endParaRPr lang="uk-UA"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84029" y="543173"/>
            <a:ext cx="2781300" cy="1647825"/>
          </a:xfrm>
          <a:prstGeom prst="rect">
            <a:avLst/>
          </a:prstGeom>
        </p:spPr>
      </p:pic>
      <p:pic>
        <p:nvPicPr>
          <p:cNvPr id="5" name="Рисунок 4"/>
          <p:cNvPicPr>
            <a:picLocks noChangeAspect="1"/>
          </p:cNvPicPr>
          <p:nvPr/>
        </p:nvPicPr>
        <p:blipFill rotWithShape="1">
          <a:blip r:embed="rId3">
            <a:extLst>
              <a:ext uri="{28A0092B-C50C-407E-A947-70E740481C1C}">
                <a14:useLocalDpi xmlns:a14="http://schemas.microsoft.com/office/drawing/2010/main" val="0"/>
              </a:ext>
            </a:extLst>
          </a:blip>
          <a:srcRect t="25782" b="18390"/>
          <a:stretch/>
        </p:blipFill>
        <p:spPr>
          <a:xfrm>
            <a:off x="6709559" y="4624571"/>
            <a:ext cx="2659453" cy="2107707"/>
          </a:xfrm>
          <a:prstGeom prst="rect">
            <a:avLst/>
          </a:prstGeom>
        </p:spPr>
      </p:pic>
      <p:pic>
        <p:nvPicPr>
          <p:cNvPr id="6" name="Рисунок 5"/>
          <p:cNvPicPr>
            <a:picLocks noChangeAspect="1"/>
          </p:cNvPicPr>
          <p:nvPr/>
        </p:nvPicPr>
        <p:blipFill rotWithShape="1">
          <a:blip r:embed="rId4">
            <a:extLst>
              <a:ext uri="{28A0092B-C50C-407E-A947-70E740481C1C}">
                <a14:useLocalDpi xmlns:a14="http://schemas.microsoft.com/office/drawing/2010/main" val="0"/>
              </a:ext>
            </a:extLst>
          </a:blip>
          <a:srcRect l="10288" t="14859" r="5161"/>
          <a:stretch/>
        </p:blipFill>
        <p:spPr>
          <a:xfrm>
            <a:off x="9615055" y="3574472"/>
            <a:ext cx="2576945" cy="2529445"/>
          </a:xfrm>
          <a:prstGeom prst="rect">
            <a:avLst/>
          </a:prstGeom>
        </p:spPr>
      </p:pic>
    </p:spTree>
    <p:extLst>
      <p:ext uri="{BB962C8B-B14F-4D97-AF65-F5344CB8AC3E}">
        <p14:creationId xmlns:p14="http://schemas.microsoft.com/office/powerpoint/2010/main" val="11665865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1257" y="0"/>
            <a:ext cx="11245933" cy="5632311"/>
          </a:xfrm>
          <a:prstGeom prst="rect">
            <a:avLst/>
          </a:prstGeom>
        </p:spPr>
        <p:txBody>
          <a:bodyPr wrap="square">
            <a:spAutoFit/>
          </a:bodyPr>
          <a:lstStyle/>
          <a:p>
            <a:pPr marL="142875" marR="333375">
              <a:spcBef>
                <a:spcPts val="1125"/>
              </a:spcBef>
              <a:spcAft>
                <a:spcPts val="800"/>
              </a:spcAft>
            </a:pPr>
            <a:r>
              <a:rPr lang="uk-UA" sz="2400" b="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Принципи виховання </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правило, норма, переконання, якими керується народ з метою кращого впливу на вихованця</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гуманізм </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(створення умов для формування найкращих людських якостей і здібностей дитини; повага до особистості, розуміння її інтересів, гідності, довіра до неї</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err="1">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природовідповідність</a:t>
            </a:r>
            <a:r>
              <a:rPr lang="uk-UA" sz="2400" b="1"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(врахування природи людини</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зв’язок виховання з життям </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(тісний зв’язок із культурно-історичними традиціями народу</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народність виховання </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(врахування специфіки спадковості, національної психології, характеру даного народу, його світогляду</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систематичність </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err="1">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cтановить</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собою цілісну єдність, у якій одна ланка доповнює і продовжує іншу</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послідовність </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(від простого до складного</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b="1"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єдність вимог і поваги до особистості </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(вимагати не принижуючи, а сприяючи розквіту дитини, ставитися з повагою, піклуватися про дитину).</a:t>
            </a:r>
            <a:endParaRPr lang="uk-UA"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377493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6879" y="0"/>
            <a:ext cx="11768446" cy="5137304"/>
          </a:xfrm>
          <a:prstGeom prst="rect">
            <a:avLst/>
          </a:prstGeom>
        </p:spPr>
        <p:txBody>
          <a:bodyPr wrap="square">
            <a:spAutoFit/>
          </a:bodyPr>
          <a:lstStyle/>
          <a:p>
            <a:pPr marL="142875" marR="333375">
              <a:spcBef>
                <a:spcPts val="1125"/>
              </a:spcBef>
              <a:spcAft>
                <a:spcPts val="800"/>
              </a:spcAft>
            </a:pPr>
            <a:r>
              <a:rPr lang="uk-UA" sz="2400" b="1"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Методи виховання – способи, шляхи досягнення мети виховання:</a:t>
            </a:r>
            <a:endParaRPr lang="uk-UA" sz="2400" b="1" i="1" dirty="0">
              <a:latin typeface="Times New Roman" panose="02020603050405020304" pitchFamily="18" charset="0"/>
              <a:ea typeface="Calibri" panose="020F0502020204030204" pitchFamily="34" charset="0"/>
              <a:cs typeface="Times New Roman" panose="02020603050405020304" pitchFamily="18" charset="0"/>
            </a:endParaRPr>
          </a:p>
          <a:p>
            <a:pPr marL="142875" marR="333375">
              <a:spcBef>
                <a:spcPts val="1125"/>
              </a:spcBef>
              <a:spcAft>
                <a:spcPts val="800"/>
              </a:spcAft>
            </a:pP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практично-дійові</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(режим праці та відпочинку, гра, вправляння (тренування), товаришування, дружба, </a:t>
            </a:r>
            <a:r>
              <a:rPr lang="uk-UA" sz="2400" dirty="0" err="1"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мовленевий</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етикет</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i="1" dirty="0" err="1"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навіювальні</a:t>
            </a:r>
            <a:r>
              <a:rPr lang="uk-UA" sz="2400" i="1"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i="1" dirty="0" err="1"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сугестійні</a:t>
            </a:r>
            <a:r>
              <a:rPr lang="uk-UA" sz="2400"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казка, легенда, молитва, символ, заповіт (заповідь), вірування, приклад, авторитет, сповідь</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i="1" dirty="0" err="1">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переконувальні</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(бесіда, розповідь, прислів’я і приказки, притча, оповідання, пісня</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попереджувальні (профілактичні) </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застереження, догляд (нагляд), контроль, клятва, погроза</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спонукальні</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(почуття честі та гідності, віра, надія, любов, кохання, змагання, подарунок, вимога, нагадування, доброта, милосердя, обов’язок, гасло (девіз, заклик), порада, настанова, наказ</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a:t>
            </a:r>
            <a:r>
              <a:rPr lang="uk-UA"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smtClean="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 </a:t>
            </a:r>
            <a:r>
              <a:rPr lang="uk-UA" sz="2400" i="1"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оцінювання, схвалення та покарання </a:t>
            </a:r>
            <a:r>
              <a:rPr lang="uk-UA" sz="2400" dirty="0">
                <a:solidFill>
                  <a:srgbClr val="424242"/>
                </a:solidFill>
                <a:latin typeface="Times New Roman" panose="02020603050405020304" pitchFamily="18" charset="0"/>
                <a:ea typeface="Times New Roman" panose="02020603050405020304" pitchFamily="18" charset="0"/>
                <a:cs typeface="Times New Roman" panose="02020603050405020304" pitchFamily="18" charset="0"/>
              </a:rPr>
              <a:t>(похвала, подяка, докір, осуд, догана, прокляття).</a:t>
            </a:r>
            <a:endParaRPr lang="uk-UA"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89318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Tree>
    <p:extLst>
      <p:ext uri="{BB962C8B-B14F-4D97-AF65-F5344CB8AC3E}">
        <p14:creationId xmlns:p14="http://schemas.microsoft.com/office/powerpoint/2010/main" val="10802680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1881" y="147982"/>
            <a:ext cx="11400312" cy="5262979"/>
          </a:xfrm>
          <a:prstGeom prst="rect">
            <a:avLst/>
          </a:prstGeom>
        </p:spPr>
        <p:txBody>
          <a:bodyPr wrap="square">
            <a:spAutoFit/>
          </a:bodyPr>
          <a:lstStyle/>
          <a:p>
            <a:pPr indent="450215" algn="just">
              <a:spcAft>
                <a:spcPts val="0"/>
              </a:spcAft>
            </a:pPr>
            <a:r>
              <a:rPr lang="uk-UA" sz="2400" dirty="0">
                <a:latin typeface="Times New Roman" panose="02020603050405020304" pitchFamily="18" charset="0"/>
                <a:ea typeface="Times New Roman" panose="02020603050405020304" pitchFamily="18" charset="0"/>
                <a:cs typeface="Times New Roman" panose="02020603050405020304" pitchFamily="18" charset="0"/>
              </a:rPr>
              <a:t>В умовах розбудови національної системи освіти набула актуальності проблема    виховання в учнів рис творчої, всебічно розвиненої особистості –  майбутнього  нашої  держави. Підвалини  майбутньої  держави  започатковують  її  найменші  громадяни – діти,  виховання  і  навчання  яких  здійснюється  в  системі  національного виховання.</a:t>
            </a:r>
          </a:p>
          <a:p>
            <a:pPr indent="450215" algn="just">
              <a:spcAft>
                <a:spcPts val="0"/>
              </a:spcAft>
            </a:pPr>
            <a:r>
              <a:rPr lang="uk-UA" sz="2400" dirty="0">
                <a:latin typeface="Times New Roman" panose="02020603050405020304" pitchFamily="18" charset="0"/>
                <a:ea typeface="Times New Roman" panose="02020603050405020304" pitchFamily="18" charset="0"/>
                <a:cs typeface="Times New Roman" panose="02020603050405020304" pitchFamily="18" charset="0"/>
              </a:rPr>
              <a:t>Зміст виховної роботи з учнями в сучасній школі нового типу взаємопов’язаний з положеннями «Концепції національного виховання» оновленням змісту освіти й позаурочної виховної роботи.</a:t>
            </a:r>
          </a:p>
          <a:p>
            <a:r>
              <a:rPr lang="uk-UA" sz="2400" dirty="0">
                <a:latin typeface="Times New Roman" panose="02020603050405020304" pitchFamily="18" charset="0"/>
                <a:ea typeface="Times New Roman" panose="02020603050405020304" pitchFamily="18" charset="0"/>
                <a:cs typeface="Times New Roman" panose="02020603050405020304" pitchFamily="18" charset="0"/>
              </a:rPr>
              <a:t>У Концепції реалізації державної політики у сфері реформування загальної середньої освіти "Нова українська школа" на період до 2029 року, зокрема,  зазначено: «Згідно з реформою загальної середньої освіти випускник нової української школи — це: цілісна всебічно розвинена особистість, здатна до критичного мислення; патріот з активною позицією, який діє згідно з морально-етичними принципами, здатний приймати відповідальні рішення, поважає гідність і права людини…» </a:t>
            </a:r>
            <a:endParaRPr lang="uk-UA"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41821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1115" y="233111"/>
            <a:ext cx="11519065" cy="5447645"/>
          </a:xfrm>
          <a:prstGeom prst="rect">
            <a:avLst/>
          </a:prstGeom>
        </p:spPr>
        <p:txBody>
          <a:bodyPr wrap="square">
            <a:spAutoFit/>
          </a:bodyPr>
          <a:lstStyle/>
          <a:p>
            <a:r>
              <a:rPr lang="ru-RU" sz="2400" b="1" dirty="0">
                <a:latin typeface="Times New Roman" panose="02020603050405020304" pitchFamily="18" charset="0"/>
                <a:ea typeface="Times New Roman" panose="02020603050405020304" pitchFamily="18" charset="0"/>
                <a:cs typeface="Times New Roman" panose="02020603050405020304" pitchFamily="18" charset="0"/>
              </a:rPr>
              <a:t>Народ і </a:t>
            </a:r>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виховання</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поняття</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взаємопов'язані</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вони не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існують</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одне</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без одного.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Адже</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так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повелося</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в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історії</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людства</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що</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кожен</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народ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від</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покоління</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до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покоління</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передає</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свій</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досвід</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духовне</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багатство</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як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спадок</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старшого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покоління</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молодшому</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Любов</a:t>
            </a:r>
            <a:r>
              <a:rPr lang="ru-RU" sz="2400" dirty="0">
                <a:latin typeface="Times New Roman" panose="02020603050405020304" pitchFamily="18" charset="0"/>
                <a:cs typeface="Times New Roman" panose="02020603050405020304" pitchFamily="18" charset="0"/>
              </a:rPr>
              <a:t> до </a:t>
            </a:r>
            <a:r>
              <a:rPr lang="ru-RU" sz="2400" dirty="0" err="1">
                <a:latin typeface="Times New Roman" panose="02020603050405020304" pitchFamily="18" charset="0"/>
                <a:cs typeface="Times New Roman" panose="02020603050405020304" pitchFamily="18" charset="0"/>
              </a:rPr>
              <a:t>Батьківщини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дає</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вихованню</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вірний</a:t>
            </a:r>
            <a:r>
              <a:rPr lang="ru-RU" sz="2400" dirty="0">
                <a:latin typeface="Times New Roman" panose="02020603050405020304" pitchFamily="18" charset="0"/>
                <a:cs typeface="Times New Roman" panose="02020603050405020304" pitchFamily="18" charset="0"/>
              </a:rPr>
              <a:t> ключ до </a:t>
            </a:r>
            <a:r>
              <a:rPr lang="ru-RU" sz="2400" dirty="0" err="1">
                <a:latin typeface="Times New Roman" panose="02020603050405020304" pitchFamily="18" charset="0"/>
                <a:cs typeface="Times New Roman" panose="02020603050405020304" pitchFamily="18" charset="0"/>
              </a:rPr>
              <a:t>серця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дитини</a:t>
            </a:r>
            <a:r>
              <a:rPr lang="ru-RU" sz="2400" dirty="0">
                <a:latin typeface="Times New Roman" panose="02020603050405020304" pitchFamily="18" charset="0"/>
                <a:cs typeface="Times New Roman" panose="02020603050405020304" pitchFamily="18" charset="0"/>
              </a:rPr>
              <a:t> . </a:t>
            </a:r>
            <a:r>
              <a:rPr lang="ru-RU" sz="2400" dirty="0" err="1">
                <a:latin typeface="Times New Roman" panose="02020603050405020304" pitchFamily="18" charset="0"/>
                <a:cs typeface="Times New Roman" panose="02020603050405020304" pitchFamily="18" charset="0"/>
              </a:rPr>
              <a:t>Актуальним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це</a:t>
            </a:r>
            <a:r>
              <a:rPr lang="ru-RU" sz="2400" dirty="0">
                <a:latin typeface="Times New Roman" panose="02020603050405020304" pitchFamily="18" charset="0"/>
                <a:cs typeface="Times New Roman" panose="02020603050405020304" pitchFamily="18" charset="0"/>
              </a:rPr>
              <a:t> є і зараз, </a:t>
            </a:r>
            <a:r>
              <a:rPr lang="ru-RU" sz="2400" dirty="0" err="1">
                <a:latin typeface="Times New Roman" panose="02020603050405020304" pitchFamily="18" charset="0"/>
                <a:cs typeface="Times New Roman" panose="02020603050405020304" pitchFamily="18" charset="0"/>
              </a:rPr>
              <a:t>адже</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повноцінну</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національно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свідому</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особистість</a:t>
            </a:r>
            <a:r>
              <a:rPr lang="ru-RU" sz="2400" dirty="0">
                <a:latin typeface="Times New Roman" panose="02020603050405020304" pitchFamily="18" charset="0"/>
                <a:cs typeface="Times New Roman" panose="02020603050405020304" pitchFamily="18" charset="0"/>
              </a:rPr>
              <a:t> з </a:t>
            </a:r>
            <a:r>
              <a:rPr lang="ru-RU" sz="2400" dirty="0" err="1">
                <a:latin typeface="Times New Roman" panose="02020603050405020304" pitchFamily="18" charset="0"/>
                <a:cs typeface="Times New Roman" panose="02020603050405020304" pitchFamily="18" charset="0"/>
              </a:rPr>
              <a:t>почуттям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власної</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гідності</a:t>
            </a:r>
            <a:r>
              <a:rPr lang="ru-RU" sz="2400" dirty="0">
                <a:latin typeface="Times New Roman" panose="02020603050405020304" pitchFamily="18" charset="0"/>
                <a:cs typeface="Times New Roman" panose="02020603050405020304" pitchFamily="18" charset="0"/>
              </a:rPr>
              <a:t>, з </a:t>
            </a:r>
            <a:r>
              <a:rPr lang="ru-RU" sz="2400" dirty="0" err="1">
                <a:latin typeface="Times New Roman" panose="02020603050405020304" pitchFamily="18" charset="0"/>
                <a:cs typeface="Times New Roman" panose="02020603050405020304" pitchFamily="18" charset="0"/>
              </a:rPr>
              <a:t>високими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моральними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якостями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можливо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виховати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тільки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завдяки</a:t>
            </a:r>
            <a:r>
              <a:rPr lang="ru-RU" sz="2400" dirty="0">
                <a:latin typeface="Times New Roman" panose="02020603050405020304" pitchFamily="18" charset="0"/>
                <a:cs typeface="Times New Roman" panose="02020603050405020304" pitchFamily="18" charset="0"/>
              </a:rPr>
              <a:t> правильно </a:t>
            </a:r>
            <a:r>
              <a:rPr lang="ru-RU" sz="2400" dirty="0" err="1">
                <a:latin typeface="Times New Roman" panose="02020603050405020304" pitchFamily="18" charset="0"/>
                <a:cs typeface="Times New Roman" panose="02020603050405020304" pitchFamily="18" charset="0"/>
              </a:rPr>
              <a:t>організованій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системі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вивчення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національних</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ідеалів</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традицій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звичаїв</a:t>
            </a:r>
            <a:r>
              <a:rPr lang="ru-RU" sz="2400" dirty="0">
                <a:latin typeface="Times New Roman" panose="02020603050405020304" pitchFamily="18" charset="0"/>
                <a:cs typeface="Times New Roman" panose="02020603050405020304" pitchFamily="18" charset="0"/>
              </a:rPr>
              <a:t>. </a:t>
            </a:r>
            <a:r>
              <a:rPr lang="uk-UA" sz="2400" dirty="0">
                <a:latin typeface="Times New Roman" panose="02020603050405020304" pitchFamily="18" charset="0"/>
                <a:cs typeface="Times New Roman" panose="02020603050405020304" pitchFamily="18" charset="0"/>
              </a:rPr>
              <a:t>Основою все ж залишатиметься </a:t>
            </a:r>
            <a:r>
              <a:rPr lang="uk-UA" sz="2400" dirty="0" err="1">
                <a:latin typeface="Times New Roman" panose="02020603050405020304" pitchFamily="18" charset="0"/>
                <a:cs typeface="Times New Roman" panose="02020603050405020304" pitchFamily="18" charset="0"/>
              </a:rPr>
              <a:t>етнопедагогіка</a:t>
            </a:r>
            <a:r>
              <a:rPr lang="uk-UA" sz="2400" dirty="0">
                <a:latin typeface="Times New Roman" panose="02020603050405020304" pitchFamily="18" charset="0"/>
                <a:cs typeface="Times New Roman" panose="02020603050405020304" pitchFamily="18" charset="0"/>
              </a:rPr>
              <a:t> з традиціями, звичаями та обрядами, тому що саме вони є вагомими чинниками виховання </a:t>
            </a:r>
            <a:r>
              <a:rPr lang="uk-UA" sz="2400" dirty="0" smtClean="0">
                <a:latin typeface="Times New Roman" panose="02020603050405020304" pitchFamily="18" charset="0"/>
                <a:cs typeface="Times New Roman" panose="02020603050405020304" pitchFamily="18" charset="0"/>
              </a:rPr>
              <a:t>і створюють                                                                              </a:t>
            </a:r>
            <a:r>
              <a:rPr lang="uk-UA" sz="2400" dirty="0">
                <a:latin typeface="Times New Roman" panose="02020603050405020304" pitchFamily="18" charset="0"/>
                <a:cs typeface="Times New Roman" panose="02020603050405020304" pitchFamily="18" charset="0"/>
              </a:rPr>
              <a:t>найоптимальніші умови для формування  творчої </a:t>
            </a:r>
            <a:r>
              <a:rPr lang="uk-UA" sz="2400" dirty="0" smtClean="0">
                <a:latin typeface="Times New Roman" panose="02020603050405020304" pitchFamily="18" charset="0"/>
                <a:cs typeface="Times New Roman" panose="02020603050405020304" pitchFamily="18" charset="0"/>
              </a:rPr>
              <a:t>                                           особистості</a:t>
            </a:r>
            <a:r>
              <a:rPr lang="uk-UA" sz="2400" dirty="0">
                <a:latin typeface="Times New Roman" panose="02020603050405020304" pitchFamily="18" charset="0"/>
                <a:cs typeface="Times New Roman" panose="02020603050405020304" pitchFamily="18" charset="0"/>
              </a:rPr>
              <a:t>.</a:t>
            </a:r>
          </a:p>
          <a:p>
            <a:r>
              <a:rPr lang="uk-UA" sz="2400" dirty="0">
                <a:latin typeface="Times New Roman" panose="02020603050405020304" pitchFamily="18" charset="0"/>
                <a:cs typeface="Times New Roman" panose="02020603050405020304" pitchFamily="18" charset="0"/>
              </a:rPr>
              <a:t>Саме  тому  використання  ідей </a:t>
            </a:r>
            <a:r>
              <a:rPr lang="uk-UA" sz="2400" dirty="0" smtClean="0">
                <a:latin typeface="Times New Roman" panose="02020603050405020304" pitchFamily="18" charset="0"/>
                <a:cs typeface="Times New Roman" panose="02020603050405020304" pitchFamily="18" charset="0"/>
              </a:rPr>
              <a:t>народної педагогіки        </a:t>
            </a:r>
            <a:r>
              <a:rPr lang="uk-UA" sz="2400" dirty="0">
                <a:latin typeface="Times New Roman" panose="02020603050405020304" pitchFamily="18" charset="0"/>
                <a:cs typeface="Times New Roman" panose="02020603050405020304" pitchFamily="18" charset="0"/>
              </a:rPr>
              <a:t>є  неодмінною умовою успішного виховання підростаючого покоління.</a:t>
            </a:r>
          </a:p>
          <a:p>
            <a:pPr indent="450215" algn="just">
              <a:lnSpc>
                <a:spcPct val="150000"/>
              </a:lnSpc>
              <a:spcAft>
                <a:spcPts val="0"/>
              </a:spcAft>
            </a:pPr>
            <a:endParaRPr lang="uk-UA"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rotWithShape="1">
          <a:blip r:embed="rId2">
            <a:extLst>
              <a:ext uri="{28A0092B-C50C-407E-A947-70E740481C1C}">
                <a14:useLocalDpi xmlns:a14="http://schemas.microsoft.com/office/drawing/2010/main" val="0"/>
              </a:ext>
            </a:extLst>
          </a:blip>
          <a:srcRect l="2435" r="904"/>
          <a:stretch/>
        </p:blipFill>
        <p:spPr>
          <a:xfrm>
            <a:off x="7101443" y="3170711"/>
            <a:ext cx="5209309" cy="3789013"/>
          </a:xfrm>
          <a:prstGeom prst="rect">
            <a:avLst/>
          </a:prstGeom>
          <a:ln>
            <a:noFill/>
          </a:ln>
          <a:effectLst>
            <a:softEdge rad="112500"/>
          </a:effectLst>
        </p:spPr>
      </p:pic>
    </p:spTree>
    <p:extLst>
      <p:ext uri="{BB962C8B-B14F-4D97-AF65-F5344CB8AC3E}">
        <p14:creationId xmlns:p14="http://schemas.microsoft.com/office/powerpoint/2010/main" val="16584275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25930">
            <a:off x="4909989" y="1114543"/>
            <a:ext cx="5582561" cy="4181532"/>
          </a:xfrm>
          <a:prstGeom prst="rect">
            <a:avLst/>
          </a:prstGeom>
        </p:spPr>
      </p:pic>
    </p:spTree>
    <p:extLst>
      <p:ext uri="{BB962C8B-B14F-4D97-AF65-F5344CB8AC3E}">
        <p14:creationId xmlns:p14="http://schemas.microsoft.com/office/powerpoint/2010/main" val="144694989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Главное мероприятие">
  <a:themeElements>
    <a:clrScheme name="Главное мероприятие">
      <a:dk1>
        <a:sysClr val="windowText" lastClr="000000"/>
      </a:dk1>
      <a:lt1>
        <a:sysClr val="window" lastClr="FFFFFF"/>
      </a:lt1>
      <a:dk2>
        <a:srgbClr val="424242"/>
      </a:dk2>
      <a:lt2>
        <a:srgbClr val="C8C8C8"/>
      </a:lt2>
      <a:accent1>
        <a:srgbClr val="346492"/>
      </a:accent1>
      <a:accent2>
        <a:srgbClr val="6DA5D4"/>
      </a:accent2>
      <a:accent3>
        <a:srgbClr val="538C79"/>
      </a:accent3>
      <a:accent4>
        <a:srgbClr val="93B75D"/>
      </a:accent4>
      <a:accent5>
        <a:srgbClr val="DEB050"/>
      </a:accent5>
      <a:accent6>
        <a:srgbClr val="BB5354"/>
      </a:accent6>
      <a:hlink>
        <a:srgbClr val="3289DD"/>
      </a:hlink>
      <a:folHlink>
        <a:srgbClr val="859EB6"/>
      </a:folHlink>
    </a:clrScheme>
    <a:fontScheme name="Главное мероприятие">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лавное мероприятие">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E3530EC-BA5B-407C-9B36-00820F39551C}"/>
    </a:ext>
  </a:extLst>
</a:theme>
</file>

<file path=docProps/app.xml><?xml version="1.0" encoding="utf-8"?>
<Properties xmlns="http://schemas.openxmlformats.org/officeDocument/2006/extended-properties" xmlns:vt="http://schemas.openxmlformats.org/officeDocument/2006/docPropsVTypes">
  <Template>TM04033927[[fn=Главное мероприятие]]</Template>
  <TotalTime>1785</TotalTime>
  <Words>1034</Words>
  <Application>Microsoft Office PowerPoint</Application>
  <PresentationFormat>Широкоэкранный</PresentationFormat>
  <Paragraphs>21</Paragraphs>
  <Slides>12</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12</vt:i4>
      </vt:variant>
    </vt:vector>
  </HeadingPairs>
  <TitlesOfParts>
    <vt:vector size="18" baseType="lpstr">
      <vt:lpstr>Arial</vt:lpstr>
      <vt:lpstr>Calibri</vt:lpstr>
      <vt:lpstr>Impact</vt:lpstr>
      <vt:lpstr>Symbol</vt:lpstr>
      <vt:lpstr>Times New Roman</vt:lpstr>
      <vt:lpstr>Главное мероприятие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23</cp:revision>
  <dcterms:created xsi:type="dcterms:W3CDTF">2020-01-26T19:46:04Z</dcterms:created>
  <dcterms:modified xsi:type="dcterms:W3CDTF">2020-02-04T10:26:40Z</dcterms:modified>
</cp:coreProperties>
</file>