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9"/>
  </p:notesMasterIdLst>
  <p:sldIdLst>
    <p:sldId id="256" r:id="rId2"/>
    <p:sldId id="257" r:id="rId3"/>
    <p:sldId id="260" r:id="rId4"/>
    <p:sldId id="262" r:id="rId5"/>
    <p:sldId id="267" r:id="rId6"/>
    <p:sldId id="269" r:id="rId7"/>
    <p:sldId id="271" r:id="rId8"/>
    <p:sldId id="274" r:id="rId9"/>
    <p:sldId id="275" r:id="rId10"/>
    <p:sldId id="277" r:id="rId11"/>
    <p:sldId id="279" r:id="rId12"/>
    <p:sldId id="289" r:id="rId13"/>
    <p:sldId id="281" r:id="rId14"/>
    <p:sldId id="282" r:id="rId15"/>
    <p:sldId id="283" r:id="rId16"/>
    <p:sldId id="288" r:id="rId17"/>
    <p:sldId id="28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FFCC"/>
    <a:srgbClr val="99FF66"/>
    <a:srgbClr val="008000"/>
    <a:srgbClr val="CC00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BF2AE-ED42-4B67-BFDB-21E924B67817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84840-B157-4D3A-AD69-17E777A2FF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409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84840-B157-4D3A-AD69-17E777A2FF9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84840-B157-4D3A-AD69-17E777A2FF9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00F4-5590-4B8E-8A2A-8C301BB9E169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96BD8-FD0C-4F2B-AFC9-92381A8AE70A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94278-136A-49AB-82C5-301271B89466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3419F-B4CA-43EE-813E-9E2133BD5145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F45B7-34F3-4C96-AE9B-1885FAD6CFE8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F67CE-5081-48EB-A515-636BD60245E8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95E5F-07FA-4FF2-8117-8D9468FC77CB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2BBB-FCBF-4028-9E4C-FFAFC24EF0C8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65A44-D51C-4DA6-8B06-4785D95BFFE1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C1647-2407-47BE-B558-5EB0F566D738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BED1F-CA1C-4FC5-8682-EAC217D737D1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05242D7-5E45-4CC1-8F84-CA7238FE5D13}" type="datetime1">
              <a:rPr lang="ru-RU" smtClean="0"/>
              <a:pPr/>
              <a:t>05.02.2021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5AB03B4-21AF-485D-9F51-64C4029DF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500042"/>
            <a:ext cx="4410084" cy="657228"/>
          </a:xfrm>
        </p:spPr>
        <p:txBody>
          <a:bodyPr>
            <a:normAutofit/>
          </a:bodyPr>
          <a:lstStyle/>
          <a:p>
            <a:r>
              <a:rPr lang="uk-UA" sz="3200" b="1" dirty="0" smtClean="0"/>
              <a:t>Майстер - клас</a:t>
            </a:r>
            <a:endParaRPr lang="ru-RU" sz="32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505930"/>
            <a:ext cx="8715436" cy="1470025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Критичне мислення: </a:t>
            </a:r>
            <a:br>
              <a:rPr lang="uk-UA" b="1" dirty="0" smtClean="0"/>
            </a:br>
            <a:r>
              <a:rPr lang="uk-UA" b="1" dirty="0" smtClean="0"/>
              <a:t>ключові характеристики </a:t>
            </a:r>
            <a:br>
              <a:rPr lang="uk-UA" b="1" dirty="0" smtClean="0"/>
            </a:br>
            <a:r>
              <a:rPr lang="uk-UA" b="1" dirty="0" smtClean="0"/>
              <a:t>та вправи для його розвитку</a:t>
            </a:r>
            <a:endParaRPr lang="ru-RU" b="1" dirty="0"/>
          </a:p>
        </p:txBody>
      </p:sp>
      <p:pic>
        <p:nvPicPr>
          <p:cNvPr id="2051" name="Picture 3" descr="D:\Документи\Инна\Циклова комісія\Майстер клас\картинки\Kak_razvit_kriticheskoe_mishleni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784" y="3785886"/>
            <a:ext cx="3600400" cy="2354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987824" y="3140968"/>
            <a:ext cx="3490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Доповідач: Бондар І.В.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6133946"/>
            <a:ext cx="1596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Веселе, 2020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714612" y="214290"/>
            <a:ext cx="4300542" cy="631844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Критичне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мислення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785794"/>
            <a:ext cx="81439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зважливий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вдумливий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розгляд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а часом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протилежних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підходів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розумінь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метою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прийняття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обгрунтованих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рішень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формулювання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оцінок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1472" y="1643050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складна,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пов’язана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вчинками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захоплює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повністю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Д.Дьої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1472" y="2143116"/>
            <a:ext cx="81439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розум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опрацьовує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метою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осягнення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продукування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ідей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розв’язання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(Д.Х.Кларк)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2910" y="2643182"/>
            <a:ext cx="82153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оцінки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автентичності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цінності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точності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чогось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Б.Бейер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/>
          <a:srcRect l="33492" t="69337" r="57174" b="13085"/>
          <a:stretch>
            <a:fillRect/>
          </a:stretch>
        </p:blipFill>
        <p:spPr bwMode="auto">
          <a:xfrm>
            <a:off x="2857488" y="5000636"/>
            <a:ext cx="1571636" cy="166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500034" y="3143248"/>
            <a:ext cx="3071834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err="1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Ознаки</a:t>
            </a:r>
            <a:r>
              <a:rPr lang="ru-RU" b="1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b="1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b="1" dirty="0" err="1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мислить</a:t>
            </a:r>
            <a:r>
              <a:rPr lang="ru-RU" b="1" dirty="0" smtClean="0">
                <a:ln w="1143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критично:</a:t>
            </a:r>
            <a:endParaRPr lang="ru-RU" b="1" dirty="0">
              <a:ln w="1143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500034" y="4000504"/>
            <a:ext cx="335758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відкритість до інших думок;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компетентність;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інтелектуальна активність;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допитливість;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незалежність мислення;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вміння дискутувати;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проникливість;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самокритичність.</a:t>
            </a:r>
            <a:endParaRPr kumimoji="0" lang="uk-UA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857752" y="3143248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Людина, яка </a:t>
            </a:r>
            <a:r>
              <a:rPr lang="ru-RU" b="1" dirty="0" err="1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мислить</a:t>
            </a:r>
            <a:r>
              <a:rPr lang="ru-RU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критично </a:t>
            </a:r>
            <a:r>
              <a:rPr lang="ru-RU" b="1" dirty="0" err="1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вмітиме</a:t>
            </a:r>
            <a:r>
              <a:rPr lang="ru-RU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00562" y="4071942"/>
            <a:ext cx="435771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визначати проблему;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перевіряти використану інформацію;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аналізувати твердження, що лежить в основі інформації;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враховувати альтернативні точки зору;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визначати наявність підтексту в 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інформацїї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синтезувати здобуті знання;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зробити висновки;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прийняти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оптимальне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рішення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000232" y="214290"/>
            <a:ext cx="5072098" cy="703282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ln w="17780" cmpd="sng">
                  <a:solidFill>
                    <a:srgbClr val="92D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Конструктор заняття</a:t>
            </a:r>
            <a:endParaRPr lang="ru-RU" b="1" dirty="0">
              <a:ln w="17780" cmpd="sng">
                <a:solidFill>
                  <a:srgbClr val="92D05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4941" t="50859" r="28074" b="37500"/>
          <a:stretch>
            <a:fillRect/>
          </a:stretch>
        </p:blipFill>
        <p:spPr bwMode="auto">
          <a:xfrm>
            <a:off x="428596" y="3143248"/>
            <a:ext cx="8072526" cy="788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42910" y="2643182"/>
            <a:ext cx="831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 smtClean="0"/>
              <a:t>Вступ</a:t>
            </a:r>
            <a:endParaRPr lang="ru-RU" i="1" dirty="0"/>
          </a:p>
        </p:txBody>
      </p:sp>
      <p:sp>
        <p:nvSpPr>
          <p:cNvPr id="9" name="TextBox 8"/>
          <p:cNvSpPr txBox="1"/>
          <p:nvPr/>
        </p:nvSpPr>
        <p:spPr>
          <a:xfrm>
            <a:off x="857224" y="4000504"/>
            <a:ext cx="1562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 smtClean="0"/>
              <a:t>Актуалізація</a:t>
            </a:r>
            <a:endParaRPr lang="ru-RU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1500166" y="2643182"/>
            <a:ext cx="1340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 smtClean="0"/>
              <a:t>Мотивація</a:t>
            </a:r>
            <a:endParaRPr lang="ru-RU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643174" y="4000504"/>
            <a:ext cx="2837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 smtClean="0"/>
              <a:t>Подача нового матеріалу</a:t>
            </a:r>
            <a:endParaRPr lang="ru-RU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5929322" y="2643182"/>
            <a:ext cx="1234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 smtClean="0"/>
              <a:t>Рефлексія</a:t>
            </a:r>
            <a:endParaRPr lang="ru-RU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6429388" y="400050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dirty="0" smtClean="0"/>
              <a:t>Домашнє завдання </a:t>
            </a:r>
            <a:endParaRPr lang="ru-RU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500034" y="4929198"/>
            <a:ext cx="83582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 кожному з етапів  заняття можна використовувати методичні прийоми критичного мислення.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Право кожного викладача обирати де, коли і який прийом можна застосувати.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Левая фигурная скобка 14"/>
          <p:cNvSpPr/>
          <p:nvPr/>
        </p:nvSpPr>
        <p:spPr>
          <a:xfrm rot="5400000">
            <a:off x="1428728" y="1357298"/>
            <a:ext cx="357190" cy="1928826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Левая фигурная скобка 15"/>
          <p:cNvSpPr/>
          <p:nvPr/>
        </p:nvSpPr>
        <p:spPr>
          <a:xfrm rot="5400000">
            <a:off x="4143372" y="714356"/>
            <a:ext cx="357190" cy="3214710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Левая фигурная скобка 16"/>
          <p:cNvSpPr/>
          <p:nvPr/>
        </p:nvSpPr>
        <p:spPr>
          <a:xfrm rot="5400000">
            <a:off x="6929454" y="1357298"/>
            <a:ext cx="357190" cy="1928826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85720" y="1285860"/>
            <a:ext cx="2786050" cy="714380"/>
          </a:xfrm>
          <a:prstGeom prst="ellipse">
            <a:avLst/>
          </a:prstGeom>
          <a:ln w="57150" cmpd="dbl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Фаза 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актуалізації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передбачення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algn="ctr"/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3000364" y="1071546"/>
            <a:ext cx="2786082" cy="642942"/>
          </a:xfrm>
          <a:prstGeom prst="ellipse">
            <a:avLst/>
          </a:prstGeom>
          <a:ln w="57150" cmpd="dbl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uk-UA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Фаза побудови знань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1600" dirty="0"/>
          </a:p>
        </p:txBody>
      </p:sp>
      <p:sp>
        <p:nvSpPr>
          <p:cNvPr id="20" name="Овал 19"/>
          <p:cNvSpPr/>
          <p:nvPr/>
        </p:nvSpPr>
        <p:spPr>
          <a:xfrm>
            <a:off x="5929322" y="1285860"/>
            <a:ext cx="2857520" cy="714380"/>
          </a:xfrm>
          <a:prstGeom prst="ellipse">
            <a:avLst/>
          </a:prstGeom>
          <a:ln w="57150" cmpd="dbl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uk-U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Фаза консолідації  (рефлексія)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Документи\Инна\Циклова комісія\Майстер клас\картинки\brainstorming-400-492152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857232"/>
            <a:ext cx="2357454" cy="27146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786190"/>
            <a:ext cx="7772400" cy="41753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/>
            </a:r>
            <a:b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Методичний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прийом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«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Читання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із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маркуванням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тексту»</a:t>
            </a:r>
            <a:endParaRPr lang="ru-RU" sz="2000" b="1" dirty="0">
              <a:ln w="10541" cmpd="sng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4286256"/>
            <a:ext cx="828680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Цей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методичний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назвати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читанням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позначками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Позначки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обирати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власним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бажанням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ми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позначаємо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071538" y="5214950"/>
            <a:ext cx="6786610" cy="1428760"/>
          </a:xfrm>
          <a:prstGeom prst="ellipse">
            <a:avLst/>
          </a:prstGeom>
          <a:ln w="76200" cmpd="dbl"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b="1" dirty="0" smtClean="0"/>
              <a:t>знаком «–» – </a:t>
            </a:r>
            <a:r>
              <a:rPr lang="ru-RU" sz="1400" b="1" dirty="0" err="1" smtClean="0"/>
              <a:t>що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невідомо</a:t>
            </a:r>
            <a:r>
              <a:rPr lang="ru-RU" sz="1400" b="1" dirty="0" smtClean="0"/>
              <a:t>/</a:t>
            </a:r>
            <a:r>
              <a:rPr lang="ru-RU" sz="1400" b="1" dirty="0" err="1" smtClean="0"/>
              <a:t>суперечить</a:t>
            </a:r>
            <a:r>
              <a:rPr lang="ru-RU" sz="1400" b="1" dirty="0" smtClean="0"/>
              <a:t> нашим </a:t>
            </a:r>
            <a:r>
              <a:rPr lang="ru-RU" sz="1400" b="1" dirty="0" err="1" smtClean="0"/>
              <a:t>уявленням</a:t>
            </a:r>
            <a:r>
              <a:rPr lang="ru-RU" sz="1400" b="1" dirty="0" smtClean="0"/>
              <a:t>;</a:t>
            </a:r>
          </a:p>
          <a:p>
            <a:r>
              <a:rPr lang="ru-RU" sz="1400" b="1" dirty="0" smtClean="0"/>
              <a:t>знаком «!» – </a:t>
            </a:r>
            <a:r>
              <a:rPr lang="ru-RU" sz="1400" b="1" dirty="0" err="1" smtClean="0"/>
              <a:t>що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цікаво</a:t>
            </a:r>
            <a:r>
              <a:rPr lang="ru-RU" sz="1400" b="1" dirty="0" smtClean="0"/>
              <a:t>/</a:t>
            </a:r>
            <a:r>
              <a:rPr lang="ru-RU" sz="1400" b="1" dirty="0" err="1" smtClean="0"/>
              <a:t>неочікувано</a:t>
            </a:r>
            <a:r>
              <a:rPr lang="ru-RU" sz="1400" b="1" dirty="0" smtClean="0"/>
              <a:t>;</a:t>
            </a:r>
          </a:p>
          <a:p>
            <a:r>
              <a:rPr lang="ru-RU" sz="1400" b="1" dirty="0" smtClean="0"/>
              <a:t>знаком «?» – </a:t>
            </a:r>
            <a:r>
              <a:rPr lang="ru-RU" sz="1400" b="1" dirty="0" err="1" smtClean="0"/>
              <a:t>що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незрозуміло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або</a:t>
            </a:r>
            <a:r>
              <a:rPr lang="ru-RU" sz="1400" b="1" dirty="0" smtClean="0"/>
              <a:t> про </a:t>
            </a:r>
            <a:r>
              <a:rPr lang="ru-RU" sz="1400" b="1" dirty="0" err="1" smtClean="0"/>
              <a:t>що</a:t>
            </a:r>
            <a:r>
              <a:rPr lang="ru-RU" sz="1400" b="1" dirty="0" smtClean="0"/>
              <a:t> б ми </a:t>
            </a:r>
            <a:r>
              <a:rPr lang="ru-RU" sz="1400" b="1" dirty="0" err="1" smtClean="0"/>
              <a:t>хотіли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дізнатися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більше</a:t>
            </a:r>
            <a:r>
              <a:rPr lang="ru-RU" sz="1400" b="1" dirty="0" smtClean="0"/>
              <a:t>.</a:t>
            </a:r>
            <a:endParaRPr lang="ru-RU" sz="1400" dirty="0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643042" y="142852"/>
            <a:ext cx="5643602" cy="417530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Методичний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прийом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«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Мозкова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атака»</a:t>
            </a:r>
            <a:endParaRPr kumimoji="0" lang="ru-RU" sz="2000" b="1" i="0" u="none" strike="noStrike" kern="1200" cap="none" spc="0" normalizeH="0" baseline="0" noProof="0" dirty="0">
              <a:ln w="10541" cmpd="sng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Выноска-облако 18"/>
          <p:cNvSpPr/>
          <p:nvPr/>
        </p:nvSpPr>
        <p:spPr>
          <a:xfrm>
            <a:off x="214282" y="1643050"/>
            <a:ext cx="2271722" cy="1714512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І етап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Висування ідей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3786182" y="1500174"/>
            <a:ext cx="2714644" cy="164307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ІІ етап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Аналіз ідей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642918"/>
            <a:ext cx="6715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методика стимуляції творчої активності та продуктивності для розв’язання проблеми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857224" y="571480"/>
            <a:ext cx="700092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857224" y="4214818"/>
            <a:ext cx="700092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" name="Стрелка вправо с вырезом 26"/>
          <p:cNvSpPr/>
          <p:nvPr/>
        </p:nvSpPr>
        <p:spPr>
          <a:xfrm>
            <a:off x="2643174" y="1928802"/>
            <a:ext cx="1071570" cy="484632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3429000"/>
            <a:ext cx="4000528" cy="488968"/>
          </a:xfrm>
        </p:spPr>
        <p:txBody>
          <a:bodyPr>
            <a:noAutofit/>
          </a:bodyPr>
          <a:lstStyle/>
          <a:p>
            <a:r>
              <a:rPr lang="ru-RU" sz="24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Вчимося</a:t>
            </a:r>
            <a:r>
              <a:rPr lang="ru-RU" sz="24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ставити</a:t>
            </a:r>
            <a:r>
              <a:rPr lang="ru-RU" sz="24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запитання</a:t>
            </a:r>
            <a:endParaRPr lang="ru-RU" sz="2400" b="1" dirty="0">
              <a:ln w="10541" cmpd="sng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5</a:t>
            </a:fld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00034" y="3929066"/>
          <a:ext cx="8429685" cy="27319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9895"/>
                <a:gridCol w="2809895"/>
                <a:gridCol w="2809895"/>
              </a:tblGrid>
              <a:tr h="317994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Відкриті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Закриті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Уточнювальні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96650"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Відкриті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запитання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мають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однозначної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відповіді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Саме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такий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тип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запитань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викликає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думки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почуття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</a:t>
                      </a:r>
                    </a:p>
                    <a:p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відміну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тих</a:t>
                      </a: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запитань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які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вимагають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пригадування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або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простої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констатації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фактів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Такі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запитання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передбачають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чітку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конкретну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відповідь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із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одного-двох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слів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Вони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дають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відповідь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</a:p>
                    <a:p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хто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?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що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? коли? де?</a:t>
                      </a:r>
                    </a:p>
                    <a:p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правильно?</a:t>
                      </a:r>
                    </a:p>
                    <a:p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ви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погоджуєтесь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?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Уточнювальні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запитання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передбачають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з'ясування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 </a:t>
                      </a:r>
                      <a:r>
                        <a:rPr kumimoji="0" lang="ru-RU" sz="1600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суті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</a:p>
                    <a:p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правильно я/ми</a:t>
                      </a:r>
                    </a:p>
                    <a:p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зрозуміли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?</a:t>
                      </a:r>
                    </a:p>
                    <a:p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дійсно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мав</a:t>
                      </a:r>
                      <a:endParaRPr kumimoji="0" lang="ru-RU" sz="16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увазі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доповідач</a:t>
                      </a:r>
                      <a:r>
                        <a:rPr kumimoji="0" lang="ru-RU" sz="16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?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1500166" y="142852"/>
            <a:ext cx="5929354" cy="500058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Методичний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прийом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«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Читання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із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000" b="1" i="0" u="none" strike="noStrike" kern="1200" cap="none" spc="0" normalizeH="0" baseline="0" noProof="0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зупинками</a:t>
            </a:r>
            <a:r>
              <a:rPr kumimoji="0" lang="ru-RU" sz="2000" b="1" i="0" u="none" strike="noStrike" kern="1200" cap="none" spc="0" normalizeH="0" baseline="0" noProof="0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ru-RU" sz="2000" b="1" i="0" u="none" strike="noStrike" kern="1200" cap="none" spc="0" normalizeH="0" baseline="0" noProof="0" dirty="0">
              <a:ln w="10541" cmpd="sng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34" y="571480"/>
            <a:ext cx="8286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Дослідницькі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розвиватися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такого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прийому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85720" y="1071546"/>
            <a:ext cx="2643174" cy="714380"/>
          </a:xfrm>
          <a:prstGeom prst="ellipse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Прогнозування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928926" y="1428736"/>
            <a:ext cx="500098" cy="158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3428992" y="1071546"/>
            <a:ext cx="2500330" cy="714380"/>
          </a:xfrm>
          <a:prstGeom prst="ellipse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Асоціювання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5929322" y="1428736"/>
            <a:ext cx="642942" cy="158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6572264" y="1071546"/>
            <a:ext cx="2286016" cy="714380"/>
          </a:xfrm>
          <a:prstGeom prst="ellipse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Порівняння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85852" y="1785926"/>
            <a:ext cx="67151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Методика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текст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попередньо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розділяють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частини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зупинок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перед кожною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зупинкою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ставляться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закінчення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підбивається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підсумок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справдилися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сподівання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слухачів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співпали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прогнози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загальне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обговорення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прочитаного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857224" y="571480"/>
            <a:ext cx="700092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14348" y="3786190"/>
            <a:ext cx="700092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4071942"/>
            <a:ext cx="5857916" cy="560406"/>
          </a:xfrm>
        </p:spPr>
        <p:txBody>
          <a:bodyPr>
            <a:noAutofit/>
          </a:bodyPr>
          <a:lstStyle/>
          <a:p>
            <a:pPr algn="ctr"/>
            <a:r>
              <a:rPr lang="ru-RU" sz="2500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sz="2500" b="1" dirty="0" smtClean="0">
                <a:solidFill>
                  <a:srgbClr val="0070C0"/>
                </a:solidFill>
              </a:rPr>
              <a:t> </a:t>
            </a:r>
            <a:r>
              <a:rPr lang="ru-RU" sz="2500" b="1" dirty="0" err="1" smtClean="0">
                <a:solidFill>
                  <a:srgbClr val="0070C0"/>
                </a:solidFill>
              </a:rPr>
              <a:t>прийом</a:t>
            </a:r>
            <a:r>
              <a:rPr lang="ru-RU" sz="2500" b="1" dirty="0" smtClean="0">
                <a:solidFill>
                  <a:srgbClr val="0070C0"/>
                </a:solidFill>
              </a:rPr>
              <a:t>  </a:t>
            </a:r>
            <a:r>
              <a:rPr lang="ru-RU" sz="2500" b="1" i="1" dirty="0" smtClean="0">
                <a:solidFill>
                  <a:srgbClr val="0070C0"/>
                </a:solidFill>
              </a:rPr>
              <a:t>«Модель 6 </a:t>
            </a:r>
            <a:r>
              <a:rPr lang="en-US" sz="2500" b="1" i="1" dirty="0" smtClean="0">
                <a:solidFill>
                  <a:srgbClr val="0070C0"/>
                </a:solidFill>
              </a:rPr>
              <a:t>W»</a:t>
            </a:r>
            <a:endParaRPr lang="ru-RU" sz="25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5715016"/>
            <a:ext cx="7429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Це</a:t>
            </a:r>
            <a:r>
              <a:rPr lang="ru-RU" b="1" dirty="0" smtClean="0"/>
              <a:t> </a:t>
            </a:r>
            <a:r>
              <a:rPr lang="ru-RU" b="1" dirty="0" err="1" smtClean="0"/>
              <a:t>логічно</a:t>
            </a:r>
            <a:r>
              <a:rPr lang="ru-RU" b="1" dirty="0" smtClean="0"/>
              <a:t> </a:t>
            </a:r>
            <a:r>
              <a:rPr lang="ru-RU" b="1" dirty="0" err="1" smtClean="0"/>
              <a:t>побудовані</a:t>
            </a:r>
            <a:r>
              <a:rPr lang="ru-RU" b="1" dirty="0" smtClean="0"/>
              <a:t> </a:t>
            </a:r>
            <a:r>
              <a:rPr lang="ru-RU" b="1" dirty="0" err="1" smtClean="0"/>
              <a:t>запитання</a:t>
            </a:r>
            <a:r>
              <a:rPr lang="ru-RU" b="1" dirty="0" smtClean="0"/>
              <a:t> на </a:t>
            </a:r>
            <a:r>
              <a:rPr lang="ru-RU" b="1" dirty="0" err="1" smtClean="0"/>
              <a:t>кожну</a:t>
            </a:r>
            <a:r>
              <a:rPr lang="ru-RU" b="1" dirty="0" smtClean="0"/>
              <a:t> </a:t>
            </a:r>
            <a:r>
              <a:rPr lang="ru-RU" b="1" dirty="0" err="1" smtClean="0"/>
              <a:t>репліку</a:t>
            </a:r>
            <a:r>
              <a:rPr lang="ru-RU" b="1" dirty="0" smtClean="0"/>
              <a:t> партнера.</a:t>
            </a:r>
          </a:p>
          <a:p>
            <a:r>
              <a:rPr lang="ru-RU" b="1" dirty="0" err="1" smtClean="0"/>
              <a:t>Зазвичай</a:t>
            </a:r>
            <a:r>
              <a:rPr lang="ru-RU" b="1" dirty="0" smtClean="0"/>
              <a:t> </a:t>
            </a:r>
            <a:r>
              <a:rPr lang="ru-RU" b="1" dirty="0" err="1" smtClean="0"/>
              <a:t>їх</a:t>
            </a:r>
            <a:r>
              <a:rPr lang="ru-RU" b="1" dirty="0" smtClean="0"/>
              <a:t> </a:t>
            </a:r>
            <a:r>
              <a:rPr lang="ru-RU" b="1" dirty="0" err="1" smtClean="0"/>
              <a:t>шість</a:t>
            </a:r>
            <a:r>
              <a:rPr lang="ru-RU" b="1" dirty="0" smtClean="0"/>
              <a:t>, </a:t>
            </a:r>
            <a:r>
              <a:rPr lang="ru-RU" b="1" dirty="0" err="1" smtClean="0"/>
              <a:t>але</a:t>
            </a:r>
            <a:r>
              <a:rPr lang="ru-RU" b="1" dirty="0" smtClean="0"/>
              <a:t> </a:t>
            </a:r>
            <a:r>
              <a:rPr lang="ru-RU" b="1" dirty="0" err="1" smtClean="0"/>
              <a:t>можна</a:t>
            </a:r>
            <a:r>
              <a:rPr lang="ru-RU" b="1" dirty="0" smtClean="0"/>
              <a:t> </a:t>
            </a:r>
            <a:r>
              <a:rPr lang="ru-RU" b="1" dirty="0" err="1" smtClean="0"/>
              <a:t>збільшувати</a:t>
            </a:r>
            <a:r>
              <a:rPr lang="ru-RU" b="1" dirty="0" smtClean="0"/>
              <a:t> у </a:t>
            </a:r>
            <a:r>
              <a:rPr lang="ru-RU" b="1" dirty="0" err="1" smtClean="0"/>
              <a:t>пропорції</a:t>
            </a:r>
            <a:r>
              <a:rPr lang="ru-RU" b="1" dirty="0" smtClean="0"/>
              <a:t> 6 /12 /24.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2143108" y="5072074"/>
            <a:ext cx="571504" cy="50006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?</a:t>
            </a:r>
            <a:endParaRPr lang="ru-RU" sz="2800" b="1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 flipH="1" flipV="1">
            <a:off x="2179621" y="4892685"/>
            <a:ext cx="500066" cy="1588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2786050" y="5000636"/>
            <a:ext cx="571504" cy="50006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?</a:t>
            </a:r>
            <a:endParaRPr lang="ru-RU" sz="2800" b="1" dirty="0"/>
          </a:p>
        </p:txBody>
      </p:sp>
      <p:sp>
        <p:nvSpPr>
          <p:cNvPr id="23" name="Овал 22"/>
          <p:cNvSpPr/>
          <p:nvPr/>
        </p:nvSpPr>
        <p:spPr>
          <a:xfrm>
            <a:off x="3500430" y="5143512"/>
            <a:ext cx="571504" cy="500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?</a:t>
            </a:r>
            <a:endParaRPr lang="ru-RU" sz="2800" b="1" dirty="0"/>
          </a:p>
        </p:txBody>
      </p:sp>
      <p:sp>
        <p:nvSpPr>
          <p:cNvPr id="24" name="Овал 23"/>
          <p:cNvSpPr/>
          <p:nvPr/>
        </p:nvSpPr>
        <p:spPr>
          <a:xfrm>
            <a:off x="4286248" y="5143512"/>
            <a:ext cx="571504" cy="50006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?</a:t>
            </a:r>
            <a:endParaRPr lang="ru-RU" sz="2800" b="1" dirty="0"/>
          </a:p>
        </p:txBody>
      </p:sp>
      <p:sp>
        <p:nvSpPr>
          <p:cNvPr id="25" name="Овал 24"/>
          <p:cNvSpPr/>
          <p:nvPr/>
        </p:nvSpPr>
        <p:spPr>
          <a:xfrm>
            <a:off x="4929190" y="5143512"/>
            <a:ext cx="571504" cy="50006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?</a:t>
            </a:r>
            <a:endParaRPr lang="ru-RU" sz="2800" b="1" dirty="0"/>
          </a:p>
        </p:txBody>
      </p:sp>
      <p:sp>
        <p:nvSpPr>
          <p:cNvPr id="26" name="Овал 25"/>
          <p:cNvSpPr/>
          <p:nvPr/>
        </p:nvSpPr>
        <p:spPr>
          <a:xfrm>
            <a:off x="5643570" y="5143512"/>
            <a:ext cx="571504" cy="500066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?</a:t>
            </a:r>
            <a:endParaRPr lang="ru-RU" sz="2800" b="1" dirty="0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1500166" y="4643446"/>
            <a:ext cx="5072098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 flipH="1" flipV="1">
            <a:off x="2929720" y="4856966"/>
            <a:ext cx="428628" cy="1588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 flipH="1" flipV="1">
            <a:off x="3465505" y="4964123"/>
            <a:ext cx="642942" cy="1588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 flipH="1" flipV="1">
            <a:off x="4322761" y="4892685"/>
            <a:ext cx="500066" cy="15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5400000" flipH="1" flipV="1">
            <a:off x="4894265" y="4892685"/>
            <a:ext cx="500066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 flipH="1" flipV="1">
            <a:off x="5608645" y="4892685"/>
            <a:ext cx="500066" cy="1588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 descr="Fotosearch_k94999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2214554"/>
            <a:ext cx="1817313" cy="1862746"/>
          </a:xfrm>
          <a:prstGeom prst="rect">
            <a:avLst/>
          </a:prstGeom>
        </p:spPr>
      </p:pic>
      <p:sp>
        <p:nvSpPr>
          <p:cNvPr id="44" name="Овал 43"/>
          <p:cNvSpPr/>
          <p:nvPr/>
        </p:nvSpPr>
        <p:spPr>
          <a:xfrm>
            <a:off x="285720" y="1428736"/>
            <a:ext cx="2428892" cy="714380"/>
          </a:xfrm>
          <a:prstGeom prst="ellipse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Погодження</a:t>
            </a:r>
            <a:endParaRPr lang="ru-RU" b="1" dirty="0"/>
          </a:p>
        </p:txBody>
      </p:sp>
      <p:cxnSp>
        <p:nvCxnSpPr>
          <p:cNvPr id="45" name="Прямая со стрелкой 44"/>
          <p:cNvCxnSpPr/>
          <p:nvPr/>
        </p:nvCxnSpPr>
        <p:spPr>
          <a:xfrm>
            <a:off x="2714612" y="1785926"/>
            <a:ext cx="714380" cy="158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6" name="Овал 45"/>
          <p:cNvSpPr/>
          <p:nvPr/>
        </p:nvSpPr>
        <p:spPr>
          <a:xfrm>
            <a:off x="3428992" y="1428736"/>
            <a:ext cx="2428892" cy="714380"/>
          </a:xfrm>
          <a:prstGeom prst="ellips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Сумнів</a:t>
            </a:r>
            <a:endParaRPr lang="ru-RU" b="1" dirty="0"/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5857884" y="1714488"/>
            <a:ext cx="428628" cy="158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" name="Овал 47"/>
          <p:cNvSpPr/>
          <p:nvPr/>
        </p:nvSpPr>
        <p:spPr>
          <a:xfrm>
            <a:off x="6286512" y="1428736"/>
            <a:ext cx="2428892" cy="714380"/>
          </a:xfrm>
          <a:prstGeom prst="ellipse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Аргументація</a:t>
            </a:r>
            <a:endParaRPr lang="ru-RU" b="1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1000100" y="928670"/>
            <a:ext cx="700092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" name="Заголовок 1"/>
          <p:cNvSpPr txBox="1">
            <a:spLocks/>
          </p:cNvSpPr>
          <p:nvPr/>
        </p:nvSpPr>
        <p:spPr>
          <a:xfrm>
            <a:off x="571472" y="357166"/>
            <a:ext cx="7772400" cy="560406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Методичний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прийом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ru-RU" sz="25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</a:t>
            </a:r>
            <a:r>
              <a:rPr kumimoji="0" lang="uk-UA" sz="25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Сократівський діалог</a:t>
            </a:r>
            <a:r>
              <a:rPr kumimoji="0" lang="en-US" sz="25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71472" y="4000504"/>
            <a:ext cx="7772400" cy="571496"/>
          </a:xfrm>
          <a:prstGeom prst="rect">
            <a:avLst/>
          </a:prstGeom>
        </p:spPr>
        <p:txBody>
          <a:bodyPr bIns="91440" anchor="b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Методичний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прийом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«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Прогнозування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за 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ілюстрацією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85720" y="4572008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714884"/>
            <a:ext cx="1430593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4714884"/>
            <a:ext cx="414340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214282" y="214290"/>
            <a:ext cx="8258204" cy="500058"/>
          </a:xfrm>
          <a:prstGeom prst="rect">
            <a:avLst/>
          </a:prstGeom>
        </p:spPr>
        <p:txBody>
          <a:bodyPr bIns="91440" anchor="b" anchorCtr="0">
            <a:normAutofit fontScale="90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Методичний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прийом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«Знаю – хочу знати –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взнав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642918"/>
            <a:ext cx="828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Важливо</a:t>
            </a:r>
            <a:r>
              <a:rPr lang="ru-RU" b="1" dirty="0" smtClean="0"/>
              <a:t>, </a:t>
            </a:r>
            <a:r>
              <a:rPr lang="ru-RU" b="1" dirty="0" err="1" smtClean="0"/>
              <a:t>що</a:t>
            </a:r>
            <a:r>
              <a:rPr lang="ru-RU" b="1" dirty="0" smtClean="0"/>
              <a:t> методика </a:t>
            </a:r>
            <a:r>
              <a:rPr lang="ru-RU" b="1" dirty="0" err="1" smtClean="0"/>
              <a:t>цього</a:t>
            </a:r>
            <a:r>
              <a:rPr lang="ru-RU" b="1" dirty="0" smtClean="0"/>
              <a:t> </a:t>
            </a:r>
            <a:r>
              <a:rPr lang="ru-RU" b="1" dirty="0" err="1" smtClean="0"/>
              <a:t>прийому</a:t>
            </a:r>
            <a:r>
              <a:rPr lang="ru-RU" b="1" dirty="0" smtClean="0"/>
              <a:t> </a:t>
            </a:r>
            <a:r>
              <a:rPr lang="ru-RU" b="1" dirty="0" err="1" smtClean="0"/>
              <a:t>спирається</a:t>
            </a:r>
            <a:r>
              <a:rPr lang="ru-RU" b="1" dirty="0" smtClean="0"/>
              <a:t> на </a:t>
            </a:r>
            <a:r>
              <a:rPr lang="ru-RU" b="1" dirty="0" err="1" smtClean="0"/>
              <a:t>певні</a:t>
            </a:r>
            <a:r>
              <a:rPr lang="ru-RU" b="1" dirty="0" smtClean="0"/>
              <a:t> </a:t>
            </a:r>
            <a:r>
              <a:rPr lang="ru-RU" b="1" dirty="0" err="1" smtClean="0"/>
              <a:t>знання</a:t>
            </a:r>
            <a:r>
              <a:rPr lang="ru-RU" b="1" dirty="0" smtClean="0"/>
              <a:t> / </a:t>
            </a:r>
            <a:r>
              <a:rPr lang="ru-RU" b="1" dirty="0" err="1" smtClean="0"/>
              <a:t>досвід</a:t>
            </a:r>
            <a:r>
              <a:rPr lang="ru-RU" b="1" dirty="0" smtClean="0"/>
              <a:t>, </a:t>
            </a:r>
            <a:r>
              <a:rPr lang="ru-RU" b="1" dirty="0" err="1" smtClean="0"/>
              <a:t>які</a:t>
            </a:r>
            <a:r>
              <a:rPr lang="ru-RU" b="1" dirty="0" smtClean="0"/>
              <a:t> </a:t>
            </a:r>
            <a:r>
              <a:rPr lang="ru-RU" b="1" dirty="0" err="1" smtClean="0"/>
              <a:t>є</a:t>
            </a:r>
            <a:r>
              <a:rPr lang="ru-RU" b="1" dirty="0" smtClean="0"/>
              <a:t> у </a:t>
            </a:r>
            <a:r>
              <a:rPr lang="ru-RU" b="1" dirty="0" err="1" smtClean="0"/>
              <a:t>здобувача</a:t>
            </a:r>
            <a:r>
              <a:rPr lang="ru-RU" b="1" dirty="0" smtClean="0"/>
              <a:t> </a:t>
            </a:r>
            <a:r>
              <a:rPr lang="ru-RU" b="1" dirty="0" err="1" smtClean="0"/>
              <a:t>освіти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285852" y="1357298"/>
            <a:ext cx="7000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 </a:t>
            </a:r>
            <a:r>
              <a:rPr lang="ru-RU" b="1" dirty="0" err="1" smtClean="0"/>
              <a:t>уроці</a:t>
            </a:r>
            <a:r>
              <a:rPr lang="ru-RU" b="1" dirty="0" smtClean="0"/>
              <a:t> </a:t>
            </a:r>
            <a:r>
              <a:rPr lang="ru-RU" b="1" dirty="0" err="1" smtClean="0"/>
              <a:t>української</a:t>
            </a:r>
            <a:r>
              <a:rPr lang="ru-RU" b="1" dirty="0" smtClean="0"/>
              <a:t> </a:t>
            </a:r>
            <a:r>
              <a:rPr lang="ru-RU" b="1" dirty="0" err="1" smtClean="0"/>
              <a:t>літератури</a:t>
            </a:r>
            <a:r>
              <a:rPr lang="ru-RU" b="1" dirty="0" smtClean="0"/>
              <a:t> </a:t>
            </a:r>
            <a:r>
              <a:rPr lang="ru-RU" b="1" dirty="0" err="1" smtClean="0"/>
              <a:t>чи</a:t>
            </a:r>
            <a:r>
              <a:rPr lang="ru-RU" b="1" dirty="0" smtClean="0"/>
              <a:t> </a:t>
            </a:r>
            <a:r>
              <a:rPr lang="ru-RU" b="1" dirty="0" err="1" smtClean="0"/>
              <a:t>зарубіжної</a:t>
            </a:r>
            <a:r>
              <a:rPr lang="ru-RU" b="1" dirty="0" smtClean="0"/>
              <a:t> </a:t>
            </a:r>
            <a:r>
              <a:rPr lang="ru-RU" b="1" dirty="0" err="1" smtClean="0"/>
              <a:t>літератури</a:t>
            </a:r>
            <a:endParaRPr lang="ru-RU" b="1" dirty="0" smtClean="0"/>
          </a:p>
          <a:p>
            <a:r>
              <a:rPr lang="ru-RU" b="1" dirty="0" smtClean="0"/>
              <a:t>при </a:t>
            </a:r>
            <a:r>
              <a:rPr lang="ru-RU" b="1" dirty="0" err="1" smtClean="0"/>
              <a:t>вивченні</a:t>
            </a:r>
            <a:r>
              <a:rPr lang="ru-RU" b="1" dirty="0" smtClean="0"/>
              <a:t> </a:t>
            </a:r>
            <a:r>
              <a:rPr lang="ru-RU" b="1" dirty="0" err="1" smtClean="0"/>
              <a:t>діяльності</a:t>
            </a:r>
            <a:r>
              <a:rPr lang="ru-RU" b="1" dirty="0" smtClean="0"/>
              <a:t> </a:t>
            </a:r>
            <a:r>
              <a:rPr lang="ru-RU" b="1" dirty="0" err="1" smtClean="0"/>
              <a:t>письменника</a:t>
            </a:r>
            <a:r>
              <a:rPr lang="ru-RU" b="1" dirty="0" smtClean="0"/>
              <a:t>.</a:t>
            </a:r>
            <a:endParaRPr lang="ru-RU" dirty="0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214282" y="642918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714348" y="2214554"/>
            <a:ext cx="2000264" cy="57150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Знаю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14348" y="2857496"/>
            <a:ext cx="2071702" cy="57150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Хочу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дізнатися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 rot="10800000" flipV="1">
            <a:off x="714348" y="3500438"/>
            <a:ext cx="2143140" cy="50006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Дізнався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(-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лася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14678" y="2928934"/>
            <a:ext cx="4583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Що</a:t>
            </a:r>
            <a:r>
              <a:rPr lang="ru-RU" dirty="0" smtClean="0"/>
              <a:t> вам </a:t>
            </a:r>
            <a:r>
              <a:rPr lang="ru-RU" dirty="0" err="1" smtClean="0"/>
              <a:t>би</a:t>
            </a:r>
            <a:r>
              <a:rPr lang="ru-RU" dirty="0" smtClean="0"/>
              <a:t> </a:t>
            </a:r>
            <a:r>
              <a:rPr lang="ru-RU" dirty="0" err="1" smtClean="0"/>
              <a:t>хотілося</a:t>
            </a:r>
            <a:r>
              <a:rPr lang="ru-RU" dirty="0" smtClean="0"/>
              <a:t> </a:t>
            </a:r>
            <a:r>
              <a:rPr lang="ru-RU" dirty="0" err="1" smtClean="0"/>
              <a:t>ще</a:t>
            </a:r>
            <a:r>
              <a:rPr lang="ru-RU" dirty="0" smtClean="0"/>
              <a:t> </a:t>
            </a:r>
            <a:r>
              <a:rPr lang="ru-RU" dirty="0" err="1" smtClean="0"/>
              <a:t>взнати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цієї</a:t>
            </a:r>
            <a:r>
              <a:rPr lang="ru-RU" dirty="0" smtClean="0"/>
              <a:t> теми?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071802" y="2214554"/>
            <a:ext cx="5643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 smtClean="0"/>
              <a:t>Що</a:t>
            </a:r>
            <a:r>
              <a:rPr lang="ru-RU" sz="1600" dirty="0" smtClean="0"/>
              <a:t> </a:t>
            </a:r>
            <a:r>
              <a:rPr lang="ru-RU" sz="1600" dirty="0" err="1" smtClean="0"/>
              <a:t>ви</a:t>
            </a:r>
            <a:r>
              <a:rPr lang="ru-RU" sz="1600" dirty="0" smtClean="0"/>
              <a:t> </a:t>
            </a:r>
            <a:r>
              <a:rPr lang="ru-RU" sz="1600" dirty="0" err="1" smtClean="0"/>
              <a:t>знаєте</a:t>
            </a:r>
            <a:r>
              <a:rPr lang="ru-RU" sz="1600" dirty="0" smtClean="0"/>
              <a:t> про </a:t>
            </a:r>
            <a:r>
              <a:rPr lang="ru-RU" sz="1600" dirty="0" err="1" smtClean="0"/>
              <a:t>цього</a:t>
            </a:r>
            <a:r>
              <a:rPr lang="ru-RU" sz="1600" dirty="0" smtClean="0"/>
              <a:t> </a:t>
            </a:r>
            <a:r>
              <a:rPr lang="ru-RU" sz="1600" dirty="0" err="1" smtClean="0"/>
              <a:t>письменника</a:t>
            </a:r>
            <a:r>
              <a:rPr lang="ru-RU" sz="1600" dirty="0" smtClean="0"/>
              <a:t>? </a:t>
            </a:r>
            <a:r>
              <a:rPr lang="ru-RU" sz="1600" dirty="0" err="1" smtClean="0"/>
              <a:t>Які</a:t>
            </a:r>
            <a:r>
              <a:rPr lang="ru-RU" sz="1600" dirty="0" smtClean="0"/>
              <a:t> твори </a:t>
            </a:r>
            <a:r>
              <a:rPr lang="ru-RU" sz="1600" dirty="0" err="1" smtClean="0"/>
              <a:t>він</a:t>
            </a:r>
            <a:endParaRPr lang="ru-RU" sz="1600" dirty="0" smtClean="0"/>
          </a:p>
          <a:p>
            <a:r>
              <a:rPr lang="ru-RU" sz="1600" dirty="0" smtClean="0"/>
              <a:t>написав? </a:t>
            </a:r>
            <a:r>
              <a:rPr lang="ru-RU" sz="1600" dirty="0" err="1" smtClean="0"/>
              <a:t>Які</a:t>
            </a:r>
            <a:r>
              <a:rPr lang="ru-RU" sz="1600" dirty="0" smtClean="0"/>
              <a:t> </a:t>
            </a:r>
            <a:r>
              <a:rPr lang="ru-RU" sz="1600" dirty="0" err="1" smtClean="0"/>
              <a:t>особливості</a:t>
            </a:r>
            <a:r>
              <a:rPr lang="ru-RU" sz="1600" dirty="0" smtClean="0"/>
              <a:t> </a:t>
            </a:r>
            <a:r>
              <a:rPr lang="ru-RU" sz="1600" dirty="0" err="1" smtClean="0"/>
              <a:t>його</a:t>
            </a:r>
            <a:r>
              <a:rPr lang="ru-RU" sz="1600" dirty="0" smtClean="0"/>
              <a:t> </a:t>
            </a:r>
            <a:r>
              <a:rPr lang="ru-RU" sz="1600" dirty="0" err="1" smtClean="0"/>
              <a:t>творів</a:t>
            </a:r>
            <a:r>
              <a:rPr lang="ru-RU" sz="1600" dirty="0" smtClean="0"/>
              <a:t>?</a:t>
            </a:r>
            <a:endParaRPr lang="ru-RU" sz="16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143240" y="342900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взнали</a:t>
            </a:r>
            <a:r>
              <a:rPr lang="ru-RU" dirty="0" smtClean="0"/>
              <a:t> нового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творів</a:t>
            </a:r>
            <a:r>
              <a:rPr lang="ru-RU" dirty="0" smtClean="0"/>
              <a:t>/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біографії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24" name="Рисунок 23" descr="iBooks-icon-300x3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285860"/>
            <a:ext cx="928694" cy="928694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7215238" cy="571496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sz="2500" b="1" dirty="0" smtClean="0">
                <a:solidFill>
                  <a:srgbClr val="0070C0"/>
                </a:solidFill>
              </a:rPr>
              <a:t> </a:t>
            </a:r>
            <a:r>
              <a:rPr lang="ru-RU" sz="2500" b="1" dirty="0" err="1" smtClean="0">
                <a:solidFill>
                  <a:srgbClr val="0070C0"/>
                </a:solidFill>
              </a:rPr>
              <a:t>прийом</a:t>
            </a:r>
            <a:r>
              <a:rPr lang="ru-RU" sz="2500" b="1" dirty="0" smtClean="0">
                <a:solidFill>
                  <a:srgbClr val="0070C0"/>
                </a:solidFill>
              </a:rPr>
              <a:t> «Дерево </a:t>
            </a:r>
            <a:r>
              <a:rPr lang="ru-RU" sz="2500" b="1" dirty="0" err="1" smtClean="0">
                <a:solidFill>
                  <a:srgbClr val="0070C0"/>
                </a:solidFill>
              </a:rPr>
              <a:t>припущень</a:t>
            </a:r>
            <a:r>
              <a:rPr lang="ru-RU" sz="2500" b="1" dirty="0" smtClean="0">
                <a:solidFill>
                  <a:srgbClr val="0070C0"/>
                </a:solidFill>
              </a:rPr>
              <a:t>»</a:t>
            </a:r>
            <a:endParaRPr lang="ru-RU" sz="25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6" name="Рисунок 5" descr="images.jpg"/>
          <p:cNvPicPr>
            <a:picLocks noChangeAspect="1"/>
          </p:cNvPicPr>
          <p:nvPr/>
        </p:nvPicPr>
        <p:blipFill>
          <a:blip r:embed="rId2"/>
          <a:srcRect l="21785" t="5882" r="19773" b="3921"/>
          <a:stretch>
            <a:fillRect/>
          </a:stretch>
        </p:blipFill>
        <p:spPr>
          <a:xfrm>
            <a:off x="357158" y="2143116"/>
            <a:ext cx="2574082" cy="414340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786050" y="2571744"/>
            <a:ext cx="42511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Гілки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твердження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обговорення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86050" y="4143380"/>
            <a:ext cx="35802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Стовбур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провідна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тема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твору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43174" y="5357826"/>
            <a:ext cx="3334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Коріння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розгалуження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тем)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786050" y="3071810"/>
            <a:ext cx="5643602" cy="1588"/>
          </a:xfrm>
          <a:prstGeom prst="line">
            <a:avLst/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714480" y="4643446"/>
            <a:ext cx="6929486" cy="158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214546" y="5929330"/>
            <a:ext cx="6357982" cy="158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57158" y="714356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428596" y="1000108"/>
            <a:ext cx="83582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прийом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підходить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для тем,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містять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елемент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прогнозування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випередження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обговорень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щодо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якогось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явища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майбутньому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абстрагування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858016" y="3929066"/>
            <a:ext cx="1928826" cy="5000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Тема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786578" y="5286388"/>
            <a:ext cx="1928826" cy="5000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Припущення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072330" y="2357430"/>
            <a:ext cx="1785950" cy="5000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Аргументи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/ </a:t>
            </a:r>
            <a:r>
              <a:rPr lang="ru-RU" dirty="0" err="1" smtClean="0"/>
              <a:t>цитати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214290"/>
            <a:ext cx="5429288" cy="417554"/>
          </a:xfrm>
        </p:spPr>
        <p:txBody>
          <a:bodyPr>
            <a:noAutofit/>
          </a:bodyPr>
          <a:lstStyle/>
          <a:p>
            <a:r>
              <a:rPr lang="ru-RU" sz="2500" b="1" dirty="0" err="1" smtClean="0">
                <a:solidFill>
                  <a:srgbClr val="0070C0"/>
                </a:solidFill>
              </a:rPr>
              <a:t>Порівняльна</a:t>
            </a:r>
            <a:r>
              <a:rPr lang="ru-RU" sz="2500" b="1" dirty="0" smtClean="0">
                <a:solidFill>
                  <a:srgbClr val="0070C0"/>
                </a:solidFill>
              </a:rPr>
              <a:t> та </a:t>
            </a:r>
            <a:r>
              <a:rPr lang="ru-RU" sz="2500" b="1" dirty="0" err="1" smtClean="0">
                <a:solidFill>
                  <a:srgbClr val="0070C0"/>
                </a:solidFill>
              </a:rPr>
              <a:t>традуктивна</a:t>
            </a:r>
            <a:r>
              <a:rPr lang="ru-RU" sz="2500" b="1" dirty="0" smtClean="0">
                <a:solidFill>
                  <a:srgbClr val="0070C0"/>
                </a:solidFill>
              </a:rPr>
              <a:t> </a:t>
            </a:r>
            <a:r>
              <a:rPr lang="ru-RU" sz="2500" b="1" dirty="0" err="1" smtClean="0">
                <a:solidFill>
                  <a:srgbClr val="0070C0"/>
                </a:solidFill>
              </a:rPr>
              <a:t>таблиці</a:t>
            </a:r>
            <a:endParaRPr lang="ru-RU" sz="25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785794"/>
            <a:ext cx="7786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/>
              <a:t>Під</a:t>
            </a:r>
            <a:r>
              <a:rPr lang="ru-RU" b="1" i="1" dirty="0" smtClean="0"/>
              <a:t> час </a:t>
            </a:r>
            <a:r>
              <a:rPr lang="ru-RU" b="1" i="1" dirty="0" err="1" smtClean="0"/>
              <a:t>порівняння</a:t>
            </a:r>
            <a:r>
              <a:rPr lang="ru-RU" b="1" i="1" dirty="0" smtClean="0"/>
              <a:t> </a:t>
            </a:r>
            <a:r>
              <a:rPr lang="ru-RU" b="1" i="1" dirty="0" err="1" smtClean="0"/>
              <a:t>предметів</a:t>
            </a:r>
            <a:r>
              <a:rPr lang="ru-RU" b="1" i="1" dirty="0" smtClean="0"/>
              <a:t> та </a:t>
            </a:r>
            <a:r>
              <a:rPr lang="ru-RU" b="1" i="1" dirty="0" err="1" smtClean="0"/>
              <a:t>явищ</a:t>
            </a:r>
            <a:r>
              <a:rPr lang="ru-RU" b="1" i="1" dirty="0" smtClean="0"/>
              <a:t> доводиться </a:t>
            </a:r>
            <a:r>
              <a:rPr lang="ru-RU" b="1" i="1" dirty="0" err="1" smtClean="0"/>
              <a:t>здійснювати</a:t>
            </a:r>
            <a:r>
              <a:rPr lang="ru-RU" b="1" i="1" dirty="0" smtClean="0"/>
              <a:t> на </a:t>
            </a:r>
            <a:r>
              <a:rPr lang="ru-RU" b="1" i="1" dirty="0" err="1" smtClean="0"/>
              <a:t>першому</a:t>
            </a:r>
            <a:r>
              <a:rPr lang="ru-RU" b="1" i="1" dirty="0" smtClean="0"/>
              <a:t> </a:t>
            </a:r>
            <a:r>
              <a:rPr lang="ru-RU" b="1" i="1" dirty="0" err="1" smtClean="0"/>
              <a:t>етапі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аналіз</a:t>
            </a:r>
            <a:r>
              <a:rPr lang="ru-RU" b="1" i="1" dirty="0" smtClean="0"/>
              <a:t>, а </a:t>
            </a:r>
            <a:r>
              <a:rPr lang="ru-RU" b="1" i="1" dirty="0" err="1" smtClean="0"/>
              <a:t>потім</a:t>
            </a:r>
            <a:r>
              <a:rPr lang="ru-RU" b="1" i="1" dirty="0" smtClean="0"/>
              <a:t> синтез.</a:t>
            </a:r>
            <a:endParaRPr lang="ru-RU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28860" y="1357298"/>
            <a:ext cx="2781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/>
              <a:t>Врахуйте</a:t>
            </a:r>
            <a:r>
              <a:rPr lang="ru-RU" b="1" dirty="0" smtClean="0"/>
              <a:t> </a:t>
            </a:r>
            <a:r>
              <a:rPr lang="ru-RU" b="1" dirty="0" err="1" smtClean="0"/>
              <a:t>такі</a:t>
            </a:r>
            <a:r>
              <a:rPr lang="ru-RU" b="1" dirty="0" smtClean="0"/>
              <a:t> правила: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1785926"/>
            <a:ext cx="8358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• </a:t>
            </a:r>
            <a:r>
              <a:rPr lang="ru-RU" dirty="0" err="1" smtClean="0"/>
              <a:t>Основним</a:t>
            </a:r>
            <a:r>
              <a:rPr lang="ru-RU" dirty="0" smtClean="0"/>
              <a:t> правилом, </a:t>
            </a:r>
            <a:r>
              <a:rPr lang="ru-RU" dirty="0" err="1" smtClean="0"/>
              <a:t>якого</a:t>
            </a:r>
            <a:r>
              <a:rPr lang="ru-RU" dirty="0" smtClean="0"/>
              <a:t> треба </a:t>
            </a:r>
            <a:r>
              <a:rPr lang="ru-RU" dirty="0" err="1" smtClean="0"/>
              <a:t>дотримуватися</a:t>
            </a:r>
            <a:r>
              <a:rPr lang="ru-RU" dirty="0" smtClean="0"/>
              <a:t> при </a:t>
            </a:r>
            <a:r>
              <a:rPr lang="ru-RU" dirty="0" err="1" smtClean="0"/>
              <a:t>виконанні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табличним</a:t>
            </a:r>
            <a:r>
              <a:rPr lang="ru-RU" dirty="0" smtClean="0"/>
              <a:t> методом,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умова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лінії</a:t>
            </a:r>
            <a:r>
              <a:rPr lang="ru-RU" dirty="0" smtClean="0"/>
              <a:t> </a:t>
            </a:r>
            <a:r>
              <a:rPr lang="ru-RU" dirty="0" err="1" smtClean="0"/>
              <a:t>порівняння</a:t>
            </a:r>
            <a:r>
              <a:rPr lang="ru-RU" dirty="0" smtClean="0"/>
              <a:t> </a:t>
            </a:r>
            <a:r>
              <a:rPr lang="ru-RU" dirty="0" err="1" smtClean="0"/>
              <a:t>мають</a:t>
            </a:r>
            <a:r>
              <a:rPr lang="ru-RU" dirty="0" smtClean="0"/>
              <a:t> бути </a:t>
            </a:r>
            <a:r>
              <a:rPr lang="ru-RU" dirty="0" err="1" smtClean="0"/>
              <a:t>однаковими</a:t>
            </a:r>
            <a:r>
              <a:rPr lang="ru-RU" dirty="0" smtClean="0"/>
              <a:t> для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об’єктів</a:t>
            </a:r>
            <a:r>
              <a:rPr lang="ru-RU" dirty="0" smtClean="0"/>
              <a:t>, а самих </a:t>
            </a:r>
            <a:r>
              <a:rPr lang="ru-RU" dirty="0" err="1" smtClean="0"/>
              <a:t>ліній</a:t>
            </a:r>
            <a:r>
              <a:rPr lang="ru-RU" dirty="0" smtClean="0"/>
              <a:t> не повинно бути </a:t>
            </a:r>
            <a:r>
              <a:rPr lang="ru-RU" dirty="0" err="1" smtClean="0"/>
              <a:t>багато</a:t>
            </a:r>
            <a:r>
              <a:rPr lang="ru-RU" dirty="0" smtClean="0"/>
              <a:t> </a:t>
            </a:r>
            <a:r>
              <a:rPr lang="ru-RU" i="1" dirty="0" smtClean="0"/>
              <a:t>(приклад таб. 1)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Логічна</a:t>
            </a:r>
            <a:r>
              <a:rPr lang="ru-RU" dirty="0" smtClean="0"/>
              <a:t> </a:t>
            </a:r>
            <a:r>
              <a:rPr lang="ru-RU" dirty="0" err="1" smtClean="0"/>
              <a:t>операція</a:t>
            </a:r>
            <a:r>
              <a:rPr lang="ru-RU" dirty="0" smtClean="0"/>
              <a:t> за </a:t>
            </a:r>
            <a:r>
              <a:rPr lang="ru-RU" dirty="0" err="1" smtClean="0"/>
              <a:t>традуктивним</a:t>
            </a:r>
            <a:r>
              <a:rPr lang="ru-RU" dirty="0" smtClean="0"/>
              <a:t> методом </a:t>
            </a:r>
            <a:r>
              <a:rPr lang="ru-RU" dirty="0" err="1" smtClean="0"/>
              <a:t>передбачає</a:t>
            </a:r>
            <a:r>
              <a:rPr lang="ru-RU" dirty="0" smtClean="0"/>
              <a:t> </a:t>
            </a:r>
            <a:r>
              <a:rPr lang="ru-RU" dirty="0" err="1" smtClean="0"/>
              <a:t>порівняння</a:t>
            </a:r>
            <a:endParaRPr lang="ru-RU" dirty="0" smtClean="0"/>
          </a:p>
          <a:p>
            <a:r>
              <a:rPr lang="ru-RU" dirty="0" smtClean="0"/>
              <a:t>за </a:t>
            </a:r>
            <a:r>
              <a:rPr lang="ru-RU" dirty="0" err="1" smtClean="0"/>
              <a:t>аналогією</a:t>
            </a:r>
            <a:r>
              <a:rPr lang="ru-RU" dirty="0" smtClean="0"/>
              <a:t> </a:t>
            </a:r>
            <a:r>
              <a:rPr lang="ru-RU" i="1" dirty="0" smtClean="0"/>
              <a:t>(приклад таб. 2).</a:t>
            </a:r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42910" y="3857628"/>
          <a:ext cx="3929090" cy="2278380"/>
        </p:xfrm>
        <a:graphic>
          <a:graphicData uri="http://schemas.openxmlformats.org/drawingml/2006/table">
            <a:tbl>
              <a:tblPr/>
              <a:tblGrid>
                <a:gridCol w="1309448"/>
                <a:gridCol w="1309821"/>
                <a:gridCol w="1309821"/>
              </a:tblGrid>
              <a:tr h="291553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latin typeface="Times New Roman"/>
                          <a:ea typeface="Times New Roman"/>
                        </a:rPr>
                        <a:t>Лінії</a:t>
                      </a:r>
                      <a:r>
                        <a:rPr lang="ru-RU" sz="13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300" b="1" dirty="0" err="1">
                          <a:latin typeface="Times New Roman"/>
                          <a:ea typeface="Times New Roman"/>
                        </a:rPr>
                        <a:t>порівняння</a:t>
                      </a: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Метиловий спирт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Етиловий спирт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5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Склад молекули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5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Фізичні властивості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5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Хімічні властивості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5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Отримання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5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Застосування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643042" y="3429000"/>
            <a:ext cx="1316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Таблиця</a:t>
            </a:r>
            <a:r>
              <a:rPr lang="ru-RU" b="1" dirty="0" smtClean="0"/>
              <a:t> 1</a:t>
            </a:r>
            <a:endParaRPr lang="ru-RU" b="1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57158" y="642918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714876" y="3857628"/>
          <a:ext cx="4071967" cy="2565728"/>
        </p:xfrm>
        <a:graphic>
          <a:graphicData uri="http://schemas.openxmlformats.org/drawingml/2006/table">
            <a:tbl>
              <a:tblPr/>
              <a:tblGrid>
                <a:gridCol w="1357065"/>
                <a:gridCol w="1357451"/>
                <a:gridCol w="1357451"/>
              </a:tblGrid>
              <a:tr h="2774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Умови</a:t>
                      </a:r>
                      <a:r>
                        <a:rPr lang="ru-RU" sz="13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3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порівняння</a:t>
                      </a:r>
                      <a:r>
                        <a:rPr lang="ru-RU" sz="13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Злочини, вчинені раніше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Злочин, який потрібно дослідити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4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Об’єкт злочину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2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Порушення правової норми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32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Характерний ступінь вчинення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4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Спосіб і механізм діяння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</a:endParaRPr>
                    </a:p>
                  </a:txBody>
                  <a:tcPr marL="62476" marR="624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000760" y="3429000"/>
            <a:ext cx="1316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Таблиця</a:t>
            </a:r>
            <a:r>
              <a:rPr lang="ru-RU" b="1" dirty="0" smtClean="0"/>
              <a:t> 2</a:t>
            </a:r>
            <a:endParaRPr lang="ru-RU" b="1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329642" cy="631844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прийом</a:t>
            </a:r>
            <a:r>
              <a:rPr lang="ru-RU" b="1" dirty="0" smtClean="0">
                <a:solidFill>
                  <a:srgbClr val="0070C0"/>
                </a:solidFill>
              </a:rPr>
              <a:t> «Ромашка </a:t>
            </a:r>
            <a:r>
              <a:rPr lang="ru-RU" b="1" dirty="0" err="1" smtClean="0">
                <a:solidFill>
                  <a:srgbClr val="0070C0"/>
                </a:solidFill>
              </a:rPr>
              <a:t>Блума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5" name="Рисунок 4" descr="Camomile_template_6.jpg"/>
          <p:cNvPicPr>
            <a:picLocks noChangeAspect="1"/>
          </p:cNvPicPr>
          <p:nvPr/>
        </p:nvPicPr>
        <p:blipFill>
          <a:blip r:embed="rId3" cstate="print"/>
          <a:srcRect t="16666" b="17708"/>
          <a:stretch>
            <a:fillRect/>
          </a:stretch>
        </p:blipFill>
        <p:spPr>
          <a:xfrm rot="19769165">
            <a:off x="2675604" y="2668375"/>
            <a:ext cx="2770458" cy="25717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00430" y="1071546"/>
            <a:ext cx="14287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Прості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/</a:t>
            </a: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Фактичні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питання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5008" y="2357430"/>
            <a:ext cx="2071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Уточнювальні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86446" y="4214818"/>
            <a:ext cx="21431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Пояснювальні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43306" y="5786454"/>
            <a:ext cx="12144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Творчі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питання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4429132"/>
            <a:ext cx="17859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Оцінювальні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питання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1472" y="2643182"/>
            <a:ext cx="15001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Практичні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питання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 flipH="1" flipV="1">
            <a:off x="3821901" y="2321711"/>
            <a:ext cx="357190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5214942" y="2928934"/>
            <a:ext cx="428628" cy="21431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0800000">
            <a:off x="5357818" y="4572008"/>
            <a:ext cx="357190" cy="142876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 flipH="1" flipV="1">
            <a:off x="3965571" y="5607065"/>
            <a:ext cx="357190" cy="158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10" idx="3"/>
            <a:endCxn id="5" idx="1"/>
          </p:cNvCxnSpPr>
          <p:nvPr/>
        </p:nvCxnSpPr>
        <p:spPr>
          <a:xfrm flipV="1">
            <a:off x="2357406" y="4657606"/>
            <a:ext cx="510044" cy="125469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>
            <a:off x="2357422" y="3071810"/>
            <a:ext cx="428628" cy="21431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57158" y="928670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2857488" y="1285860"/>
            <a:ext cx="30718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Коли </a:t>
            </a:r>
            <a:r>
              <a:rPr lang="ru-RU" sz="2000" i="1" dirty="0" err="1" smtClean="0"/>
              <a:t>відбулася</a:t>
            </a:r>
            <a:endParaRPr lang="ru-RU" sz="2000" i="1" dirty="0" smtClean="0"/>
          </a:p>
          <a:p>
            <a:r>
              <a:rPr lang="ru-RU" sz="2000" i="1" dirty="0" smtClean="0"/>
              <a:t>Перша </a:t>
            </a:r>
            <a:r>
              <a:rPr lang="ru-RU" sz="2000" i="1" dirty="0" err="1" smtClean="0"/>
              <a:t>світова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війна</a:t>
            </a:r>
            <a:r>
              <a:rPr lang="ru-RU" sz="2000" i="1" dirty="0" smtClean="0"/>
              <a:t>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715008" y="2214554"/>
            <a:ext cx="34289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err="1" smtClean="0"/>
              <a:t>Ви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вважаєте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цю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подію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справді</a:t>
            </a:r>
            <a:endParaRPr lang="ru-RU" sz="2000" i="1" dirty="0" smtClean="0"/>
          </a:p>
          <a:p>
            <a:r>
              <a:rPr lang="ru-RU" sz="2000" i="1" dirty="0" smtClean="0"/>
              <a:t>знаковою у </a:t>
            </a:r>
            <a:r>
              <a:rPr lang="ru-RU" sz="2000" i="1" dirty="0" err="1" smtClean="0"/>
              <a:t>житті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суспільства</a:t>
            </a:r>
            <a:r>
              <a:rPr lang="ru-RU" sz="2000" i="1" dirty="0" smtClean="0"/>
              <a:t>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929322" y="4500570"/>
            <a:ext cx="29289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Як </a:t>
            </a:r>
            <a:r>
              <a:rPr lang="ru-RU" sz="2000" i="1" dirty="0" err="1" smtClean="0"/>
              <a:t>саме</a:t>
            </a:r>
            <a:r>
              <a:rPr lang="ru-RU" sz="2000" i="1" dirty="0" smtClean="0"/>
              <a:t> Перша </a:t>
            </a:r>
            <a:r>
              <a:rPr lang="ru-RU" sz="2000" i="1" dirty="0" err="1" smtClean="0"/>
              <a:t>світова</a:t>
            </a:r>
            <a:endParaRPr lang="ru-RU" sz="2000" i="1" dirty="0" smtClean="0"/>
          </a:p>
          <a:p>
            <a:r>
              <a:rPr lang="ru-RU" sz="2000" i="1" dirty="0" err="1" smtClean="0"/>
              <a:t>війна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змінила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суспільство</a:t>
            </a:r>
            <a:r>
              <a:rPr lang="ru-RU" sz="2000" i="1" dirty="0" smtClean="0"/>
              <a:t>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571736" y="5929330"/>
            <a:ext cx="46434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Як </a:t>
            </a:r>
            <a:r>
              <a:rPr lang="ru-RU" sz="2000" i="1" dirty="0" err="1" smtClean="0"/>
              <a:t>ви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вважаєте</a:t>
            </a:r>
            <a:r>
              <a:rPr lang="ru-RU" sz="2000" i="1" dirty="0" smtClean="0"/>
              <a:t>, </a:t>
            </a:r>
            <a:r>
              <a:rPr lang="ru-RU" sz="2000" i="1" dirty="0" err="1" smtClean="0"/>
              <a:t>чи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можна</a:t>
            </a:r>
            <a:endParaRPr lang="ru-RU" sz="2000" i="1" dirty="0" smtClean="0"/>
          </a:p>
          <a:p>
            <a:r>
              <a:rPr lang="ru-RU" sz="2000" i="1" dirty="0" err="1" smtClean="0"/>
              <a:t>було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уникнути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цієї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війни</a:t>
            </a:r>
            <a:r>
              <a:rPr lang="ru-RU" sz="2000" i="1" dirty="0" smtClean="0"/>
              <a:t>? Як </a:t>
            </a:r>
            <a:r>
              <a:rPr lang="ru-RU" sz="2000" i="1" dirty="0" err="1" smtClean="0"/>
              <a:t>саме</a:t>
            </a:r>
            <a:r>
              <a:rPr lang="ru-RU" sz="2000" i="1" dirty="0" smtClean="0"/>
              <a:t>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14282" y="3929066"/>
            <a:ext cx="21431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err="1" smtClean="0"/>
              <a:t>Які</a:t>
            </a:r>
            <a:r>
              <a:rPr lang="ru-RU" sz="2000" i="1" dirty="0" smtClean="0"/>
              <a:t> уроки </a:t>
            </a:r>
            <a:r>
              <a:rPr lang="ru-RU" sz="2000" i="1" dirty="0" err="1" smtClean="0"/>
              <a:t>із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Першої</a:t>
            </a:r>
            <a:endParaRPr lang="ru-RU" sz="2000" i="1" dirty="0" smtClean="0"/>
          </a:p>
          <a:p>
            <a:r>
              <a:rPr lang="ru-RU" sz="2000" i="1" dirty="0" err="1" smtClean="0"/>
              <a:t>світової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війни</a:t>
            </a:r>
            <a:endParaRPr lang="ru-RU" sz="2000" i="1" dirty="0" smtClean="0"/>
          </a:p>
          <a:p>
            <a:r>
              <a:rPr lang="ru-RU" sz="2000" i="1" dirty="0" err="1" smtClean="0"/>
              <a:t>винесло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людство</a:t>
            </a:r>
            <a:r>
              <a:rPr lang="ru-RU" sz="2000" i="1" dirty="0" smtClean="0"/>
              <a:t>?</a:t>
            </a:r>
          </a:p>
          <a:p>
            <a:r>
              <a:rPr lang="ru-RU" sz="2000" i="1" dirty="0" err="1" smtClean="0"/>
              <a:t>Чи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були</a:t>
            </a:r>
            <a:r>
              <a:rPr lang="ru-RU" sz="2000" i="1" dirty="0" smtClean="0"/>
              <a:t> вони </a:t>
            </a:r>
            <a:r>
              <a:rPr lang="ru-RU" sz="2000" i="1" dirty="0" err="1" smtClean="0"/>
              <a:t>ефективні</a:t>
            </a:r>
            <a:r>
              <a:rPr lang="ru-RU" sz="2000" i="1" dirty="0" smtClean="0"/>
              <a:t>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4282" y="1928802"/>
            <a:ext cx="19288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Для </a:t>
            </a:r>
            <a:r>
              <a:rPr lang="ru-RU" sz="2000" i="1" dirty="0" err="1" smtClean="0"/>
              <a:t>чого</a:t>
            </a:r>
            <a:r>
              <a:rPr lang="ru-RU" sz="2000" i="1" dirty="0" smtClean="0"/>
              <a:t> нам </a:t>
            </a:r>
            <a:r>
              <a:rPr lang="ru-RU" sz="2000" i="1" dirty="0" err="1" smtClean="0"/>
              <a:t>сьогодні</a:t>
            </a:r>
            <a:r>
              <a:rPr lang="ru-RU" sz="2000" i="1" dirty="0" smtClean="0"/>
              <a:t> знати</a:t>
            </a:r>
          </a:p>
          <a:p>
            <a:r>
              <a:rPr lang="ru-RU" sz="2000" i="1" dirty="0" smtClean="0"/>
              <a:t>про Першу </a:t>
            </a:r>
            <a:r>
              <a:rPr lang="ru-RU" sz="2000" i="1" dirty="0" err="1" smtClean="0"/>
              <a:t>світову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війну</a:t>
            </a:r>
            <a:r>
              <a:rPr lang="ru-RU" sz="2000" i="1" dirty="0" smtClean="0"/>
              <a:t>?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8" grpId="0"/>
      <p:bldP spid="20" grpId="0"/>
      <p:bldP spid="23" grpId="0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072362" cy="5000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500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sz="2500" b="1" dirty="0" smtClean="0">
                <a:solidFill>
                  <a:srgbClr val="0070C0"/>
                </a:solidFill>
              </a:rPr>
              <a:t> </a:t>
            </a:r>
            <a:r>
              <a:rPr lang="ru-RU" sz="2500" b="1" dirty="0" err="1" smtClean="0">
                <a:solidFill>
                  <a:srgbClr val="0070C0"/>
                </a:solidFill>
              </a:rPr>
              <a:t>прийом</a:t>
            </a:r>
            <a:r>
              <a:rPr lang="ru-RU" sz="2500" b="1" dirty="0" smtClean="0">
                <a:solidFill>
                  <a:srgbClr val="0070C0"/>
                </a:solidFill>
              </a:rPr>
              <a:t> </a:t>
            </a:r>
            <a:r>
              <a:rPr lang="ru-RU" sz="2500" b="1" dirty="0" err="1" smtClean="0">
                <a:solidFill>
                  <a:srgbClr val="0070C0"/>
                </a:solidFill>
              </a:rPr>
              <a:t>ретроальтернативістики</a:t>
            </a:r>
            <a:endParaRPr lang="ru-RU" sz="25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928670"/>
            <a:ext cx="3429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Питання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прогнозу :    </a:t>
            </a:r>
          </a:p>
          <a:p>
            <a:endParaRPr lang="ru-RU" sz="24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б,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якби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3071810"/>
            <a:ext cx="64294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Перша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світова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війна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явище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яке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відбулося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якби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житті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людства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4214818"/>
            <a:ext cx="64294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Відстань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пункту А до пункту В велосипедист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долає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певний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час.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якби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змінив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швидкість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/на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дорозі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відбулася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затримка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руху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/>
          <a:srcRect l="75201" t="7407" r="1920"/>
          <a:stretch>
            <a:fillRect/>
          </a:stretch>
        </p:blipFill>
        <p:spPr bwMode="auto">
          <a:xfrm>
            <a:off x="7143768" y="2285992"/>
            <a:ext cx="13620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357158" y="642918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tablytsya-2_bl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500174"/>
            <a:ext cx="3664125" cy="5143536"/>
          </a:xfrm>
          <a:prstGeom prst="rect">
            <a:avLst/>
          </a:prstGeom>
          <a:noFill/>
        </p:spPr>
      </p:pic>
      <p:pic>
        <p:nvPicPr>
          <p:cNvPr id="3074" name="Picture 2" descr="tablytsya-1_bl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285860"/>
            <a:ext cx="4368998" cy="5214974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14290"/>
            <a:ext cx="89297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Система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Бенджаміна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Блума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може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бути представлена у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такий</a:t>
            </a:r>
            <a:r>
              <a:rPr lang="ru-RU" sz="20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2000" b="1" dirty="0" err="1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</a:rPr>
              <a:t>спосіб</a:t>
            </a:r>
            <a:endParaRPr lang="ru-RU" sz="2000" b="1" dirty="0">
              <a:ln w="10541" cmpd="sng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785794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Таксономія</a:t>
            </a:r>
            <a:r>
              <a:rPr lang="ru-RU" b="1" dirty="0" smtClean="0"/>
              <a:t> </a:t>
            </a:r>
            <a:r>
              <a:rPr lang="ru-RU" b="1" dirty="0" err="1" smtClean="0"/>
              <a:t>навчальних</a:t>
            </a:r>
            <a:r>
              <a:rPr lang="ru-RU" b="1" dirty="0" smtClean="0"/>
              <a:t> </a:t>
            </a:r>
            <a:r>
              <a:rPr lang="ru-RU" b="1" dirty="0" err="1" smtClean="0"/>
              <a:t>цілей</a:t>
            </a:r>
            <a:r>
              <a:rPr lang="ru-RU" b="1" dirty="0" smtClean="0"/>
              <a:t>  </a:t>
            </a:r>
          </a:p>
          <a:p>
            <a:pPr algn="ctr"/>
            <a:r>
              <a:rPr lang="ru-RU" b="1" dirty="0" smtClean="0"/>
              <a:t>Б. </a:t>
            </a:r>
            <a:r>
              <a:rPr lang="ru-RU" b="1" dirty="0" err="1" smtClean="0"/>
              <a:t>Блума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86314" y="642918"/>
            <a:ext cx="41434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Питальні</a:t>
            </a:r>
            <a:r>
              <a:rPr lang="ru-RU" b="1" dirty="0" smtClean="0"/>
              <a:t> слова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дієслова</a:t>
            </a:r>
            <a:r>
              <a:rPr lang="ru-RU" b="1" dirty="0" smtClean="0"/>
              <a:t> для </a:t>
            </a:r>
            <a:r>
              <a:rPr lang="ru-RU" b="1" dirty="0" err="1" smtClean="0"/>
              <a:t>різного</a:t>
            </a:r>
            <a:r>
              <a:rPr lang="ru-RU" b="1" dirty="0" smtClean="0"/>
              <a:t> </a:t>
            </a:r>
            <a:r>
              <a:rPr lang="ru-RU" b="1" dirty="0" err="1" smtClean="0"/>
              <a:t>рівня</a:t>
            </a:r>
            <a:r>
              <a:rPr lang="ru-RU" b="1" dirty="0" smtClean="0"/>
              <a:t> </a:t>
            </a:r>
            <a:r>
              <a:rPr lang="ru-RU" b="1" dirty="0" err="1" smtClean="0"/>
              <a:t>навчальних</a:t>
            </a:r>
            <a:r>
              <a:rPr lang="ru-RU" b="1" dirty="0" smtClean="0"/>
              <a:t> </a:t>
            </a:r>
            <a:r>
              <a:rPr lang="ru-RU" b="1" dirty="0" err="1" smtClean="0"/>
              <a:t>результатів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57158" y="642918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57158" y="1071546"/>
          <a:ext cx="8786842" cy="54309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4984"/>
                <a:gridCol w="4651858"/>
              </a:tblGrid>
              <a:tr h="3786214">
                <a:tc>
                  <a:txBody>
                    <a:bodyPr/>
                    <a:lstStyle/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німці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пунктуальні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французи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ловеласи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українці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люблять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сало.</a:t>
                      </a: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англійці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лорди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шведи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світловолосі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італійці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мафіозі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німці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пунктуальні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«С».</a:t>
                      </a:r>
                    </a:p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Повні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люди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привітні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«С».</a:t>
                      </a:r>
                    </a:p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Франція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батьківщина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Еміля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Золя – «Ф».</a:t>
                      </a:r>
                    </a:p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араби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мусульмани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«С».</a:t>
                      </a:r>
                    </a:p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цигани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крадії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(С).</a:t>
                      </a:r>
                    </a:p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Усі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християни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вірять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Ісуса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Христа - (Ф).</a:t>
                      </a:r>
                    </a:p>
                    <a:p>
                      <a:pPr algn="l"/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І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серед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християн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є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терористи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«Ф».</a:t>
                      </a:r>
                    </a:p>
                    <a:p>
                      <a:pPr algn="l"/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Аборигени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Америки – люди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відсталі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«С».</a:t>
                      </a:r>
                    </a:p>
                    <a:p>
                      <a:pPr algn="l"/>
                      <a:endParaRPr kumimoji="0" lang="ru-RU" sz="18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kumimoji="0" lang="ru-RU" sz="18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dirty="0"/>
                    </a:p>
                  </a:txBody>
                  <a:tcPr>
                    <a:solidFill>
                      <a:srgbClr val="CCFFCC"/>
                    </a:solidFill>
                  </a:tcPr>
                </a:tc>
              </a:tr>
              <a:tr h="1644739">
                <a:tc>
                  <a:txBody>
                    <a:bodyPr/>
                    <a:lstStyle/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погоджуєтеся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endParaRPr kumimoji="0" lang="ru-RU" sz="18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такими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твердженнями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Який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образ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створюють</a:t>
                      </a:r>
                      <a:endParaRPr kumimoji="0" lang="ru-RU" sz="18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ці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висловлювання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kumimoji="0" lang="ru-RU" sz="18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Як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відрізнити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факти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від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тереотипів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Як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впливають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стереотипи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 наше</a:t>
                      </a:r>
                    </a:p>
                    <a:p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kumimoji="0" lang="ru-RU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життя</a:t>
                      </a:r>
                      <a:r>
                        <a:rPr kumimoji="0"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401080" cy="560406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прийом</a:t>
            </a:r>
            <a:r>
              <a:rPr lang="ru-RU" b="1" dirty="0" smtClean="0">
                <a:solidFill>
                  <a:srgbClr val="0070C0"/>
                </a:solidFill>
              </a:rPr>
              <a:t> «</a:t>
            </a:r>
            <a:r>
              <a:rPr lang="ru-RU" b="1" dirty="0" err="1" smtClean="0">
                <a:solidFill>
                  <a:srgbClr val="0070C0"/>
                </a:solidFill>
              </a:rPr>
              <a:t>Групове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інтерв’ю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786050" y="3286124"/>
            <a:ext cx="2857520" cy="214314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 smtClean="0"/>
              <a:t>Чи</a:t>
            </a:r>
            <a:r>
              <a:rPr lang="ru-RU" sz="2000" b="1" dirty="0" smtClean="0"/>
              <a:t> легко</a:t>
            </a:r>
          </a:p>
          <a:p>
            <a:pPr algn="ctr"/>
            <a:r>
              <a:rPr lang="ru-RU" sz="2000" b="1" dirty="0" err="1" smtClean="0"/>
              <a:t>було</a:t>
            </a:r>
            <a:endParaRPr lang="ru-RU" sz="2000" b="1" dirty="0" smtClean="0"/>
          </a:p>
          <a:p>
            <a:pPr algn="ctr"/>
            <a:r>
              <a:rPr lang="ru-RU" sz="2000" b="1" dirty="0" err="1" smtClean="0"/>
              <a:t>визначитися</a:t>
            </a:r>
            <a:r>
              <a:rPr lang="ru-RU" sz="2000" b="1" dirty="0" smtClean="0"/>
              <a:t>?</a:t>
            </a:r>
            <a:endParaRPr lang="ru-RU" sz="2000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500034" y="714356"/>
            <a:ext cx="7643866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14290"/>
            <a:ext cx="7000924" cy="714372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прийом</a:t>
            </a:r>
            <a:r>
              <a:rPr lang="ru-RU" b="1" dirty="0" smtClean="0">
                <a:solidFill>
                  <a:srgbClr val="0070C0"/>
                </a:solidFill>
              </a:rPr>
              <a:t> «</a:t>
            </a:r>
            <a:r>
              <a:rPr lang="ru-RU" b="1" dirty="0" err="1" smtClean="0">
                <a:solidFill>
                  <a:srgbClr val="0070C0"/>
                </a:solidFill>
              </a:rPr>
              <a:t>Метаплан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7" name="Прямоугольник с двумя вырезанными противолежащими углами 6"/>
          <p:cNvSpPr/>
          <p:nvPr/>
        </p:nvSpPr>
        <p:spPr>
          <a:xfrm>
            <a:off x="2857488" y="3571876"/>
            <a:ext cx="3429024" cy="1428760"/>
          </a:xfrm>
          <a:prstGeom prst="snip2Diag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Пропозиції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Причини,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заважають</a:t>
            </a: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Нормальному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розвиткові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5357818" y="5286388"/>
            <a:ext cx="2786082" cy="914400"/>
          </a:xfrm>
          <a:prstGeom prst="snip2Diag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Висновок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Хто коли і як реалізує пропозиції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ьная выноска 10"/>
          <p:cNvSpPr/>
          <p:nvPr/>
        </p:nvSpPr>
        <p:spPr>
          <a:xfrm>
            <a:off x="1857356" y="1071546"/>
            <a:ext cx="5572164" cy="1500198"/>
          </a:xfrm>
          <a:prstGeom prst="wedgeEllipse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Проблема</a:t>
            </a:r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b="1" i="1" dirty="0" smtClean="0">
                <a:solidFill>
                  <a:schemeClr val="tx1"/>
                </a:solidFill>
              </a:rPr>
              <a:t>Як </a:t>
            </a:r>
            <a:r>
              <a:rPr lang="ru-RU" b="1" i="1" dirty="0" err="1" smtClean="0">
                <a:solidFill>
                  <a:schemeClr val="tx1"/>
                </a:solidFill>
              </a:rPr>
              <a:t>ви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вважаєте</a:t>
            </a:r>
            <a:r>
              <a:rPr lang="ru-RU" b="1" i="1" dirty="0" smtClean="0">
                <a:solidFill>
                  <a:schemeClr val="tx1"/>
                </a:solidFill>
              </a:rPr>
              <a:t>: «</a:t>
            </a:r>
            <a:r>
              <a:rPr lang="ru-RU" b="1" i="1" dirty="0" err="1" smtClean="0">
                <a:solidFill>
                  <a:schemeClr val="tx1"/>
                </a:solidFill>
              </a:rPr>
              <a:t>Активний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спосіб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життя</a:t>
            </a:r>
            <a:r>
              <a:rPr lang="ru-RU" b="1" i="1" dirty="0" smtClean="0">
                <a:solidFill>
                  <a:schemeClr val="tx1"/>
                </a:solidFill>
              </a:rPr>
              <a:t>: </a:t>
            </a:r>
            <a:r>
              <a:rPr lang="ru-RU" b="1" i="1" dirty="0" err="1" smtClean="0">
                <a:solidFill>
                  <a:schemeClr val="tx1"/>
                </a:solidFill>
              </a:rPr>
              <a:t>запорука</a:t>
            </a:r>
            <a:r>
              <a:rPr lang="ru-RU" b="1" i="1" dirty="0" smtClean="0">
                <a:solidFill>
                  <a:schemeClr val="tx1"/>
                </a:solidFill>
              </a:rPr>
              <a:t>  </a:t>
            </a:r>
            <a:r>
              <a:rPr lang="ru-RU" b="1" i="1" dirty="0" err="1" smtClean="0">
                <a:solidFill>
                  <a:schemeClr val="tx1"/>
                </a:solidFill>
              </a:rPr>
              <a:t>доров’я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чи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звичка</a:t>
            </a:r>
            <a:r>
              <a:rPr lang="ru-RU" b="1" i="1" dirty="0" smtClean="0">
                <a:solidFill>
                  <a:schemeClr val="tx1"/>
                </a:solidFill>
              </a:rPr>
              <a:t>»?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85720" y="2571744"/>
            <a:ext cx="2714644" cy="107157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ми маємо зараз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072198" y="2428868"/>
            <a:ext cx="2786082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бути?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чого ми прагнемо?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42910" y="5214950"/>
            <a:ext cx="3000396" cy="91440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Чому потрібно це робити?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928662" y="857232"/>
            <a:ext cx="7643866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072494" cy="64293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прийом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«Fishbone» («</a:t>
            </a:r>
            <a:r>
              <a:rPr lang="ru-RU" sz="2800" b="1" dirty="0" err="1" smtClean="0">
                <a:solidFill>
                  <a:srgbClr val="0070C0"/>
                </a:solidFill>
              </a:rPr>
              <a:t>Рибна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кістка</a:t>
            </a:r>
            <a:r>
              <a:rPr lang="ru-RU" sz="2800" b="1" dirty="0" smtClean="0">
                <a:solidFill>
                  <a:srgbClr val="0070C0"/>
                </a:solidFill>
              </a:rPr>
              <a:t>»)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15</a:t>
            </a:fld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428728" y="3714752"/>
            <a:ext cx="5214974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214546" y="2786058"/>
            <a:ext cx="914400" cy="9144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571868" y="2786058"/>
            <a:ext cx="914400" cy="9144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000628" y="2786058"/>
            <a:ext cx="914400" cy="9144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2321703" y="3893347"/>
            <a:ext cx="1000132" cy="6429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3679025" y="3893347"/>
            <a:ext cx="1000132" cy="6429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>
            <a:off x="5107785" y="3893347"/>
            <a:ext cx="1000132" cy="64294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Овал 20"/>
          <p:cNvSpPr/>
          <p:nvPr/>
        </p:nvSpPr>
        <p:spPr>
          <a:xfrm>
            <a:off x="6500826" y="2643182"/>
            <a:ext cx="2357454" cy="200026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Висновок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143108" y="1928802"/>
            <a:ext cx="3286148" cy="7143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Причини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57422" y="4929198"/>
            <a:ext cx="3286148" cy="71438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</a:rPr>
              <a:t>Факти</a:t>
            </a:r>
            <a:r>
              <a:rPr lang="ru-RU" sz="2400" b="1" dirty="0" smtClean="0">
                <a:solidFill>
                  <a:schemeClr val="tx1"/>
                </a:solidFill>
              </a:rPr>
              <a:t>, </a:t>
            </a:r>
            <a:r>
              <a:rPr lang="ru-RU" sz="2400" b="1" dirty="0" err="1" smtClean="0">
                <a:solidFill>
                  <a:schemeClr val="tx1"/>
                </a:solidFill>
              </a:rPr>
              <a:t>аргументи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16200000">
            <a:off x="-714412" y="3500438"/>
            <a:ext cx="3286148" cy="7143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Проблема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643042" y="1428736"/>
            <a:ext cx="5786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Причини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інтеграція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 у </a:t>
            </a:r>
            <a:r>
              <a:rPr lang="ru-RU" dirty="0" err="1" smtClean="0"/>
              <a:t>світовий</a:t>
            </a:r>
            <a:r>
              <a:rPr lang="ru-RU" dirty="0" smtClean="0"/>
              <a:t> </a:t>
            </a:r>
            <a:r>
              <a:rPr lang="ru-RU" dirty="0" err="1" smtClean="0"/>
              <a:t>простір</a:t>
            </a:r>
            <a:r>
              <a:rPr lang="ru-RU" dirty="0" smtClean="0"/>
              <a:t>;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залучення</a:t>
            </a:r>
            <a:r>
              <a:rPr lang="ru-RU" dirty="0" smtClean="0"/>
              <a:t> </a:t>
            </a:r>
            <a:r>
              <a:rPr lang="ru-RU" dirty="0" err="1" smtClean="0"/>
              <a:t>інвестицій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розвиток</a:t>
            </a:r>
            <a:r>
              <a:rPr lang="ru-RU" dirty="0" smtClean="0"/>
              <a:t> </a:t>
            </a:r>
            <a:r>
              <a:rPr lang="ru-RU" dirty="0" err="1" smtClean="0"/>
              <a:t>економіки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14282" y="2857496"/>
            <a:ext cx="235743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C000"/>
                </a:solidFill>
              </a:rPr>
              <a:t>Проблема</a:t>
            </a:r>
          </a:p>
          <a:p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сьогодні</a:t>
            </a:r>
            <a:endParaRPr lang="ru-RU" dirty="0" smtClean="0"/>
          </a:p>
          <a:p>
            <a:r>
              <a:rPr lang="ru-RU" dirty="0" err="1" smtClean="0"/>
              <a:t>вчити</a:t>
            </a:r>
            <a:r>
              <a:rPr lang="ru-RU" dirty="0" smtClean="0"/>
              <a:t> </a:t>
            </a:r>
            <a:r>
              <a:rPr lang="ru-RU" dirty="0" err="1" smtClean="0"/>
              <a:t>англійську</a:t>
            </a:r>
            <a:r>
              <a:rPr lang="ru-RU" dirty="0" smtClean="0"/>
              <a:t> </a:t>
            </a:r>
            <a:r>
              <a:rPr lang="ru-RU" dirty="0" err="1" smtClean="0"/>
              <a:t>мову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000100" y="4929198"/>
            <a:ext cx="764386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rgbClr val="0070C0"/>
                </a:solidFill>
              </a:rPr>
              <a:t>Факти</a:t>
            </a:r>
            <a:r>
              <a:rPr lang="ru-RU" sz="2000" b="1" dirty="0" smtClean="0">
                <a:solidFill>
                  <a:srgbClr val="0070C0"/>
                </a:solidFill>
              </a:rPr>
              <a:t>, </a:t>
            </a:r>
            <a:r>
              <a:rPr lang="ru-RU" sz="2000" b="1" dirty="0" err="1" smtClean="0">
                <a:solidFill>
                  <a:srgbClr val="0070C0"/>
                </a:solidFill>
              </a:rPr>
              <a:t>аргументи</a:t>
            </a:r>
            <a:endParaRPr lang="ru-RU" sz="2000" b="1" dirty="0" smtClean="0">
              <a:solidFill>
                <a:srgbClr val="0070C0"/>
              </a:solidFill>
            </a:endParaRPr>
          </a:p>
          <a:p>
            <a:r>
              <a:rPr lang="ru-RU" dirty="0" smtClean="0"/>
              <a:t>• на думку </a:t>
            </a:r>
            <a:r>
              <a:rPr lang="ru-RU" dirty="0" err="1" smtClean="0"/>
              <a:t>програмістів</a:t>
            </a:r>
            <a:r>
              <a:rPr lang="ru-RU" dirty="0" smtClean="0"/>
              <a:t>, без </a:t>
            </a:r>
            <a:r>
              <a:rPr lang="ru-RU" dirty="0" err="1" smtClean="0"/>
              <a:t>знань</a:t>
            </a:r>
            <a:r>
              <a:rPr lang="ru-RU" dirty="0" smtClean="0"/>
              <a:t> </a:t>
            </a:r>
            <a:r>
              <a:rPr lang="ru-RU" dirty="0" err="1" smtClean="0"/>
              <a:t>англійської</a:t>
            </a:r>
            <a:r>
              <a:rPr lang="ru-RU" dirty="0" smtClean="0"/>
              <a:t> </a:t>
            </a:r>
            <a:r>
              <a:rPr lang="ru-RU" dirty="0" err="1" smtClean="0"/>
              <a:t>мови</a:t>
            </a:r>
            <a:r>
              <a:rPr lang="ru-RU" dirty="0" smtClean="0"/>
              <a:t> не </a:t>
            </a:r>
            <a:r>
              <a:rPr lang="ru-RU" dirty="0" err="1" smtClean="0"/>
              <a:t>обійтися</a:t>
            </a:r>
            <a:r>
              <a:rPr lang="ru-RU" dirty="0" smtClean="0"/>
              <a:t>;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англійська</a:t>
            </a:r>
            <a:r>
              <a:rPr lang="ru-RU" dirty="0" smtClean="0"/>
              <a:t> </a:t>
            </a:r>
            <a:r>
              <a:rPr lang="ru-RU" dirty="0" err="1" smtClean="0"/>
              <a:t>мова</a:t>
            </a:r>
            <a:r>
              <a:rPr lang="ru-RU" dirty="0" smtClean="0"/>
              <a:t> </a:t>
            </a:r>
            <a:r>
              <a:rPr lang="ru-RU" dirty="0" err="1" smtClean="0"/>
              <a:t>вважається</a:t>
            </a:r>
            <a:r>
              <a:rPr lang="ru-RU" dirty="0" smtClean="0"/>
              <a:t> </a:t>
            </a:r>
            <a:r>
              <a:rPr lang="ru-RU" dirty="0" err="1" smtClean="0"/>
              <a:t>мовою</a:t>
            </a:r>
            <a:r>
              <a:rPr lang="ru-RU" dirty="0" smtClean="0"/>
              <a:t> </a:t>
            </a:r>
            <a:r>
              <a:rPr lang="ru-RU" dirty="0" err="1" smtClean="0"/>
              <a:t>міжнародного</a:t>
            </a:r>
            <a:r>
              <a:rPr lang="ru-RU" dirty="0" smtClean="0"/>
              <a:t> </a:t>
            </a:r>
            <a:r>
              <a:rPr lang="ru-RU" dirty="0" err="1" smtClean="0"/>
              <a:t>спілкування</a:t>
            </a:r>
            <a:r>
              <a:rPr lang="ru-RU" dirty="0" smtClean="0"/>
              <a:t>;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знання</a:t>
            </a:r>
            <a:r>
              <a:rPr lang="ru-RU" dirty="0" smtClean="0"/>
              <a:t> </a:t>
            </a:r>
            <a:r>
              <a:rPr lang="ru-RU" dirty="0" err="1" smtClean="0"/>
              <a:t>мови</a:t>
            </a:r>
            <a:r>
              <a:rPr lang="ru-RU" dirty="0" smtClean="0"/>
              <a:t> </a:t>
            </a:r>
            <a:r>
              <a:rPr lang="ru-RU" dirty="0" err="1" smtClean="0"/>
              <a:t>розширює</a:t>
            </a:r>
            <a:r>
              <a:rPr lang="ru-RU" dirty="0" smtClean="0"/>
              <a:t> </a:t>
            </a:r>
            <a:r>
              <a:rPr lang="ru-RU" dirty="0" err="1" smtClean="0"/>
              <a:t>можливості</a:t>
            </a:r>
            <a:r>
              <a:rPr lang="ru-RU" dirty="0" smtClean="0"/>
              <a:t> </a:t>
            </a:r>
            <a:r>
              <a:rPr lang="ru-RU" dirty="0" err="1" smtClean="0"/>
              <a:t>пошуку</a:t>
            </a:r>
            <a:r>
              <a:rPr lang="ru-RU" dirty="0" smtClean="0"/>
              <a:t> </a:t>
            </a:r>
            <a:r>
              <a:rPr lang="ru-RU" dirty="0" err="1" smtClean="0"/>
              <a:t>престижної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гарного </a:t>
            </a:r>
            <a:r>
              <a:rPr lang="ru-RU" dirty="0" err="1" smtClean="0"/>
              <a:t>відпочинку</a:t>
            </a:r>
            <a:r>
              <a:rPr lang="ru-RU" dirty="0" smtClean="0"/>
              <a:t> та </a:t>
            </a:r>
            <a:r>
              <a:rPr lang="ru-RU" dirty="0" err="1" smtClean="0"/>
              <a:t>ін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715140" y="3071810"/>
            <a:ext cx="221457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rgbClr val="00B050"/>
                </a:solidFill>
              </a:rPr>
              <a:t>Висновок</a:t>
            </a:r>
            <a:r>
              <a:rPr lang="ru-RU" sz="2000" b="1" dirty="0" smtClean="0">
                <a:solidFill>
                  <a:srgbClr val="00B050"/>
                </a:solidFill>
              </a:rPr>
              <a:t>:</a:t>
            </a:r>
          </a:p>
          <a:p>
            <a:r>
              <a:rPr lang="ru-RU" dirty="0" err="1" smtClean="0"/>
              <a:t>Англійська</a:t>
            </a:r>
            <a:r>
              <a:rPr lang="ru-RU" dirty="0" smtClean="0"/>
              <a:t> </a:t>
            </a:r>
            <a:r>
              <a:rPr lang="ru-RU" dirty="0" err="1" smtClean="0"/>
              <a:t>мова</a:t>
            </a:r>
            <a:endParaRPr lang="ru-RU" dirty="0" smtClean="0"/>
          </a:p>
          <a:p>
            <a:r>
              <a:rPr lang="ru-RU" dirty="0" err="1" smtClean="0"/>
              <a:t>сьогодні</a:t>
            </a:r>
            <a:r>
              <a:rPr lang="ru-RU" dirty="0" smtClean="0"/>
              <a:t> –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вимога</a:t>
            </a:r>
            <a:r>
              <a:rPr lang="ru-RU" dirty="0" smtClean="0"/>
              <a:t> часу.</a:t>
            </a:r>
            <a:endParaRPr lang="ru-RU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857224" y="1000108"/>
            <a:ext cx="7643866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15" grpId="0"/>
      <p:bldP spid="18" grpId="0"/>
      <p:bldP spid="22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7772400" cy="560406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 err="1" smtClean="0">
                <a:solidFill>
                  <a:srgbClr val="0070C0"/>
                </a:solidFill>
              </a:rPr>
              <a:t>Методичний</a:t>
            </a:r>
            <a:r>
              <a:rPr lang="ru-RU" sz="2500" b="1" dirty="0" smtClean="0">
                <a:solidFill>
                  <a:srgbClr val="0070C0"/>
                </a:solidFill>
              </a:rPr>
              <a:t> </a:t>
            </a:r>
            <a:r>
              <a:rPr lang="ru-RU" sz="2500" b="1" dirty="0" err="1" smtClean="0">
                <a:solidFill>
                  <a:srgbClr val="0070C0"/>
                </a:solidFill>
              </a:rPr>
              <a:t>прийом</a:t>
            </a:r>
            <a:r>
              <a:rPr lang="ru-RU" sz="2500" b="1" dirty="0" smtClean="0">
                <a:solidFill>
                  <a:srgbClr val="0070C0"/>
                </a:solidFill>
              </a:rPr>
              <a:t> «</a:t>
            </a:r>
            <a:r>
              <a:rPr lang="ru-RU" sz="2500" b="1" dirty="0" err="1" smtClean="0">
                <a:solidFill>
                  <a:srgbClr val="0070C0"/>
                </a:solidFill>
              </a:rPr>
              <a:t>Синквейн</a:t>
            </a:r>
            <a:r>
              <a:rPr lang="ru-RU" sz="2500" b="1" dirty="0" smtClean="0">
                <a:solidFill>
                  <a:srgbClr val="0070C0"/>
                </a:solidFill>
              </a:rPr>
              <a:t>» </a:t>
            </a:r>
            <a:r>
              <a:rPr lang="ru-RU" sz="2500" b="1" dirty="0" err="1" smtClean="0">
                <a:solidFill>
                  <a:srgbClr val="0070C0"/>
                </a:solidFill>
              </a:rPr>
              <a:t>або</a:t>
            </a:r>
            <a:r>
              <a:rPr lang="ru-RU" sz="2500" b="1" dirty="0" smtClean="0">
                <a:solidFill>
                  <a:srgbClr val="0070C0"/>
                </a:solidFill>
              </a:rPr>
              <a:t> «</a:t>
            </a:r>
            <a:r>
              <a:rPr lang="ru-RU" sz="2500" b="1" dirty="0" err="1" smtClean="0">
                <a:solidFill>
                  <a:srgbClr val="0070C0"/>
                </a:solidFill>
              </a:rPr>
              <a:t>Синкан</a:t>
            </a:r>
            <a:r>
              <a:rPr lang="ru-RU" sz="2500" b="1" dirty="0" smtClean="0">
                <a:solidFill>
                  <a:srgbClr val="0070C0"/>
                </a:solidFill>
              </a:rPr>
              <a:t>»</a:t>
            </a:r>
            <a:endParaRPr lang="ru-RU" sz="2500" dirty="0">
              <a:solidFill>
                <a:srgbClr val="0070C0"/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57158" y="3214686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 descr="iBooks-icon-300x3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3214686"/>
            <a:ext cx="714380" cy="71438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571604" y="3286124"/>
            <a:ext cx="6858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/>
              <a:t>Синкан</a:t>
            </a:r>
            <a:r>
              <a:rPr lang="ru-RU" b="1" i="1" dirty="0" smtClean="0"/>
              <a:t> / </a:t>
            </a:r>
            <a:r>
              <a:rPr lang="ru-RU" b="1" i="1" dirty="0" err="1" smtClean="0"/>
              <a:t>синквейн</a:t>
            </a:r>
            <a:r>
              <a:rPr lang="ru-RU" b="1" i="1" dirty="0" smtClean="0"/>
              <a:t> – </a:t>
            </a:r>
            <a:r>
              <a:rPr lang="ru-RU" b="1" i="1" dirty="0" err="1" smtClean="0"/>
              <a:t>п’ятирядковий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неримований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віршований</a:t>
            </a:r>
            <a:r>
              <a:rPr lang="ru-RU" b="1" i="1" dirty="0" smtClean="0"/>
              <a:t> </a:t>
            </a:r>
            <a:r>
              <a:rPr lang="ru-RU" b="1" i="1" dirty="0" err="1" smtClean="0"/>
              <a:t>твір</a:t>
            </a:r>
            <a:r>
              <a:rPr lang="ru-RU" b="1" i="1" dirty="0" smtClean="0"/>
              <a:t>.</a:t>
            </a: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14282" y="4000504"/>
          <a:ext cx="8715436" cy="2407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4446"/>
                <a:gridCol w="7500990"/>
              </a:tblGrid>
              <a:tr h="268571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baseline="0" dirty="0" smtClean="0"/>
                        <a:t>РЯДОК 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/>
                        <a:t>Це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назва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явища</a:t>
                      </a:r>
                      <a:r>
                        <a:rPr kumimoji="0" lang="ru-RU" sz="1600" kern="1200" baseline="0" dirty="0" smtClean="0"/>
                        <a:t>, предмету, </a:t>
                      </a:r>
                      <a:r>
                        <a:rPr kumimoji="0" lang="ru-RU" sz="1600" kern="1200" baseline="0" dirty="0" err="1" smtClean="0"/>
                        <a:t>об’єкту</a:t>
                      </a:r>
                      <a:r>
                        <a:rPr kumimoji="0" lang="ru-RU" sz="1600" kern="1200" baseline="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</a:tr>
              <a:tr h="268571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baseline="0" dirty="0" smtClean="0"/>
                        <a:t>РЯДОК 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/>
                        <a:t>Кілька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прикметників</a:t>
                      </a:r>
                      <a:r>
                        <a:rPr kumimoji="0" lang="ru-RU" sz="1600" kern="1200" baseline="0" dirty="0" smtClean="0"/>
                        <a:t> (</a:t>
                      </a:r>
                      <a:r>
                        <a:rPr kumimoji="0" lang="ru-RU" sz="1600" kern="1200" baseline="0" dirty="0" err="1" smtClean="0"/>
                        <a:t>зазвичай</a:t>
                      </a:r>
                      <a:r>
                        <a:rPr kumimoji="0" lang="ru-RU" sz="1600" kern="1200" baseline="0" dirty="0" smtClean="0"/>
                        <a:t> два), </a:t>
                      </a:r>
                      <a:r>
                        <a:rPr kumimoji="0" lang="ru-RU" sz="1600" kern="1200" baseline="0" dirty="0" err="1" smtClean="0"/>
                        <a:t>які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характеризують</a:t>
                      </a:r>
                      <a:r>
                        <a:rPr kumimoji="0" lang="ru-RU" sz="1600" kern="1200" baseline="0" dirty="0" smtClean="0"/>
                        <a:t> перший рядок.</a:t>
                      </a:r>
                      <a:endParaRPr lang="ru-RU" sz="1600" dirty="0"/>
                    </a:p>
                  </a:txBody>
                  <a:tcPr/>
                </a:tc>
              </a:tr>
              <a:tr h="268571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baseline="0" dirty="0" smtClean="0"/>
                        <a:t>РЯДОК 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/>
                        <a:t>Дієслово</a:t>
                      </a:r>
                      <a:r>
                        <a:rPr kumimoji="0" lang="ru-RU" sz="1600" kern="1200" baseline="0" dirty="0" smtClean="0"/>
                        <a:t>/</a:t>
                      </a:r>
                      <a:r>
                        <a:rPr kumimoji="0" lang="ru-RU" sz="1600" kern="1200" baseline="0" dirty="0" err="1" smtClean="0"/>
                        <a:t>дієприкметник</a:t>
                      </a:r>
                      <a:r>
                        <a:rPr kumimoji="0" lang="ru-RU" sz="1600" kern="1200" baseline="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</a:tr>
              <a:tr h="463895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baseline="0" dirty="0" smtClean="0"/>
                        <a:t>РЯДОК 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/>
                        <a:t>Висловлювання</a:t>
                      </a:r>
                      <a:r>
                        <a:rPr kumimoji="0" lang="ru-RU" sz="1600" kern="1200" baseline="0" dirty="0" smtClean="0"/>
                        <a:t> не </a:t>
                      </a:r>
                      <a:r>
                        <a:rPr kumimoji="0" lang="ru-RU" sz="1600" kern="1200" baseline="0" dirty="0" err="1" smtClean="0"/>
                        <a:t>об’єктивного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сприйняття</a:t>
                      </a:r>
                      <a:r>
                        <a:rPr kumimoji="0" lang="ru-RU" sz="1600" kern="1200" baseline="0" dirty="0" smtClean="0"/>
                        <a:t> теми, а </a:t>
                      </a:r>
                      <a:r>
                        <a:rPr kumimoji="0" lang="ru-RU" sz="1600" kern="1200" baseline="0" dirty="0" err="1" smtClean="0"/>
                        <a:t>суб</a:t>
                      </a:r>
                      <a:r>
                        <a:rPr kumimoji="0" lang="ru-RU" sz="1600" kern="1200" baseline="0" dirty="0" smtClean="0"/>
                        <a:t>’ </a:t>
                      </a:r>
                      <a:r>
                        <a:rPr kumimoji="0" lang="ru-RU" sz="1600" kern="1200" baseline="0" dirty="0" err="1" smtClean="0"/>
                        <a:t>єктивного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ставлення</a:t>
                      </a:r>
                      <a:r>
                        <a:rPr kumimoji="0" lang="ru-RU" sz="1600" kern="1200" baseline="0" dirty="0" smtClean="0"/>
                        <a:t> до </a:t>
                      </a:r>
                      <a:r>
                        <a:rPr kumimoji="0" lang="ru-RU" sz="1600" kern="1200" baseline="0" dirty="0" err="1" smtClean="0"/>
                        <a:t>неї</a:t>
                      </a:r>
                      <a:r>
                        <a:rPr kumimoji="0" lang="ru-RU" sz="1600" kern="1200" baseline="0" dirty="0" smtClean="0"/>
                        <a:t>.</a:t>
                      </a:r>
                      <a:endParaRPr lang="ru-RU" sz="1600" dirty="0"/>
                    </a:p>
                  </a:txBody>
                  <a:tcPr/>
                </a:tc>
              </a:tr>
              <a:tr h="659219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baseline="0" dirty="0" smtClean="0"/>
                        <a:t>РЯДОК 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ru-RU" sz="1600" kern="1200" baseline="0" dirty="0" err="1" smtClean="0"/>
                        <a:t>Пишеться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знову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всього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одне</a:t>
                      </a:r>
                      <a:r>
                        <a:rPr kumimoji="0" lang="ru-RU" sz="1600" kern="1200" baseline="0" dirty="0" smtClean="0"/>
                        <a:t> слово, яке </a:t>
                      </a:r>
                      <a:r>
                        <a:rPr kumimoji="0" lang="ru-RU" sz="1600" kern="1200" baseline="0" dirty="0" err="1" smtClean="0"/>
                        <a:t>є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узагальненням</a:t>
                      </a:r>
                      <a:r>
                        <a:rPr kumimoji="0" lang="ru-RU" sz="1600" kern="1200" baseline="0" dirty="0" smtClean="0"/>
                        <a:t>, </a:t>
                      </a:r>
                      <a:r>
                        <a:rPr kumimoji="0" lang="ru-RU" sz="1600" kern="1200" baseline="0" dirty="0" err="1" smtClean="0"/>
                        <a:t>такий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собі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висновок</a:t>
                      </a:r>
                      <a:r>
                        <a:rPr kumimoji="0" lang="ru-RU" sz="1600" kern="1200" baseline="0" dirty="0" smtClean="0"/>
                        <a:t>,</a:t>
                      </a:r>
                    </a:p>
                    <a:p>
                      <a:r>
                        <a:rPr kumimoji="0" lang="ru-RU" sz="1600" kern="1200" baseline="0" dirty="0" err="1" smtClean="0"/>
                        <a:t>який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робиться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з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усієї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інформації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попередніх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чотирьох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рядків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і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лаконічно</a:t>
                      </a:r>
                      <a:endParaRPr kumimoji="0" lang="ru-RU" sz="1600" kern="1200" baseline="0" dirty="0" smtClean="0"/>
                    </a:p>
                    <a:p>
                      <a:r>
                        <a:rPr kumimoji="0" lang="ru-RU" sz="1600" kern="1200" baseline="0" dirty="0" err="1" smtClean="0"/>
                        <a:t>виражає</a:t>
                      </a:r>
                      <a:r>
                        <a:rPr kumimoji="0" lang="ru-RU" sz="1600" kern="1200" baseline="0" dirty="0" smtClean="0"/>
                        <a:t> суть теми, </a:t>
                      </a:r>
                      <a:r>
                        <a:rPr kumimoji="0" lang="ru-RU" sz="1600" kern="1200" baseline="0" dirty="0" err="1" smtClean="0"/>
                        <a:t>ніби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закривши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її</a:t>
                      </a:r>
                      <a:r>
                        <a:rPr kumimoji="0" lang="ru-RU" sz="1600" kern="1200" baseline="0" dirty="0" smtClean="0"/>
                        <a:t> та </a:t>
                      </a:r>
                      <a:r>
                        <a:rPr kumimoji="0" lang="ru-RU" sz="1600" kern="1200" baseline="0" dirty="0" err="1" smtClean="0"/>
                        <a:t>зациклювавши</a:t>
                      </a:r>
                      <a:r>
                        <a:rPr kumimoji="0" lang="ru-RU" sz="1600" kern="1200" baseline="0" dirty="0" smtClean="0"/>
                        <a:t> </a:t>
                      </a:r>
                      <a:r>
                        <a:rPr kumimoji="0" lang="ru-RU" sz="1600" kern="1200" baseline="0" dirty="0" err="1" smtClean="0"/>
                        <a:t>зміст</a:t>
                      </a:r>
                      <a:r>
                        <a:rPr kumimoji="0" lang="ru-RU" sz="1600" kern="1200" baseline="0" dirty="0" smtClean="0"/>
                        <a:t> тексту.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2071670" y="214290"/>
            <a:ext cx="4714908" cy="560406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Технологія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«6 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капелюхів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71472" y="714356"/>
            <a:ext cx="814393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D:\Документи\Инна\Циклова комісія\Майстер клас\картинки\shlyap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857232"/>
            <a:ext cx="8501122" cy="928695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428596" y="2000240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факти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14480" y="2000240"/>
            <a:ext cx="1394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Позитивне</a:t>
            </a:r>
            <a:endParaRPr lang="ru-RU" b="1" dirty="0" smtClean="0"/>
          </a:p>
          <a:p>
            <a:r>
              <a:rPr lang="ru-RU" b="1" dirty="0" err="1" smtClean="0"/>
              <a:t>мислення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214678" y="2000240"/>
            <a:ext cx="14750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/>
              <a:t>Проблеми</a:t>
            </a:r>
            <a:r>
              <a:rPr lang="ru-RU" b="1" dirty="0" smtClean="0"/>
              <a:t>,</a:t>
            </a:r>
          </a:p>
          <a:p>
            <a:r>
              <a:rPr lang="ru-RU" b="1" dirty="0" err="1" smtClean="0"/>
              <a:t>протиріччя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786314" y="2071678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err="1" smtClean="0"/>
              <a:t>Емоцїї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000760" y="2143116"/>
            <a:ext cx="1286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Творчість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407243" y="2214554"/>
            <a:ext cx="1736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Узагальнення</a:t>
            </a:r>
            <a:endParaRPr lang="ru-RU" b="1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 rot="5400000">
            <a:off x="678629" y="1750207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>
            <a:off x="2107389" y="1821645"/>
            <a:ext cx="357190" cy="1428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5400000">
            <a:off x="3572662" y="1928802"/>
            <a:ext cx="427834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5400000">
            <a:off x="5108579" y="196372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rot="5400000">
            <a:off x="6464313" y="1964521"/>
            <a:ext cx="500860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endCxn id="18" idx="0"/>
          </p:cNvCxnSpPr>
          <p:nvPr/>
        </p:nvCxnSpPr>
        <p:spPr>
          <a:xfrm rot="16200000" flipH="1">
            <a:off x="7959728" y="1898660"/>
            <a:ext cx="500066" cy="1317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85794"/>
            <a:ext cx="8129590" cy="1428752"/>
          </a:xfrm>
        </p:spPr>
        <p:txBody>
          <a:bodyPr>
            <a:noAutofit/>
          </a:bodyPr>
          <a:lstStyle/>
          <a:p>
            <a:pPr algn="ctr"/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Бажаю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всим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творчих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злетів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b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та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натхнення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B03B4-21AF-485D-9F51-64C4029DFC34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1026" name="Picture 2" descr="D:\Документи\Инна\Циклова комісія\Майстер клас\картинки\trabalho-extra-em-ca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928934"/>
            <a:ext cx="7096125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shablon_05</Template>
  <TotalTime>1171</TotalTime>
  <Words>1336</Words>
  <Application>Microsoft Office PowerPoint</Application>
  <PresentationFormat>Экран (4:3)</PresentationFormat>
  <Paragraphs>290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Справедливость</vt:lpstr>
      <vt:lpstr>Критичне мислення:  ключові характеристики  та вправи для його розвитку</vt:lpstr>
      <vt:lpstr>Критичне мислення</vt:lpstr>
      <vt:lpstr>Конструктор заняття</vt:lpstr>
      <vt:lpstr>  Методичний прийом «Читання із маркуванням тексту»</vt:lpstr>
      <vt:lpstr>Вчимося ставити запитання</vt:lpstr>
      <vt:lpstr>Методичний прийом  «Модель 6 W»</vt:lpstr>
      <vt:lpstr>Презентация PowerPoint</vt:lpstr>
      <vt:lpstr>Методичний прийом «Дерево припущень»</vt:lpstr>
      <vt:lpstr>Порівняльна та традуктивна таблиці</vt:lpstr>
      <vt:lpstr>Методичний прийом «Ромашка Блума»</vt:lpstr>
      <vt:lpstr>Методичний прийом ретроальтернативістики</vt:lpstr>
      <vt:lpstr>Презентация PowerPoint</vt:lpstr>
      <vt:lpstr>Методичний прийом «Групове інтерв’ю»</vt:lpstr>
      <vt:lpstr>Методичний прийом «Метаплан»</vt:lpstr>
      <vt:lpstr>Методичний прийом «Fishbone» («Рибна кістка»)</vt:lpstr>
      <vt:lpstr>Методичний прийом «Синквейн» або «Синкан»</vt:lpstr>
      <vt:lpstr>Бажаю всим творчих злетів  та натхнення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Критичне мислення</dc:title>
  <dc:creator>inna</dc:creator>
  <cp:lastModifiedBy>Пользователь Windows</cp:lastModifiedBy>
  <cp:revision>150</cp:revision>
  <dcterms:created xsi:type="dcterms:W3CDTF">2018-10-30T07:45:35Z</dcterms:created>
  <dcterms:modified xsi:type="dcterms:W3CDTF">2021-02-05T08:40:44Z</dcterms:modified>
</cp:coreProperties>
</file>