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70" r:id="rId4"/>
    <p:sldId id="259" r:id="rId5"/>
    <p:sldId id="271" r:id="rId6"/>
    <p:sldId id="260" r:id="rId7"/>
    <p:sldId id="261" r:id="rId8"/>
    <p:sldId id="272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85720" y="642918"/>
            <a:ext cx="8643998" cy="543286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Стимуляція мовлення дітей</a:t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>               </a:t>
            </a:r>
            <a:r>
              <a:rPr lang="uk-UA" sz="2800" b="1" i="1" dirty="0" smtClean="0"/>
              <a:t>шляхом використання  </a:t>
            </a:r>
            <a:br>
              <a:rPr lang="uk-UA" sz="2800" b="1" i="1" dirty="0" smtClean="0"/>
            </a:br>
            <a:r>
              <a:rPr lang="uk-UA" sz="2800" b="1" i="1" dirty="0" smtClean="0"/>
              <a:t> </a:t>
            </a:r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800" b="1" dirty="0" smtClean="0"/>
              <a:t>                </a:t>
            </a:r>
            <a:r>
              <a:rPr lang="uk-UA" b="1" dirty="0" smtClean="0"/>
              <a:t>елементів ейдетики</a:t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1600" dirty="0">
                <a:solidFill>
                  <a:schemeClr val="tx1">
                    <a:lumMod val="95000"/>
                  </a:schemeClr>
                </a:solidFill>
                <a:latin typeface="Arial Black" panose="020B0A04020102020204" pitchFamily="34" charset="0"/>
              </a:rPr>
              <a:t>Центр комплексної реабілітації дітей з інвалідністю та </a:t>
            </a:r>
            <a:r>
              <a:rPr lang="uk-UA" sz="1600" dirty="0" smtClean="0">
                <a:solidFill>
                  <a:schemeClr val="tx1">
                    <a:lumMod val="95000"/>
                  </a:schemeClr>
                </a:solidFill>
                <a:latin typeface="Arial Black" panose="020B0A04020102020204" pitchFamily="34" charset="0"/>
              </a:rPr>
              <a:t>осіб з </a:t>
            </a:r>
            <a:r>
              <a:rPr lang="uk-UA" sz="1600" dirty="0">
                <a:solidFill>
                  <a:schemeClr val="tx1">
                    <a:lumMod val="95000"/>
                  </a:schemeClr>
                </a:solidFill>
                <a:latin typeface="Arial Black" panose="020B0A04020102020204" pitchFamily="34" charset="0"/>
              </a:rPr>
              <a:t>інвалідністю «</a:t>
            </a:r>
            <a:r>
              <a:rPr lang="uk-UA" sz="1600" dirty="0" err="1">
                <a:solidFill>
                  <a:schemeClr val="tx1">
                    <a:lumMod val="95000"/>
                  </a:schemeClr>
                </a:solidFill>
                <a:latin typeface="Arial Black" panose="020B0A04020102020204" pitchFamily="34" charset="0"/>
              </a:rPr>
              <a:t>БлагоДар</a:t>
            </a:r>
            <a:r>
              <a:rPr lang="uk-UA" sz="1600" dirty="0" smtClean="0">
                <a:solidFill>
                  <a:schemeClr val="tx1">
                    <a:lumMod val="95000"/>
                  </a:schemeClr>
                </a:solidFill>
                <a:latin typeface="Arial Black" panose="020B0A04020102020204" pitchFamily="34" charset="0"/>
              </a:rPr>
              <a:t>» м. Славутич  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ru-RU" b="1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786446" y="5357826"/>
            <a:ext cx="3052754" cy="1285884"/>
          </a:xfrm>
        </p:spPr>
        <p:txBody>
          <a:bodyPr>
            <a:normAutofit fontScale="25000" lnSpcReduction="20000"/>
          </a:bodyPr>
          <a:lstStyle/>
          <a:p>
            <a:r>
              <a:rPr lang="uk-UA" dirty="0" smtClean="0"/>
              <a:t>                                                    </a:t>
            </a:r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sz="5600" dirty="0" smtClean="0">
                <a:latin typeface="Arial Black" panose="020B0A04020102020204" pitchFamily="34" charset="0"/>
              </a:rPr>
              <a:t>                                                                                                                                                                                </a:t>
            </a:r>
            <a:r>
              <a:rPr lang="uk-UA" sz="5600" b="1" dirty="0" smtClean="0">
                <a:latin typeface="Arial Black" panose="020B0A04020102020204" pitchFamily="34" charset="0"/>
              </a:rPr>
              <a:t>Вчитель-логопед </a:t>
            </a:r>
          </a:p>
          <a:p>
            <a:r>
              <a:rPr lang="uk-UA" sz="5600" b="1" dirty="0" smtClean="0">
                <a:latin typeface="Arial Black" panose="020B0A04020102020204" pitchFamily="34" charset="0"/>
              </a:rPr>
              <a:t>Прокопенко Т.І.</a:t>
            </a:r>
          </a:p>
          <a:p>
            <a:r>
              <a:rPr lang="uk-UA" sz="7200" b="1" dirty="0" smtClean="0"/>
              <a:t> </a:t>
            </a:r>
            <a:endParaRPr lang="ru-RU" sz="72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27966" cy="84124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+mn-lt"/>
              </a:rPr>
              <a:t>Визначення  поняття  </a:t>
            </a:r>
            <a:r>
              <a:rPr lang="uk-UA" b="1" dirty="0" err="1" smtClean="0">
                <a:latin typeface="+mn-lt"/>
              </a:rPr>
              <a:t>“Ейдетика”</a:t>
            </a:r>
            <a:r>
              <a:rPr lang="uk-UA" b="1" dirty="0" smtClean="0">
                <a:latin typeface="+mn-lt"/>
              </a:rPr>
              <a:t> </a:t>
            </a:r>
            <a:r>
              <a:rPr lang="uk-UA" dirty="0" smtClean="0">
                <a:latin typeface="+mn-lt"/>
              </a:rPr>
              <a:t>:</a:t>
            </a:r>
            <a:endParaRPr lang="ru-RU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000240"/>
            <a:ext cx="792961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dirty="0" smtClean="0"/>
              <a:t>   </a:t>
            </a:r>
            <a:r>
              <a:rPr lang="uk-UA" sz="2800" b="1" dirty="0" smtClean="0"/>
              <a:t>За науковим визначенням </a:t>
            </a:r>
            <a:r>
              <a:rPr lang="uk-UA" sz="2800" b="1" i="1" dirty="0" smtClean="0"/>
              <a:t>ейдетика</a:t>
            </a:r>
            <a:r>
              <a:rPr lang="uk-UA" sz="2800" b="1" dirty="0" smtClean="0"/>
              <a:t> – це  особливий різновид образної      пам’яті, здатність найбільш яскраво й точно відтворювати в усіх деталях наочні образи предметів, які в даний момент не діють на органи чуттів. </a:t>
            </a:r>
          </a:p>
          <a:p>
            <a:pPr>
              <a:buFont typeface="Wingdings" pitchFamily="2" charset="2"/>
              <a:buChar char="v"/>
            </a:pPr>
            <a:endParaRPr lang="uk-UA" sz="2800" b="1" dirty="0" smtClean="0"/>
          </a:p>
          <a:p>
            <a:endParaRPr lang="uk-UA" sz="2800" b="1" dirty="0" smtClean="0"/>
          </a:p>
          <a:p>
            <a:endParaRPr lang="uk-UA" sz="2800" b="1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0"/>
            <a:ext cx="857256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endParaRPr lang="uk-UA" b="1" i="1" dirty="0" smtClean="0"/>
          </a:p>
          <a:p>
            <a:pPr>
              <a:buFont typeface="Wingdings" pitchFamily="2" charset="2"/>
              <a:buChar char="v"/>
            </a:pPr>
            <a:r>
              <a:rPr lang="uk-UA" sz="2800" b="1" i="1" dirty="0" smtClean="0"/>
              <a:t>Ейдетичні образи  </a:t>
            </a:r>
            <a:r>
              <a:rPr lang="uk-UA" sz="2800" b="1" dirty="0" smtClean="0"/>
              <a:t>відрізняються від звичайних, тим , що людина немов би продовжує сприймати предмет в момент його відсутності.</a:t>
            </a:r>
            <a:endParaRPr lang="uk-UA" sz="2800" b="1" i="1" dirty="0" smtClean="0"/>
          </a:p>
          <a:p>
            <a:pPr>
              <a:buFont typeface="Wingdings" pitchFamily="2" charset="2"/>
              <a:buChar char="v"/>
            </a:pPr>
            <a:endParaRPr lang="uk-UA" sz="2800" b="1" i="1" dirty="0" smtClean="0"/>
          </a:p>
          <a:p>
            <a:pPr>
              <a:buFont typeface="Wingdings" pitchFamily="2" charset="2"/>
              <a:buChar char="v"/>
            </a:pPr>
            <a:r>
              <a:rPr lang="uk-UA" sz="2800" b="1" i="1" dirty="0" smtClean="0"/>
              <a:t>Фізіологічною основою </a:t>
            </a:r>
            <a:r>
              <a:rPr lang="uk-UA" sz="2800" b="1" dirty="0" smtClean="0"/>
              <a:t>ейдетичних образів  є  залишкове збудження аналізатора.</a:t>
            </a:r>
          </a:p>
          <a:p>
            <a:pPr>
              <a:buFont typeface="Wingdings" pitchFamily="2" charset="2"/>
              <a:buChar char="v"/>
            </a:pPr>
            <a:endParaRPr lang="uk-UA" sz="2800" b="1" dirty="0" smtClean="0"/>
          </a:p>
          <a:p>
            <a:pPr>
              <a:buFont typeface="Wingdings" pitchFamily="2" charset="2"/>
              <a:buChar char="v"/>
            </a:pPr>
            <a:r>
              <a:rPr lang="uk-UA" sz="2800" b="1" dirty="0" smtClean="0"/>
              <a:t> </a:t>
            </a:r>
            <a:r>
              <a:rPr lang="uk-UA" sz="2800" b="1" i="1" dirty="0" smtClean="0"/>
              <a:t>Первинно</a:t>
            </a:r>
            <a:r>
              <a:rPr lang="uk-UA" sz="2800" b="1" dirty="0" smtClean="0"/>
              <a:t>, людині притаманна  була здібність мислити образами, і тільки з розвитком цивілізації людина привчила себе запам’ятовувати не лише картинку, образ, а й абстрактний символ у вигляді слова чи цифри.</a:t>
            </a:r>
            <a:endParaRPr 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86874" cy="112647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                </a:t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latin typeface="+mn-lt"/>
              </a:rPr>
              <a:t>Ейдетика  в  рамках</a:t>
            </a:r>
            <a:br>
              <a:rPr lang="uk-UA" b="1" dirty="0" smtClean="0">
                <a:latin typeface="+mn-lt"/>
              </a:rPr>
            </a:br>
            <a:r>
              <a:rPr lang="uk-UA" b="1" dirty="0" smtClean="0">
                <a:latin typeface="+mn-lt"/>
              </a:rPr>
              <a:t>                сучасної  дидактики</a:t>
            </a:r>
            <a:endParaRPr lang="ru-RU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00174"/>
            <a:ext cx="8286808" cy="6062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uk-UA" sz="2600" dirty="0" smtClean="0"/>
              <a:t>   “</a:t>
            </a:r>
            <a:r>
              <a:rPr lang="uk-UA" sz="2600" b="1" dirty="0" smtClean="0"/>
              <a:t>В дитячій психіці, яка ще тільки складається і не має закінчених    </a:t>
            </a:r>
            <a:r>
              <a:rPr lang="uk-UA" sz="2600" b="1" dirty="0" err="1" smtClean="0"/>
              <a:t>диференційовок</a:t>
            </a:r>
            <a:r>
              <a:rPr lang="uk-UA" sz="2600" b="1" dirty="0" smtClean="0"/>
              <a:t> - не має чіткого розділення між сприйманням і уявленням, там оперування  ейдетичними образами здається прямою необхідністю ”. </a:t>
            </a:r>
          </a:p>
          <a:p>
            <a:pPr>
              <a:buFont typeface="Wingdings" pitchFamily="2" charset="2"/>
              <a:buChar char="q"/>
            </a:pPr>
            <a:endParaRPr lang="uk-UA" sz="2600" b="1" dirty="0" smtClean="0"/>
          </a:p>
          <a:p>
            <a:pPr>
              <a:buFont typeface="Wingdings" pitchFamily="2" charset="2"/>
              <a:buChar char="q"/>
            </a:pPr>
            <a:r>
              <a:rPr lang="uk-UA" sz="2600" b="1" dirty="0" smtClean="0"/>
              <a:t>  </a:t>
            </a:r>
            <a:r>
              <a:rPr lang="uk-UA" sz="2600" b="1" dirty="0" err="1" smtClean="0"/>
              <a:t>“Ейдетичні</a:t>
            </a:r>
            <a:r>
              <a:rPr lang="uk-UA" sz="2600" b="1" dirty="0" smtClean="0"/>
              <a:t> образи впливають  на діяльність мозку:  на інтелектуальний і  мовленнєвий розвиток </a:t>
            </a:r>
            <a:r>
              <a:rPr lang="uk-UA" sz="2600" b="1" dirty="0" err="1" smtClean="0"/>
              <a:t>людини”</a:t>
            </a:r>
            <a:r>
              <a:rPr lang="uk-UA" sz="2600" b="1" dirty="0" smtClean="0"/>
              <a:t>.</a:t>
            </a:r>
          </a:p>
          <a:p>
            <a:pPr>
              <a:buFont typeface="Wingdings" pitchFamily="2" charset="2"/>
              <a:buChar char="q"/>
            </a:pPr>
            <a:endParaRPr lang="uk-UA" sz="2600" b="1" dirty="0" smtClean="0"/>
          </a:p>
          <a:p>
            <a:pPr>
              <a:buFont typeface="Wingdings" pitchFamily="2" charset="2"/>
              <a:buChar char="q"/>
            </a:pPr>
            <a:r>
              <a:rPr lang="uk-UA" sz="2600" b="1" dirty="0" smtClean="0"/>
              <a:t>  “Н</a:t>
            </a:r>
            <a:r>
              <a:rPr lang="ru-RU" sz="2600" b="1" dirty="0" err="1" smtClean="0"/>
              <a:t>авчання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з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використанням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ейдетичних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засобів</a:t>
            </a:r>
            <a:r>
              <a:rPr lang="ru-RU" sz="2600" b="1" dirty="0" smtClean="0"/>
              <a:t>  (</a:t>
            </a:r>
            <a:r>
              <a:rPr lang="ru-RU" sz="2600" b="1" dirty="0" err="1" smtClean="0"/>
              <a:t>символів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знаків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наочне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моделювання</a:t>
            </a:r>
            <a:r>
              <a:rPr lang="ru-RU" sz="2600" b="1" dirty="0" smtClean="0"/>
              <a:t>) </a:t>
            </a:r>
            <a:r>
              <a:rPr lang="ru-RU" sz="2600" b="1" dirty="0" err="1" smtClean="0"/>
              <a:t>має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розвивальний</a:t>
            </a:r>
            <a:r>
              <a:rPr lang="ru-RU" sz="2600" b="1" dirty="0" smtClean="0"/>
              <a:t> характер».</a:t>
            </a:r>
          </a:p>
          <a:p>
            <a:pPr>
              <a:buFont typeface="Wingdings" pitchFamily="2" charset="2"/>
              <a:buChar char="q"/>
            </a:pPr>
            <a:endParaRPr lang="uk-UA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835824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uk-UA" b="1" dirty="0" smtClean="0"/>
              <a:t> </a:t>
            </a:r>
            <a:r>
              <a:rPr lang="uk-UA" sz="2800" b="1" dirty="0" err="1" smtClean="0"/>
              <a:t>“За</a:t>
            </a:r>
            <a:r>
              <a:rPr lang="uk-UA" sz="2800" b="1" dirty="0" smtClean="0"/>
              <a:t> допомогою яскравої дитячої уяви можна швидко і надовго запам’ятати потрібну </a:t>
            </a:r>
            <a:r>
              <a:rPr lang="uk-UA" sz="2800" b="1" dirty="0" err="1" smtClean="0"/>
              <a:t>інформацію”</a:t>
            </a:r>
            <a:r>
              <a:rPr lang="uk-UA" sz="2800" b="1" dirty="0" smtClean="0"/>
              <a:t>.</a:t>
            </a:r>
          </a:p>
          <a:p>
            <a:pPr>
              <a:buFont typeface="Wingdings" pitchFamily="2" charset="2"/>
              <a:buChar char="q"/>
            </a:pPr>
            <a:endParaRPr lang="uk-UA" sz="2800" b="1" dirty="0" smtClean="0"/>
          </a:p>
          <a:p>
            <a:pPr>
              <a:buFont typeface="Wingdings" pitchFamily="2" charset="2"/>
              <a:buChar char="q"/>
            </a:pPr>
            <a:r>
              <a:rPr lang="uk-UA" sz="2800" b="1" dirty="0" smtClean="0"/>
              <a:t>  </a:t>
            </a:r>
            <a:r>
              <a:rPr lang="uk-UA" sz="2800" b="1" dirty="0" err="1" smtClean="0"/>
              <a:t>“Застосовуючи</a:t>
            </a:r>
            <a:r>
              <a:rPr lang="uk-UA" sz="2800" b="1" dirty="0" smtClean="0"/>
              <a:t> методи ейдетики, ми підключаємо інші почуття: слухові, тактильні, </a:t>
            </a:r>
            <a:r>
              <a:rPr lang="uk-UA" sz="2800" b="1" dirty="0" err="1" smtClean="0"/>
              <a:t>рухові”</a:t>
            </a:r>
            <a:r>
              <a:rPr lang="uk-UA" sz="2800" b="1" dirty="0" smtClean="0"/>
              <a:t>.</a:t>
            </a:r>
          </a:p>
          <a:p>
            <a:pPr>
              <a:buFont typeface="Wingdings" pitchFamily="2" charset="2"/>
              <a:buChar char="q"/>
            </a:pPr>
            <a:endParaRPr lang="uk-UA" sz="2800" b="1" dirty="0" smtClean="0"/>
          </a:p>
          <a:p>
            <a:pPr>
              <a:buFont typeface="Wingdings" pitchFamily="2" charset="2"/>
              <a:buChar char="q"/>
            </a:pPr>
            <a:r>
              <a:rPr lang="uk-UA" sz="2800" b="1" dirty="0" smtClean="0"/>
              <a:t>  Висновок: перші 5-7 років життя права півкуля, відповідальна за уяву, розвивається у людини швидше за ліву, відповідальну за логічне та аналітичне мислення. Ось чому яскраві образи такі важливі у житті  дітей.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1285884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latin typeface="+mn-lt"/>
              </a:rPr>
              <a:t>          Ейдетика  в  рамках  сучасної </a:t>
            </a:r>
            <a:br>
              <a:rPr lang="uk-UA" sz="2800" b="1" dirty="0" smtClean="0">
                <a:latin typeface="+mn-lt"/>
              </a:rPr>
            </a:br>
            <a:r>
              <a:rPr lang="uk-UA" sz="2800" b="1" dirty="0" smtClean="0">
                <a:latin typeface="+mn-lt"/>
              </a:rPr>
              <a:t>                  </a:t>
            </a:r>
            <a:r>
              <a:rPr lang="uk-UA" sz="2800" b="1" dirty="0" err="1" smtClean="0">
                <a:latin typeface="+mn-lt"/>
              </a:rPr>
              <a:t>корекційної</a:t>
            </a:r>
            <a:r>
              <a:rPr lang="uk-UA" sz="2800" b="1" dirty="0" smtClean="0">
                <a:latin typeface="+mn-lt"/>
              </a:rPr>
              <a:t>  педагогіки</a:t>
            </a:r>
            <a:br>
              <a:rPr lang="uk-UA" sz="2800" b="1" dirty="0" smtClean="0">
                <a:latin typeface="+mn-lt"/>
              </a:rPr>
            </a:br>
            <a:r>
              <a:rPr lang="uk-UA" sz="2800" b="1" dirty="0" smtClean="0">
                <a:latin typeface="+mn-lt"/>
              </a:rPr>
              <a:t>                               ( логопедії )</a:t>
            </a:r>
            <a:endParaRPr lang="ru-RU" sz="2800" dirty="0">
              <a:latin typeface="+mn-lt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85720" y="1714488"/>
            <a:ext cx="8572560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Науковці дослідили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uk-UA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14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uk-UA" sz="2000" b="1" dirty="0" smtClean="0">
                <a:latin typeface="Arial" pitchFamily="34" charset="0"/>
                <a:cs typeface="Arial" pitchFamily="34" charset="0"/>
              </a:rPr>
              <a:t>З</a:t>
            </a:r>
            <a:r>
              <a:rPr lang="uk-UA" sz="2000" b="1" dirty="0" smtClean="0"/>
              <a:t>астосування символів  стимулює перехід «зони найближчого розвитку в актуальний розвиток мовлення» (за вченням Л. Виготського про "зону найближчого </a:t>
            </a:r>
            <a:r>
              <a:rPr lang="uk-UA" sz="2000" b="1" dirty="0" err="1" smtClean="0"/>
              <a:t>розвитку“</a:t>
            </a:r>
            <a:r>
              <a:rPr lang="uk-UA" sz="2000" b="1" dirty="0" smtClean="0"/>
              <a:t>);</a:t>
            </a:r>
            <a:endParaRPr lang="uk-UA" sz="2000" b="1" dirty="0" smtClean="0">
              <a:latin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</a:t>
            </a:r>
            <a:r>
              <a:rPr lang="ru-RU" sz="2000" b="1" dirty="0" smtClean="0"/>
              <a:t>«</a:t>
            </a:r>
            <a:r>
              <a:rPr lang="uk-UA" sz="2000" b="1" dirty="0" err="1" smtClean="0"/>
              <a:t>Корекційна</a:t>
            </a:r>
            <a:r>
              <a:rPr lang="uk-UA" sz="2000" b="1" dirty="0" smtClean="0"/>
              <a:t> </a:t>
            </a:r>
            <a:r>
              <a:rPr lang="ru-RU" sz="2000" b="1" dirty="0" err="1" smtClean="0"/>
              <a:t>технологія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опорою на </a:t>
            </a:r>
            <a:r>
              <a:rPr lang="ru-RU" sz="2000" b="1" dirty="0" err="1" smtClean="0"/>
              <a:t>образи-символи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передбачає</a:t>
            </a:r>
            <a:r>
              <a:rPr lang="ru-RU" sz="2000" b="1" dirty="0" smtClean="0"/>
              <a:t> не </a:t>
            </a:r>
            <a:r>
              <a:rPr lang="ru-RU" sz="2000" b="1" dirty="0" err="1" smtClean="0"/>
              <a:t>лише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формування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відповідних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артикуля</a:t>
            </a:r>
            <a:r>
              <a:rPr lang="uk-UA" sz="2000" b="1" dirty="0" err="1" smtClean="0"/>
              <a:t>торних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навичок,...а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перехід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пасивного</a:t>
            </a:r>
            <a:r>
              <a:rPr lang="ru-RU" sz="2000" b="1" dirty="0" smtClean="0"/>
              <a:t> до активного </a:t>
            </a:r>
            <a:r>
              <a:rPr lang="ru-RU" sz="2000" b="1" dirty="0" err="1" smtClean="0"/>
              <a:t>мовлення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дитини</a:t>
            </a:r>
            <a:r>
              <a:rPr lang="ru-RU" sz="2000" b="1" dirty="0" smtClean="0"/>
              <a:t>». (за М. </a:t>
            </a:r>
            <a:r>
              <a:rPr lang="ru-RU" sz="2000" b="1" dirty="0" err="1" smtClean="0"/>
              <a:t>Фомічовою</a:t>
            </a:r>
            <a:r>
              <a:rPr lang="ru-RU" sz="2000" b="1" dirty="0" smtClean="0"/>
              <a:t>);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cs typeface="Arial" pitchFamily="34" charset="0"/>
              </a:rPr>
              <a:t>  </a:t>
            </a:r>
            <a:r>
              <a:rPr lang="ru-RU" sz="2000" b="1" dirty="0" err="1" smtClean="0">
                <a:cs typeface="Arial" pitchFamily="34" charset="0"/>
              </a:rPr>
              <a:t>Мову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слід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розглядати</a:t>
            </a:r>
            <a:r>
              <a:rPr lang="ru-RU" sz="2000" b="1" dirty="0" smtClean="0">
                <a:cs typeface="Arial" pitchFamily="34" charset="0"/>
              </a:rPr>
              <a:t> як </a:t>
            </a:r>
            <a:r>
              <a:rPr lang="ru-RU" sz="2000" b="1" dirty="0" err="1" smtClean="0">
                <a:cs typeface="Arial" pitchFamily="34" charset="0"/>
              </a:rPr>
              <a:t>знакову</a:t>
            </a:r>
            <a:r>
              <a:rPr lang="ru-RU" sz="2000" b="1" dirty="0" smtClean="0">
                <a:cs typeface="Arial" pitchFamily="34" charset="0"/>
              </a:rPr>
              <a:t> систему, </a:t>
            </a:r>
            <a:r>
              <a:rPr lang="ru-RU" sz="2000" b="1" dirty="0" err="1" smtClean="0">
                <a:cs typeface="Arial" pitchFamily="34" charset="0"/>
              </a:rPr>
              <a:t>що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кодує</a:t>
            </a:r>
            <a:r>
              <a:rPr lang="ru-RU" sz="2000" b="1" dirty="0" smtClean="0">
                <a:cs typeface="Arial" pitchFamily="34" charset="0"/>
              </a:rPr>
              <a:t> (</a:t>
            </a:r>
            <a:r>
              <a:rPr lang="ru-RU" sz="2000" b="1" dirty="0" err="1" smtClean="0">
                <a:cs typeface="Arial" pitchFamily="34" charset="0"/>
              </a:rPr>
              <a:t>шифрує</a:t>
            </a:r>
            <a:r>
              <a:rPr lang="ru-RU" sz="2000" b="1" dirty="0" smtClean="0">
                <a:cs typeface="Arial" pitchFamily="34" charset="0"/>
              </a:rPr>
              <a:t>) </a:t>
            </a:r>
            <a:r>
              <a:rPr lang="ru-RU" sz="2000" b="1" dirty="0" err="1" smtClean="0">
                <a:cs typeface="Arial" pitchFamily="34" charset="0"/>
              </a:rPr>
              <a:t>реальне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середовище</a:t>
            </a:r>
            <a:r>
              <a:rPr lang="ru-RU" sz="2000" b="1" dirty="0" smtClean="0">
                <a:cs typeface="Arial" pitchFamily="34" charset="0"/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ru-RU" sz="2000" b="1" dirty="0" smtClean="0"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cs typeface="Arial" pitchFamily="34" charset="0"/>
              </a:rPr>
              <a:t>  Знаки </a:t>
            </a:r>
            <a:r>
              <a:rPr lang="ru-RU" sz="2000" b="1" dirty="0" err="1" smtClean="0">
                <a:cs typeface="Arial" pitchFamily="34" charset="0"/>
              </a:rPr>
              <a:t>мови</a:t>
            </a:r>
            <a:r>
              <a:rPr lang="ru-RU" sz="2000" b="1" dirty="0" smtClean="0">
                <a:cs typeface="Arial" pitchFamily="34" charset="0"/>
              </a:rPr>
              <a:t> – </a:t>
            </a:r>
            <a:r>
              <a:rPr lang="ru-RU" sz="2000" b="1" dirty="0" err="1" smtClean="0">
                <a:cs typeface="Arial" pitchFamily="34" charset="0"/>
              </a:rPr>
              <a:t>це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морфеми</a:t>
            </a:r>
            <a:r>
              <a:rPr lang="ru-RU" sz="2000" b="1" dirty="0" smtClean="0">
                <a:cs typeface="Arial" pitchFamily="34" charset="0"/>
              </a:rPr>
              <a:t>, слова, </a:t>
            </a:r>
            <a:r>
              <a:rPr lang="ru-RU" sz="2000" b="1" dirty="0" err="1" smtClean="0">
                <a:cs typeface="Arial" pitchFamily="34" charset="0"/>
              </a:rPr>
              <a:t>словосполучення</a:t>
            </a:r>
            <a:r>
              <a:rPr lang="ru-RU" sz="2000" b="1" dirty="0" smtClean="0">
                <a:cs typeface="Arial" pitchFamily="34" charset="0"/>
              </a:rPr>
              <a:t>, </a:t>
            </a:r>
            <a:r>
              <a:rPr lang="ru-RU" sz="2000" b="1" dirty="0" err="1" smtClean="0">
                <a:cs typeface="Arial" pitchFamily="34" charset="0"/>
              </a:rPr>
              <a:t>речення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і</a:t>
            </a:r>
            <a:r>
              <a:rPr lang="ru-RU" sz="2000" b="1" dirty="0" smtClean="0">
                <a:cs typeface="Arial" pitchFamily="34" charset="0"/>
              </a:rPr>
              <a:t> для </a:t>
            </a:r>
            <a:r>
              <a:rPr lang="ru-RU" sz="2000" b="1" dirty="0" err="1" smtClean="0">
                <a:cs typeface="Arial" pitchFamily="34" charset="0"/>
              </a:rPr>
              <a:t>дитини</a:t>
            </a:r>
            <a:r>
              <a:rPr lang="ru-RU" sz="2000" b="1" dirty="0" smtClean="0">
                <a:cs typeface="Arial" pitchFamily="34" charset="0"/>
              </a:rPr>
              <a:t> вони </a:t>
            </a:r>
            <a:r>
              <a:rPr lang="ru-RU" sz="2000" b="1" dirty="0" err="1" smtClean="0">
                <a:cs typeface="Arial" pitchFamily="34" charset="0"/>
              </a:rPr>
              <a:t>є</a:t>
            </a:r>
            <a:r>
              <a:rPr lang="ru-RU" sz="2000" b="1" dirty="0" smtClean="0">
                <a:cs typeface="Arial" pitchFamily="34" charset="0"/>
              </a:rPr>
              <a:t> </a:t>
            </a:r>
            <a:r>
              <a:rPr lang="ru-RU" sz="2000" b="1" dirty="0" err="1" smtClean="0">
                <a:cs typeface="Arial" pitchFamily="34" charset="0"/>
              </a:rPr>
              <a:t>абстрактними</a:t>
            </a:r>
            <a:r>
              <a:rPr lang="ru-RU" sz="2000" b="1" dirty="0" smtClean="0">
                <a:cs typeface="Arial" pitchFamily="34" charset="0"/>
              </a:rPr>
              <a:t> 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0"/>
            <a:ext cx="8572560" cy="763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200" dirty="0" smtClean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sz="1200" dirty="0" smtClean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b="1" i="1" dirty="0" smtClean="0"/>
              <a:t>  </a:t>
            </a:r>
            <a:r>
              <a:rPr lang="uk-UA" sz="2800" b="1" i="1" dirty="0" smtClean="0"/>
              <a:t>Засвоїти мовний знак, це </a:t>
            </a:r>
            <a:r>
              <a:rPr lang="uk-UA" sz="2800" dirty="0" smtClean="0"/>
              <a:t>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dirty="0" smtClean="0"/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uk-UA" sz="2400" b="1" dirty="0" smtClean="0"/>
              <a:t>запам'ятати його матеріальну оболонку, тобто запам’ятати його вимову і відповідні до нього м'язові рухи органів мовлення (звуки – в усному мовленні, літери – у письмовому мовленні);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arenR"/>
            </a:pPr>
            <a:endParaRPr lang="uk-UA" sz="2400" b="1" dirty="0" smtClean="0"/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uk-UA" sz="2400" b="1" dirty="0" smtClean="0"/>
              <a:t>зрозуміти, якому предмету або явищу позамовної реальності він відповідає, тобто, що саме цей знак кодує, зрозуміти його зміст.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arenR"/>
            </a:pPr>
            <a:endParaRPr lang="uk-UA" sz="2400" b="1" dirty="0" smtClean="0">
              <a:cs typeface="Arial" pitchFamily="34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dirty="0" smtClean="0"/>
              <a:t> На </a:t>
            </a:r>
            <a:r>
              <a:rPr lang="ru-RU" sz="2400" b="1" dirty="0" err="1" smtClean="0"/>
              <a:t>початковому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етапі</a:t>
            </a:r>
            <a:r>
              <a:rPr lang="ru-RU" sz="2400" b="1" dirty="0" smtClean="0"/>
              <a:t> </a:t>
            </a:r>
            <a:r>
              <a:rPr lang="uk-UA" sz="2400" b="1" dirty="0" smtClean="0"/>
              <a:t>сприймання звука (слова) відбувається </a:t>
            </a:r>
            <a:r>
              <a:rPr lang="ru-RU" sz="2400" b="1" dirty="0" smtClean="0"/>
              <a:t> за </a:t>
            </a:r>
            <a:r>
              <a:rPr lang="ru-RU" sz="2400" b="1" dirty="0" err="1" smtClean="0"/>
              <a:t>допомогою</a:t>
            </a:r>
            <a:r>
              <a:rPr lang="ru-RU" sz="2400" b="1" dirty="0" smtClean="0"/>
              <a:t> символу </a:t>
            </a:r>
            <a:r>
              <a:rPr lang="uk-UA" sz="2400" b="1" dirty="0" smtClean="0"/>
              <a:t>і </a:t>
            </a:r>
            <a:r>
              <a:rPr lang="ru-RU" sz="2400" b="1" dirty="0" smtClean="0"/>
              <a:t>на </a:t>
            </a:r>
            <a:r>
              <a:rPr lang="ru-RU" sz="2400" b="1" dirty="0" err="1" smtClean="0"/>
              <a:t>рівні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механічного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засвоєння</a:t>
            </a:r>
            <a:r>
              <a:rPr lang="ru-RU" sz="2400" b="1" dirty="0" smtClean="0"/>
              <a:t>, а </a:t>
            </a:r>
            <a:r>
              <a:rPr lang="ru-RU" sz="2400" b="1" dirty="0" err="1" smtClean="0"/>
              <a:t>з</a:t>
            </a:r>
            <a:r>
              <a:rPr lang="ru-RU" sz="2400" b="1" dirty="0" smtClean="0"/>
              <a:t> часом переходить на </a:t>
            </a:r>
            <a:r>
              <a:rPr lang="ru-RU" sz="2400" b="1" dirty="0" err="1" smtClean="0"/>
              <a:t>рівень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свідомого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використання</a:t>
            </a:r>
            <a:r>
              <a:rPr lang="ru-RU" sz="2400" b="1" dirty="0" smtClean="0"/>
              <a:t> </a:t>
            </a:r>
            <a:r>
              <a:rPr lang="uk-UA" sz="2400" b="1" dirty="0" smtClean="0"/>
              <a:t>мовного знака.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dirty="0" smtClean="0"/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arenR"/>
            </a:pPr>
            <a:endParaRPr lang="ru-RU" dirty="0" smtClean="0"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dirty="0" smtClean="0"/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dirty="0" smtClean="0">
              <a:latin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14290"/>
            <a:ext cx="849694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2800" b="1" i="1" dirty="0" smtClean="0"/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800" b="1" i="1" dirty="0" smtClean="0"/>
              <a:t>Щоб навчитися говорити, дитині потрібно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2800" b="1" i="1" dirty="0" smtClean="0"/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uk-UA" sz="2400" b="1" dirty="0" smtClean="0"/>
              <a:t>спочатку</a:t>
            </a:r>
            <a:r>
              <a:rPr lang="uk-UA" sz="2400" b="1" i="1" dirty="0" smtClean="0"/>
              <a:t>  </a:t>
            </a:r>
            <a:r>
              <a:rPr lang="uk-UA" sz="2400" b="1" dirty="0" smtClean="0"/>
              <a:t>сприйняти звук (звуки)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uk-UA" sz="2400" b="1" dirty="0" smtClean="0"/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uk-UA" sz="2400" b="1" dirty="0" smtClean="0"/>
              <a:t>впізнати і розрізнити на слух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/>
              <a:t> 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uk-UA" sz="2400" b="1" dirty="0" smtClean="0"/>
              <a:t>вміти вимовити задані фонеми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uk-UA" sz="2400" b="1" dirty="0" smtClean="0"/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uk-UA" sz="2400" b="1" dirty="0" smtClean="0"/>
              <a:t>запам’ятати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uk-UA" sz="2400" b="1" dirty="0" smtClean="0"/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uk-UA" sz="2400" b="1" dirty="0" smtClean="0"/>
              <a:t>перетворити задані фонеми (звуки, склади) на знаки мови (слова, словосполучення, речення ).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smtClean="0"/>
              <a:t>      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smtClean="0"/>
              <a:t>      </a:t>
            </a:r>
            <a:r>
              <a:rPr lang="uk-UA" sz="2800" b="1" i="1" dirty="0" smtClean="0"/>
              <a:t>Саме в такій послідовності  маленька дитина  оволодіває  навичками   з  рідної  мови.</a:t>
            </a:r>
            <a:endParaRPr lang="ru-RU" sz="28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88641"/>
            <a:ext cx="8215370" cy="5724644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uk-UA" sz="2800" b="1" i="1" dirty="0" smtClean="0"/>
              <a:t>      </a:t>
            </a:r>
            <a:r>
              <a:rPr lang="uk-UA" sz="2800" b="1" i="1" u="sng" dirty="0" smtClean="0"/>
              <a:t>З досвіду </a:t>
            </a:r>
            <a:r>
              <a:rPr lang="uk-UA" sz="2800" b="1" u="sng" dirty="0" smtClean="0"/>
              <a:t> </a:t>
            </a:r>
            <a:r>
              <a:rPr lang="uk-UA" sz="2800" b="1" dirty="0" smtClean="0"/>
              <a:t>:</a:t>
            </a:r>
            <a:endParaRPr lang="uk-UA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uk-UA" sz="2000" b="1" dirty="0" smtClean="0"/>
              <a:t>застосування </a:t>
            </a:r>
            <a:r>
              <a:rPr lang="ru-RU" sz="2000" b="1" dirty="0" err="1" smtClean="0"/>
              <a:t>образів-символів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дає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змогу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повніше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використовувати</a:t>
            </a:r>
            <a:r>
              <a:rPr lang="ru-RU" sz="2000" b="1" dirty="0" smtClean="0"/>
              <a:t>  </a:t>
            </a:r>
            <a:r>
              <a:rPr lang="ru-RU" sz="2000" b="1" dirty="0" err="1" smtClean="0"/>
              <a:t>резерви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розумового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розвитку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дитини</a:t>
            </a:r>
            <a:r>
              <a:rPr lang="ru-RU" sz="2000" b="1" dirty="0" smtClean="0"/>
              <a:t> </a:t>
            </a:r>
            <a:r>
              <a:rPr lang="uk-UA" sz="2000" b="1" dirty="0" smtClean="0"/>
              <a:t>;</a:t>
            </a:r>
          </a:p>
          <a:p>
            <a:pPr marL="342900" indent="-342900">
              <a:buFont typeface="Arial" pitchFamily="34" charset="0"/>
              <a:buChar char="•"/>
            </a:pPr>
            <a:endParaRPr lang="uk-UA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uk-UA" sz="2000" b="1" dirty="0" smtClean="0"/>
              <a:t>оптимізує  </a:t>
            </a:r>
            <a:r>
              <a:rPr lang="uk-UA" sz="2000" b="1" dirty="0" err="1" smtClean="0"/>
              <a:t>навчально-корекційний</a:t>
            </a:r>
            <a:r>
              <a:rPr lang="uk-UA" sz="2000" b="1" dirty="0" smtClean="0"/>
              <a:t> процес (допомагає збалансувати психічне і фізіологічне навантаження на дитину під час заняття);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uk-UA" sz="2000" b="1" dirty="0" smtClean="0"/>
              <a:t>використання елементів ейдетики мотивує  мовленнєву діяльність у дитини;</a:t>
            </a:r>
          </a:p>
          <a:p>
            <a:pPr marL="342900" indent="-342900">
              <a:buFont typeface="Arial" pitchFamily="34" charset="0"/>
              <a:buChar char="•"/>
            </a:pPr>
            <a:endParaRPr lang="uk-UA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err="1" smtClean="0"/>
              <a:t>дитина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швидше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починає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користуватися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набутими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навичками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оскільки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попередньо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мовленнєва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діяльність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була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підкріплена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роботою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багатьох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аналізаторів</a:t>
            </a:r>
            <a:r>
              <a:rPr lang="ru-RU" sz="2000" b="1" dirty="0" smtClean="0"/>
              <a:t>.</a:t>
            </a:r>
            <a:endParaRPr lang="uk-UA" sz="2000" b="1" dirty="0" smtClean="0"/>
          </a:p>
          <a:p>
            <a:pPr marL="342900" indent="-342900">
              <a:buFont typeface="Arial" pitchFamily="34" charset="0"/>
              <a:buChar char="•"/>
            </a:pPr>
            <a:endParaRPr lang="uk-UA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uk-UA" sz="2000" b="1" dirty="0" smtClean="0"/>
              <a:t>заохочує малечу  до корекційно-відновлювального процесу (важку для  дитини роботу перетворює на цікаву діяльність), допомагає </a:t>
            </a:r>
            <a:r>
              <a:rPr lang="uk-UA" sz="2000" b="1" dirty="0"/>
              <a:t>уникнути </a:t>
            </a:r>
            <a:r>
              <a:rPr lang="uk-UA" sz="2000" b="1" dirty="0" smtClean="0"/>
              <a:t>негативізму з боку дитини.</a:t>
            </a:r>
          </a:p>
          <a:p>
            <a:pPr marL="342900" indent="-342900">
              <a:buFont typeface="+mj-lt"/>
              <a:buAutoNum type="alphaLcParenR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610</TotalTime>
  <Words>584</Words>
  <Application>Microsoft Office PowerPoint</Application>
  <PresentationFormat>Экран (4:3)</PresentationFormat>
  <Paragraphs>73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Calibri</vt:lpstr>
      <vt:lpstr>Constantia</vt:lpstr>
      <vt:lpstr>Times New Roman</vt:lpstr>
      <vt:lpstr>Wingdings</vt:lpstr>
      <vt:lpstr>Wingdings 2</vt:lpstr>
      <vt:lpstr>Поток</vt:lpstr>
      <vt:lpstr>Стимуляція мовлення дітей                 шляхом використання                     елементів ейдетики  Центр комплексної реабілітації дітей з інвалідністю та осіб з інвалідністю «БлагоДар» м. Славутич   </vt:lpstr>
      <vt:lpstr>Визначення  поняття  “Ейдетика” :</vt:lpstr>
      <vt:lpstr>Презентация PowerPoint</vt:lpstr>
      <vt:lpstr>                  Ейдетика  в  рамках                 сучасної  дидактики</vt:lpstr>
      <vt:lpstr>Презентация PowerPoint</vt:lpstr>
      <vt:lpstr>          Ейдетика  в  рамках  сучасної                    корекційної  педагогіки                                ( логопедії 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Учетная запись Майкрософт</cp:lastModifiedBy>
  <cp:revision>76</cp:revision>
  <dcterms:modified xsi:type="dcterms:W3CDTF">2023-10-12T17:53:38Z</dcterms:modified>
</cp:coreProperties>
</file>