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62" r:id="rId3"/>
    <p:sldId id="257" r:id="rId4"/>
    <p:sldId id="263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58" r:id="rId16"/>
    <p:sldId id="259" r:id="rId17"/>
    <p:sldId id="260" r:id="rId18"/>
    <p:sldId id="261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D3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99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FCCF5A-6A7B-4E10-8473-8590A61D5CEE}" type="doc">
      <dgm:prSet loTypeId="urn:microsoft.com/office/officeart/2005/8/layout/arrow3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46ED152D-C12A-4C5C-A6DA-009F0B8B8DDB}">
      <dgm:prSet phldrT="[Текст]" custT="1"/>
      <dgm:spPr/>
      <dgm:t>
        <a:bodyPr/>
        <a:lstStyle/>
        <a:p>
          <a:r>
            <a:rPr lang="uk-UA" sz="2800" dirty="0" err="1" smtClean="0">
              <a:solidFill>
                <a:srgbClr val="002060"/>
              </a:solidFill>
              <a:latin typeface="Comic Sans MS" pitchFamily="66" charset="0"/>
            </a:rPr>
            <a:t>Внутрішньоциклові</a:t>
          </a:r>
          <a:r>
            <a:rPr lang="uk-UA" sz="2800" dirty="0" smtClean="0">
              <a:solidFill>
                <a:srgbClr val="002060"/>
              </a:solidFill>
              <a:latin typeface="Comic Sans MS" pitchFamily="66" charset="0"/>
            </a:rPr>
            <a:t> </a:t>
          </a:r>
          <a:endParaRPr lang="ru-RU" sz="2800" dirty="0">
            <a:solidFill>
              <a:srgbClr val="002060"/>
            </a:solidFill>
            <a:latin typeface="Comic Sans MS" pitchFamily="66" charset="0"/>
          </a:endParaRPr>
        </a:p>
      </dgm:t>
    </dgm:pt>
    <dgm:pt modelId="{69CD4379-7239-4F6B-B5B8-93A96BDAA843}" type="parTrans" cxnId="{38F6EADC-816B-4F87-924E-F4D43FD63ED3}">
      <dgm:prSet/>
      <dgm:spPr/>
      <dgm:t>
        <a:bodyPr/>
        <a:lstStyle/>
        <a:p>
          <a:endParaRPr lang="ru-RU"/>
        </a:p>
      </dgm:t>
    </dgm:pt>
    <dgm:pt modelId="{31E8CD1B-FBAB-415D-B387-8BAAF9226A6E}" type="sibTrans" cxnId="{38F6EADC-816B-4F87-924E-F4D43FD63ED3}">
      <dgm:prSet/>
      <dgm:spPr/>
      <dgm:t>
        <a:bodyPr/>
        <a:lstStyle/>
        <a:p>
          <a:endParaRPr lang="ru-RU"/>
        </a:p>
      </dgm:t>
    </dgm:pt>
    <dgm:pt modelId="{5E51440A-5870-45C3-8CEA-D7483B49F8F4}">
      <dgm:prSet phldrT="[Текст]" custT="1"/>
      <dgm:spPr/>
      <dgm:t>
        <a:bodyPr/>
        <a:lstStyle/>
        <a:p>
          <a:r>
            <a:rPr lang="uk-UA" sz="2800" dirty="0" err="1" smtClean="0">
              <a:solidFill>
                <a:schemeClr val="accent6">
                  <a:lumMod val="75000"/>
                </a:schemeClr>
              </a:solidFill>
              <a:latin typeface="Comic Sans MS" pitchFamily="66" charset="0"/>
            </a:rPr>
            <a:t>Міжциклові</a:t>
          </a:r>
          <a:r>
            <a:rPr lang="uk-UA" sz="2800" dirty="0" smtClean="0">
              <a:solidFill>
                <a:schemeClr val="accent6">
                  <a:lumMod val="75000"/>
                </a:schemeClr>
              </a:solidFill>
              <a:latin typeface="Comic Sans MS" pitchFamily="66" charset="0"/>
            </a:rPr>
            <a:t> </a:t>
          </a:r>
          <a:endParaRPr lang="ru-RU" sz="2800" dirty="0">
            <a:solidFill>
              <a:schemeClr val="accent6">
                <a:lumMod val="75000"/>
              </a:schemeClr>
            </a:solidFill>
            <a:latin typeface="Comic Sans MS" pitchFamily="66" charset="0"/>
          </a:endParaRPr>
        </a:p>
      </dgm:t>
    </dgm:pt>
    <dgm:pt modelId="{87AB1225-A123-4C56-9B24-EF69AEF8338B}" type="parTrans" cxnId="{C39C0F8D-2245-40A0-8ABC-05CBA61AA85F}">
      <dgm:prSet/>
      <dgm:spPr/>
      <dgm:t>
        <a:bodyPr/>
        <a:lstStyle/>
        <a:p>
          <a:endParaRPr lang="ru-RU"/>
        </a:p>
      </dgm:t>
    </dgm:pt>
    <dgm:pt modelId="{38EED271-F394-41C3-89A4-9DED0B8CD071}" type="sibTrans" cxnId="{C39C0F8D-2245-40A0-8ABC-05CBA61AA85F}">
      <dgm:prSet/>
      <dgm:spPr/>
      <dgm:t>
        <a:bodyPr/>
        <a:lstStyle/>
        <a:p>
          <a:endParaRPr lang="ru-RU"/>
        </a:p>
      </dgm:t>
    </dgm:pt>
    <dgm:pt modelId="{5CE640E4-E6F5-4183-9D9E-7DFF761E43D2}">
      <dgm:prSet/>
      <dgm:spPr/>
      <dgm:t>
        <a:bodyPr/>
        <a:lstStyle/>
        <a:p>
          <a:endParaRPr lang="uk-UA"/>
        </a:p>
      </dgm:t>
    </dgm:pt>
    <dgm:pt modelId="{1ADF5C49-CB4E-4D9F-9890-BDE804DC12BB}" type="parTrans" cxnId="{D9BB57D8-55B2-4578-BEE3-2DEC47A67B1B}">
      <dgm:prSet/>
      <dgm:spPr/>
      <dgm:t>
        <a:bodyPr/>
        <a:lstStyle/>
        <a:p>
          <a:endParaRPr lang="ru-RU"/>
        </a:p>
      </dgm:t>
    </dgm:pt>
    <dgm:pt modelId="{33FA6A6F-0D6D-4FCB-936D-69E109CA308F}" type="sibTrans" cxnId="{D9BB57D8-55B2-4578-BEE3-2DEC47A67B1B}">
      <dgm:prSet/>
      <dgm:spPr/>
      <dgm:t>
        <a:bodyPr/>
        <a:lstStyle/>
        <a:p>
          <a:endParaRPr lang="ru-RU"/>
        </a:p>
      </dgm:t>
    </dgm:pt>
    <dgm:pt modelId="{A92277AF-0C78-4DF4-873F-B90205CB6EB6}">
      <dgm:prSet/>
      <dgm:spPr/>
      <dgm:t>
        <a:bodyPr/>
        <a:lstStyle/>
        <a:p>
          <a:endParaRPr lang="uk-UA"/>
        </a:p>
      </dgm:t>
    </dgm:pt>
    <dgm:pt modelId="{6A2025E1-E232-4988-BD79-A96283D4DDF3}" type="parTrans" cxnId="{AC6D03CA-6CA6-4E12-8EFA-E02C6928A54D}">
      <dgm:prSet/>
      <dgm:spPr/>
      <dgm:t>
        <a:bodyPr/>
        <a:lstStyle/>
        <a:p>
          <a:endParaRPr lang="ru-RU"/>
        </a:p>
      </dgm:t>
    </dgm:pt>
    <dgm:pt modelId="{8F1A6DDC-0877-4E5D-9FF5-1C25919E8707}" type="sibTrans" cxnId="{AC6D03CA-6CA6-4E12-8EFA-E02C6928A54D}">
      <dgm:prSet/>
      <dgm:spPr/>
      <dgm:t>
        <a:bodyPr/>
        <a:lstStyle/>
        <a:p>
          <a:endParaRPr lang="ru-RU"/>
        </a:p>
      </dgm:t>
    </dgm:pt>
    <dgm:pt modelId="{91323674-7834-42DF-AEF1-93401EA66BB1}" type="pres">
      <dgm:prSet presAssocID="{08FCCF5A-6A7B-4E10-8473-8590A61D5CEE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C1A2A9DB-B185-43E0-9738-FFADAD2A3E1B}" type="pres">
      <dgm:prSet presAssocID="{08FCCF5A-6A7B-4E10-8473-8590A61D5CEE}" presName="divider" presStyleLbl="fgShp" presStyleIdx="0" presStyleCnt="1"/>
      <dgm:spPr/>
    </dgm:pt>
    <dgm:pt modelId="{307D02BE-8391-4A68-980C-EE74EE5B4292}" type="pres">
      <dgm:prSet presAssocID="{46ED152D-C12A-4C5C-A6DA-009F0B8B8DDB}" presName="downArrow" presStyleLbl="node1" presStyleIdx="0" presStyleCnt="2"/>
      <dgm:spPr/>
    </dgm:pt>
    <dgm:pt modelId="{547403A7-74B3-453B-9493-E368E02165FC}" type="pres">
      <dgm:prSet presAssocID="{46ED152D-C12A-4C5C-A6DA-009F0B8B8DDB}" presName="downArrowText" presStyleLbl="revTx" presStyleIdx="0" presStyleCnt="2" custScaleX="2059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E09A81-4E26-4B25-A4D1-4750CF09336C}" type="pres">
      <dgm:prSet presAssocID="{5E51440A-5870-45C3-8CEA-D7483B49F8F4}" presName="upArrow" presStyleLbl="node1" presStyleIdx="1" presStyleCnt="2"/>
      <dgm:spPr/>
    </dgm:pt>
    <dgm:pt modelId="{31325AA1-CBA2-4209-945C-6C276475EB30}" type="pres">
      <dgm:prSet presAssocID="{5E51440A-5870-45C3-8CEA-D7483B49F8F4}" presName="upArrowText" presStyleLbl="revTx" presStyleIdx="1" presStyleCnt="2" custScaleX="157129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AC6D03CA-6CA6-4E12-8EFA-E02C6928A54D}" srcId="{08FCCF5A-6A7B-4E10-8473-8590A61D5CEE}" destId="{A92277AF-0C78-4DF4-873F-B90205CB6EB6}" srcOrd="3" destOrd="0" parTransId="{6A2025E1-E232-4988-BD79-A96283D4DDF3}" sibTransId="{8F1A6DDC-0877-4E5D-9FF5-1C25919E8707}"/>
    <dgm:cxn modelId="{D421B671-F248-47AE-9927-49C79EC13CAC}" type="presOf" srcId="{46ED152D-C12A-4C5C-A6DA-009F0B8B8DDB}" destId="{547403A7-74B3-453B-9493-E368E02165FC}" srcOrd="0" destOrd="0" presId="urn:microsoft.com/office/officeart/2005/8/layout/arrow3"/>
    <dgm:cxn modelId="{C39C0F8D-2245-40A0-8ABC-05CBA61AA85F}" srcId="{08FCCF5A-6A7B-4E10-8473-8590A61D5CEE}" destId="{5E51440A-5870-45C3-8CEA-D7483B49F8F4}" srcOrd="1" destOrd="0" parTransId="{87AB1225-A123-4C56-9B24-EF69AEF8338B}" sibTransId="{38EED271-F394-41C3-89A4-9DED0B8CD071}"/>
    <dgm:cxn modelId="{D9BB57D8-55B2-4578-BEE3-2DEC47A67B1B}" srcId="{08FCCF5A-6A7B-4E10-8473-8590A61D5CEE}" destId="{5CE640E4-E6F5-4183-9D9E-7DFF761E43D2}" srcOrd="2" destOrd="0" parTransId="{1ADF5C49-CB4E-4D9F-9890-BDE804DC12BB}" sibTransId="{33FA6A6F-0D6D-4FCB-936D-69E109CA308F}"/>
    <dgm:cxn modelId="{0AAB6E07-31B9-436A-B319-5643449D9AB1}" type="presOf" srcId="{08FCCF5A-6A7B-4E10-8473-8590A61D5CEE}" destId="{91323674-7834-42DF-AEF1-93401EA66BB1}" srcOrd="0" destOrd="0" presId="urn:microsoft.com/office/officeart/2005/8/layout/arrow3"/>
    <dgm:cxn modelId="{4B850509-2526-4A4E-AB6A-31555DA6E4C4}" type="presOf" srcId="{5E51440A-5870-45C3-8CEA-D7483B49F8F4}" destId="{31325AA1-CBA2-4209-945C-6C276475EB30}" srcOrd="0" destOrd="0" presId="urn:microsoft.com/office/officeart/2005/8/layout/arrow3"/>
    <dgm:cxn modelId="{38F6EADC-816B-4F87-924E-F4D43FD63ED3}" srcId="{08FCCF5A-6A7B-4E10-8473-8590A61D5CEE}" destId="{46ED152D-C12A-4C5C-A6DA-009F0B8B8DDB}" srcOrd="0" destOrd="0" parTransId="{69CD4379-7239-4F6B-B5B8-93A96BDAA843}" sibTransId="{31E8CD1B-FBAB-415D-B387-8BAAF9226A6E}"/>
    <dgm:cxn modelId="{997DF876-361A-490F-A6EA-42361C05DFEC}" type="presParOf" srcId="{91323674-7834-42DF-AEF1-93401EA66BB1}" destId="{C1A2A9DB-B185-43E0-9738-FFADAD2A3E1B}" srcOrd="0" destOrd="0" presId="urn:microsoft.com/office/officeart/2005/8/layout/arrow3"/>
    <dgm:cxn modelId="{2F4426A7-D206-4E32-963F-DB7FA25EE1A6}" type="presParOf" srcId="{91323674-7834-42DF-AEF1-93401EA66BB1}" destId="{307D02BE-8391-4A68-980C-EE74EE5B4292}" srcOrd="1" destOrd="0" presId="urn:microsoft.com/office/officeart/2005/8/layout/arrow3"/>
    <dgm:cxn modelId="{15A884C7-297F-4C0D-8D3F-76C2F1C8A7B4}" type="presParOf" srcId="{91323674-7834-42DF-AEF1-93401EA66BB1}" destId="{547403A7-74B3-453B-9493-E368E02165FC}" srcOrd="2" destOrd="0" presId="urn:microsoft.com/office/officeart/2005/8/layout/arrow3"/>
    <dgm:cxn modelId="{AF072A3D-A896-40CC-9E91-165FEAF7A568}" type="presParOf" srcId="{91323674-7834-42DF-AEF1-93401EA66BB1}" destId="{B8E09A81-4E26-4B25-A4D1-4750CF09336C}" srcOrd="3" destOrd="0" presId="urn:microsoft.com/office/officeart/2005/8/layout/arrow3"/>
    <dgm:cxn modelId="{2BB959CA-63D7-4C26-8739-9485E465CC82}" type="presParOf" srcId="{91323674-7834-42DF-AEF1-93401EA66BB1}" destId="{31325AA1-CBA2-4209-945C-6C276475EB30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02AD8DD-D387-4A93-AF33-61B29E70C0F0}" type="doc">
      <dgm:prSet loTypeId="urn:microsoft.com/office/officeart/2005/8/layout/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4B31CBAC-8E14-4A68-BC38-5B223CCA80B3}">
      <dgm:prSet phldrT="[Текст]" custT="1"/>
      <dgm:spPr/>
      <dgm:t>
        <a:bodyPr/>
        <a:lstStyle/>
        <a:p>
          <a:r>
            <a:rPr lang="uk-UA" sz="1600" dirty="0" smtClean="0">
              <a:latin typeface="Georgia" pitchFamily="18" charset="0"/>
            </a:rPr>
            <a:t>синтез знань, установлення сумісності понять, одиниць виміру, розрахункових дій, їх виконання;</a:t>
          </a:r>
          <a:endParaRPr lang="ru-RU" sz="1600" dirty="0">
            <a:latin typeface="Georgia" pitchFamily="18" charset="0"/>
          </a:endParaRPr>
        </a:p>
      </dgm:t>
    </dgm:pt>
    <dgm:pt modelId="{41889D1C-E57D-4ED8-AF1D-81A74ADA3642}" type="parTrans" cxnId="{97BB03C9-D0A1-4BC5-891F-37B87ADB3A24}">
      <dgm:prSet/>
      <dgm:spPr/>
      <dgm:t>
        <a:bodyPr/>
        <a:lstStyle/>
        <a:p>
          <a:endParaRPr lang="ru-RU"/>
        </a:p>
      </dgm:t>
    </dgm:pt>
    <dgm:pt modelId="{416B5273-23D2-4385-BC6A-131969DF97B4}" type="sibTrans" cxnId="{97BB03C9-D0A1-4BC5-891F-37B87ADB3A24}">
      <dgm:prSet/>
      <dgm:spPr/>
      <dgm:t>
        <a:bodyPr/>
        <a:lstStyle/>
        <a:p>
          <a:endParaRPr lang="ru-RU"/>
        </a:p>
      </dgm:t>
    </dgm:pt>
    <dgm:pt modelId="{75AA9670-CFFB-409B-BA73-FBA10A83C642}">
      <dgm:prSet phldrT="[Текст]" custT="1"/>
      <dgm:spPr/>
      <dgm:t>
        <a:bodyPr/>
        <a:lstStyle/>
        <a:p>
          <a:r>
            <a:rPr lang="uk-UA" sz="1600" dirty="0" smtClean="0">
              <a:latin typeface="Georgia" pitchFamily="18" charset="0"/>
            </a:rPr>
            <a:t>одержання результату, узагальнення у висновках, закріплення понять.</a:t>
          </a:r>
          <a:endParaRPr lang="ru-RU" sz="1600" dirty="0">
            <a:latin typeface="Georgia" pitchFamily="18" charset="0"/>
          </a:endParaRPr>
        </a:p>
      </dgm:t>
    </dgm:pt>
    <dgm:pt modelId="{75A86E4D-D3FF-4BFC-9CC8-5FA439D21E52}" type="parTrans" cxnId="{150129CA-5001-4355-A1ED-A170135005F7}">
      <dgm:prSet/>
      <dgm:spPr/>
      <dgm:t>
        <a:bodyPr/>
        <a:lstStyle/>
        <a:p>
          <a:endParaRPr lang="ru-RU"/>
        </a:p>
      </dgm:t>
    </dgm:pt>
    <dgm:pt modelId="{E944E005-83E0-4F7E-B67D-400C352C083B}" type="sibTrans" cxnId="{150129CA-5001-4355-A1ED-A170135005F7}">
      <dgm:prSet/>
      <dgm:spPr/>
      <dgm:t>
        <a:bodyPr/>
        <a:lstStyle/>
        <a:p>
          <a:endParaRPr lang="ru-RU"/>
        </a:p>
      </dgm:t>
    </dgm:pt>
    <dgm:pt modelId="{62E3BF97-E033-409E-AF4B-175F4F0EF2F0}">
      <dgm:prSet phldrT="[Текст]" custT="1"/>
      <dgm:spPr/>
      <dgm:t>
        <a:bodyPr/>
        <a:lstStyle/>
        <a:p>
          <a:r>
            <a:rPr lang="uk-UA" sz="1600" dirty="0" smtClean="0">
              <a:latin typeface="Georgia" pitchFamily="18" charset="0"/>
            </a:rPr>
            <a:t>добір і актуалізація (приведення в «робочий стан») потрібних знань із інших предметів;</a:t>
          </a:r>
          <a:endParaRPr lang="ru-RU" sz="1600" dirty="0">
            <a:latin typeface="Georgia" pitchFamily="18" charset="0"/>
          </a:endParaRPr>
        </a:p>
      </dgm:t>
    </dgm:pt>
    <dgm:pt modelId="{2B2DA21C-D604-4721-BC7F-25CA5A54A425}" type="parTrans" cxnId="{927E6477-0B37-410D-934D-6900AC8EBAD5}">
      <dgm:prSet/>
      <dgm:spPr/>
      <dgm:t>
        <a:bodyPr/>
        <a:lstStyle/>
        <a:p>
          <a:endParaRPr lang="ru-RU"/>
        </a:p>
      </dgm:t>
    </dgm:pt>
    <dgm:pt modelId="{63398A67-6866-4146-8EBE-01EAC45DC3A0}" type="sibTrans" cxnId="{927E6477-0B37-410D-934D-6900AC8EBAD5}">
      <dgm:prSet/>
      <dgm:spPr/>
      <dgm:t>
        <a:bodyPr/>
        <a:lstStyle/>
        <a:p>
          <a:endParaRPr lang="ru-RU"/>
        </a:p>
      </dgm:t>
    </dgm:pt>
    <dgm:pt modelId="{F1DA0214-7D5B-4E9D-BA55-A8D0DA25AD37}">
      <dgm:prSet phldrT="[Текст]" custT="1"/>
      <dgm:spPr/>
      <dgm:t>
        <a:bodyPr/>
        <a:lstStyle/>
        <a:p>
          <a:r>
            <a:rPr lang="uk-UA" sz="1600" dirty="0" smtClean="0">
              <a:latin typeface="Georgia" pitchFamily="18" charset="0"/>
            </a:rPr>
            <a:t>їхній перенос у нову ситуацію, зіставлення знань із суміжних предметів;</a:t>
          </a:r>
          <a:endParaRPr lang="ru-RU" sz="1600" dirty="0">
            <a:latin typeface="Georgia" pitchFamily="18" charset="0"/>
          </a:endParaRPr>
        </a:p>
      </dgm:t>
    </dgm:pt>
    <dgm:pt modelId="{FD35587C-C8A1-4963-86FF-3EFDACF4F880}" type="parTrans" cxnId="{E3888E20-8084-415C-B9B7-BFCFD3777B99}">
      <dgm:prSet/>
      <dgm:spPr/>
      <dgm:t>
        <a:bodyPr/>
        <a:lstStyle/>
        <a:p>
          <a:endParaRPr lang="ru-RU"/>
        </a:p>
      </dgm:t>
    </dgm:pt>
    <dgm:pt modelId="{4A72636D-8722-4049-87A2-442CB1631113}" type="sibTrans" cxnId="{E3888E20-8084-415C-B9B7-BFCFD3777B99}">
      <dgm:prSet/>
      <dgm:spPr/>
      <dgm:t>
        <a:bodyPr/>
        <a:lstStyle/>
        <a:p>
          <a:endParaRPr lang="ru-RU"/>
        </a:p>
      </dgm:t>
    </dgm:pt>
    <dgm:pt modelId="{58D9B395-3A4A-4984-B810-643ADB279D12}">
      <dgm:prSet custT="1"/>
      <dgm:spPr/>
      <dgm:t>
        <a:bodyPr/>
        <a:lstStyle/>
        <a:p>
          <a:r>
            <a:rPr lang="uk-UA" sz="1600" dirty="0" smtClean="0">
              <a:latin typeface="Georgia" pitchFamily="18" charset="0"/>
            </a:rPr>
            <a:t>усвідомлення сутності </a:t>
          </a:r>
          <a:r>
            <a:rPr lang="uk-UA" sz="1600" dirty="0" err="1" smtClean="0">
              <a:latin typeface="Georgia" pitchFamily="18" charset="0"/>
            </a:rPr>
            <a:t>міжпредметного</a:t>
          </a:r>
          <a:r>
            <a:rPr lang="uk-UA" sz="1600" dirty="0" smtClean="0">
              <a:latin typeface="Georgia" pitchFamily="18" charset="0"/>
            </a:rPr>
            <a:t> завдання, розуміння необхідності застосування знань із інших предметів;</a:t>
          </a:r>
          <a:endParaRPr lang="ru-RU" sz="1600" dirty="0">
            <a:latin typeface="Georgia" pitchFamily="18" charset="0"/>
          </a:endParaRPr>
        </a:p>
      </dgm:t>
    </dgm:pt>
    <dgm:pt modelId="{27492E97-223F-460A-9C71-CB1C4A57C70E}" type="parTrans" cxnId="{0216D4A8-14EE-4E08-B5AF-BAE577AB913F}">
      <dgm:prSet/>
      <dgm:spPr/>
      <dgm:t>
        <a:bodyPr/>
        <a:lstStyle/>
        <a:p>
          <a:endParaRPr lang="ru-RU"/>
        </a:p>
      </dgm:t>
    </dgm:pt>
    <dgm:pt modelId="{7510DB8C-9FFF-45AF-970F-1662271EFACC}" type="sibTrans" cxnId="{0216D4A8-14EE-4E08-B5AF-BAE577AB913F}">
      <dgm:prSet/>
      <dgm:spPr/>
      <dgm:t>
        <a:bodyPr/>
        <a:lstStyle/>
        <a:p>
          <a:endParaRPr lang="ru-RU"/>
        </a:p>
      </dgm:t>
    </dgm:pt>
    <dgm:pt modelId="{1BE08258-5E63-4676-8743-8DC347DD6EE5}" type="pres">
      <dgm:prSet presAssocID="{802AD8DD-D387-4A93-AF33-61B29E70C0F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E5DDC84D-55AC-4770-8C05-896A3320A5EA}" type="pres">
      <dgm:prSet presAssocID="{58D9B395-3A4A-4984-B810-643ADB279D12}" presName="parentLin" presStyleCnt="0"/>
      <dgm:spPr/>
    </dgm:pt>
    <dgm:pt modelId="{0E9A99F3-C710-4F79-970B-717C9A8572EE}" type="pres">
      <dgm:prSet presAssocID="{58D9B395-3A4A-4984-B810-643ADB279D12}" presName="parentLeftMargin" presStyleLbl="node1" presStyleIdx="0" presStyleCnt="5"/>
      <dgm:spPr/>
      <dgm:t>
        <a:bodyPr/>
        <a:lstStyle/>
        <a:p>
          <a:endParaRPr lang="uk-UA"/>
        </a:p>
      </dgm:t>
    </dgm:pt>
    <dgm:pt modelId="{B306B232-8CF9-47B3-858E-313A1A9E9E48}" type="pres">
      <dgm:prSet presAssocID="{58D9B395-3A4A-4984-B810-643ADB279D12}" presName="parentText" presStyleLbl="node1" presStyleIdx="0" presStyleCnt="5" custScaleX="115306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A015089-3B94-4505-A259-FD38D6088906}" type="pres">
      <dgm:prSet presAssocID="{58D9B395-3A4A-4984-B810-643ADB279D12}" presName="negativeSpace" presStyleCnt="0"/>
      <dgm:spPr/>
    </dgm:pt>
    <dgm:pt modelId="{81C944C1-6919-4F74-8F7F-616D55F0AC34}" type="pres">
      <dgm:prSet presAssocID="{58D9B395-3A4A-4984-B810-643ADB279D12}" presName="childText" presStyleLbl="conFgAcc1" presStyleIdx="0" presStyleCnt="5">
        <dgm:presLayoutVars>
          <dgm:bulletEnabled val="1"/>
        </dgm:presLayoutVars>
      </dgm:prSet>
      <dgm:spPr/>
    </dgm:pt>
    <dgm:pt modelId="{15C80A40-FCA3-4772-AB61-74EDB4C71F53}" type="pres">
      <dgm:prSet presAssocID="{7510DB8C-9FFF-45AF-970F-1662271EFACC}" presName="spaceBetweenRectangles" presStyleCnt="0"/>
      <dgm:spPr/>
    </dgm:pt>
    <dgm:pt modelId="{C94FED03-54BA-44D3-8DD1-0BA937ABC6A2}" type="pres">
      <dgm:prSet presAssocID="{62E3BF97-E033-409E-AF4B-175F4F0EF2F0}" presName="parentLin" presStyleCnt="0"/>
      <dgm:spPr/>
    </dgm:pt>
    <dgm:pt modelId="{BE4E1DB1-9365-48DB-9390-2525C025F1D9}" type="pres">
      <dgm:prSet presAssocID="{62E3BF97-E033-409E-AF4B-175F4F0EF2F0}" presName="parentLeftMargin" presStyleLbl="node1" presStyleIdx="0" presStyleCnt="5"/>
      <dgm:spPr/>
      <dgm:t>
        <a:bodyPr/>
        <a:lstStyle/>
        <a:p>
          <a:endParaRPr lang="uk-UA"/>
        </a:p>
      </dgm:t>
    </dgm:pt>
    <dgm:pt modelId="{17B513AA-4E6D-40B4-95F0-3F3B2AFBD205}" type="pres">
      <dgm:prSet presAssocID="{62E3BF97-E033-409E-AF4B-175F4F0EF2F0}" presName="parentText" presStyleLbl="node1" presStyleIdx="1" presStyleCnt="5" custScaleX="115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BB5774-B6B2-4DC5-8AB9-86DFF4A49838}" type="pres">
      <dgm:prSet presAssocID="{62E3BF97-E033-409E-AF4B-175F4F0EF2F0}" presName="negativeSpace" presStyleCnt="0"/>
      <dgm:spPr/>
    </dgm:pt>
    <dgm:pt modelId="{59492A20-0954-4500-8829-C6A3BBFFD30C}" type="pres">
      <dgm:prSet presAssocID="{62E3BF97-E033-409E-AF4B-175F4F0EF2F0}" presName="childText" presStyleLbl="conFgAcc1" presStyleIdx="1" presStyleCnt="5">
        <dgm:presLayoutVars>
          <dgm:bulletEnabled val="1"/>
        </dgm:presLayoutVars>
      </dgm:prSet>
      <dgm:spPr/>
    </dgm:pt>
    <dgm:pt modelId="{F1A0BD09-BE55-45AD-BBAD-9163F011296B}" type="pres">
      <dgm:prSet presAssocID="{63398A67-6866-4146-8EBE-01EAC45DC3A0}" presName="spaceBetweenRectangles" presStyleCnt="0"/>
      <dgm:spPr/>
    </dgm:pt>
    <dgm:pt modelId="{3ED536A7-9AC8-450A-A8DC-1B7C239B6F44}" type="pres">
      <dgm:prSet presAssocID="{F1DA0214-7D5B-4E9D-BA55-A8D0DA25AD37}" presName="parentLin" presStyleCnt="0"/>
      <dgm:spPr/>
    </dgm:pt>
    <dgm:pt modelId="{210456E5-151D-4934-A5EE-E9E6914FF729}" type="pres">
      <dgm:prSet presAssocID="{F1DA0214-7D5B-4E9D-BA55-A8D0DA25AD37}" presName="parentLeftMargin" presStyleLbl="node1" presStyleIdx="1" presStyleCnt="5"/>
      <dgm:spPr/>
      <dgm:t>
        <a:bodyPr/>
        <a:lstStyle/>
        <a:p>
          <a:endParaRPr lang="uk-UA"/>
        </a:p>
      </dgm:t>
    </dgm:pt>
    <dgm:pt modelId="{BBC77CB2-D7D9-416A-93EC-324CBF5D5D24}" type="pres">
      <dgm:prSet presAssocID="{F1DA0214-7D5B-4E9D-BA55-A8D0DA25AD37}" presName="parentText" presStyleLbl="node1" presStyleIdx="2" presStyleCnt="5" custScaleX="115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E030B7-A2A3-48E9-9912-66BBF3D98B0E}" type="pres">
      <dgm:prSet presAssocID="{F1DA0214-7D5B-4E9D-BA55-A8D0DA25AD37}" presName="negativeSpace" presStyleCnt="0"/>
      <dgm:spPr/>
    </dgm:pt>
    <dgm:pt modelId="{ECFB30A8-278D-448D-908A-F37BC9396C78}" type="pres">
      <dgm:prSet presAssocID="{F1DA0214-7D5B-4E9D-BA55-A8D0DA25AD37}" presName="childText" presStyleLbl="conFgAcc1" presStyleIdx="2" presStyleCnt="5" custLinFactNeighborY="33670">
        <dgm:presLayoutVars>
          <dgm:bulletEnabled val="1"/>
        </dgm:presLayoutVars>
      </dgm:prSet>
      <dgm:spPr/>
    </dgm:pt>
    <dgm:pt modelId="{58654705-BF8B-4C8D-BBAC-90A02F88577A}" type="pres">
      <dgm:prSet presAssocID="{4A72636D-8722-4049-87A2-442CB1631113}" presName="spaceBetweenRectangles" presStyleCnt="0"/>
      <dgm:spPr/>
    </dgm:pt>
    <dgm:pt modelId="{045FBF7A-7EEE-4DE7-AA70-6C9AD523017B}" type="pres">
      <dgm:prSet presAssocID="{4B31CBAC-8E14-4A68-BC38-5B223CCA80B3}" presName="parentLin" presStyleCnt="0"/>
      <dgm:spPr/>
    </dgm:pt>
    <dgm:pt modelId="{3BE524F6-A233-40F3-A512-B0C53A2F0B9B}" type="pres">
      <dgm:prSet presAssocID="{4B31CBAC-8E14-4A68-BC38-5B223CCA80B3}" presName="parentLeftMargin" presStyleLbl="node1" presStyleIdx="2" presStyleCnt="5"/>
      <dgm:spPr/>
      <dgm:t>
        <a:bodyPr/>
        <a:lstStyle/>
        <a:p>
          <a:endParaRPr lang="uk-UA"/>
        </a:p>
      </dgm:t>
    </dgm:pt>
    <dgm:pt modelId="{F45BD49C-408D-422B-B0F5-3B9907697061}" type="pres">
      <dgm:prSet presAssocID="{4B31CBAC-8E14-4A68-BC38-5B223CCA80B3}" presName="parentText" presStyleLbl="node1" presStyleIdx="3" presStyleCnt="5" custScaleX="115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B05410-9091-4702-AC14-0B4933BD3E3E}" type="pres">
      <dgm:prSet presAssocID="{4B31CBAC-8E14-4A68-BC38-5B223CCA80B3}" presName="negativeSpace" presStyleCnt="0"/>
      <dgm:spPr/>
    </dgm:pt>
    <dgm:pt modelId="{6E2EFAF0-FCDA-4C7A-80E3-EF9DBFC876A2}" type="pres">
      <dgm:prSet presAssocID="{4B31CBAC-8E14-4A68-BC38-5B223CCA80B3}" presName="childText" presStyleLbl="conFgAcc1" presStyleIdx="3" presStyleCnt="5">
        <dgm:presLayoutVars>
          <dgm:bulletEnabled val="1"/>
        </dgm:presLayoutVars>
      </dgm:prSet>
      <dgm:spPr/>
    </dgm:pt>
    <dgm:pt modelId="{3B91457A-A91F-4FCF-BB15-A676B610BA48}" type="pres">
      <dgm:prSet presAssocID="{416B5273-23D2-4385-BC6A-131969DF97B4}" presName="spaceBetweenRectangles" presStyleCnt="0"/>
      <dgm:spPr/>
    </dgm:pt>
    <dgm:pt modelId="{F5A18345-CD84-4E4C-8F63-0ABCF6EC58B3}" type="pres">
      <dgm:prSet presAssocID="{75AA9670-CFFB-409B-BA73-FBA10A83C642}" presName="parentLin" presStyleCnt="0"/>
      <dgm:spPr/>
    </dgm:pt>
    <dgm:pt modelId="{13608A75-355E-4CEE-9D33-ED68DE406510}" type="pres">
      <dgm:prSet presAssocID="{75AA9670-CFFB-409B-BA73-FBA10A83C642}" presName="parentLeftMargin" presStyleLbl="node1" presStyleIdx="3" presStyleCnt="5"/>
      <dgm:spPr/>
      <dgm:t>
        <a:bodyPr/>
        <a:lstStyle/>
        <a:p>
          <a:endParaRPr lang="uk-UA"/>
        </a:p>
      </dgm:t>
    </dgm:pt>
    <dgm:pt modelId="{E58D62D1-3BA3-44BF-A732-370216D5CA04}" type="pres">
      <dgm:prSet presAssocID="{75AA9670-CFFB-409B-BA73-FBA10A83C642}" presName="parentText" presStyleLbl="node1" presStyleIdx="4" presStyleCnt="5" custScaleX="115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FD0458-49BD-48F7-BBB2-AF0B066A8C31}" type="pres">
      <dgm:prSet presAssocID="{75AA9670-CFFB-409B-BA73-FBA10A83C642}" presName="negativeSpace" presStyleCnt="0"/>
      <dgm:spPr/>
    </dgm:pt>
    <dgm:pt modelId="{9EEB6033-EF04-4435-A014-FEC9BEB077DB}" type="pres">
      <dgm:prSet presAssocID="{75AA9670-CFFB-409B-BA73-FBA10A83C642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97BB03C9-D0A1-4BC5-891F-37B87ADB3A24}" srcId="{802AD8DD-D387-4A93-AF33-61B29E70C0F0}" destId="{4B31CBAC-8E14-4A68-BC38-5B223CCA80B3}" srcOrd="3" destOrd="0" parTransId="{41889D1C-E57D-4ED8-AF1D-81A74ADA3642}" sibTransId="{416B5273-23D2-4385-BC6A-131969DF97B4}"/>
    <dgm:cxn modelId="{C4329F54-D2D3-4631-BE45-7DF1C4B6E22D}" type="presOf" srcId="{4B31CBAC-8E14-4A68-BC38-5B223CCA80B3}" destId="{3BE524F6-A233-40F3-A512-B0C53A2F0B9B}" srcOrd="0" destOrd="0" presId="urn:microsoft.com/office/officeart/2005/8/layout/list1"/>
    <dgm:cxn modelId="{DC8717CE-8A13-4DC2-9D57-1181C37B052D}" type="presOf" srcId="{802AD8DD-D387-4A93-AF33-61B29E70C0F0}" destId="{1BE08258-5E63-4676-8743-8DC347DD6EE5}" srcOrd="0" destOrd="0" presId="urn:microsoft.com/office/officeart/2005/8/layout/list1"/>
    <dgm:cxn modelId="{5EA703EC-AA54-4C47-B383-A0B10BA5CA07}" type="presOf" srcId="{62E3BF97-E033-409E-AF4B-175F4F0EF2F0}" destId="{17B513AA-4E6D-40B4-95F0-3F3B2AFBD205}" srcOrd="1" destOrd="0" presId="urn:microsoft.com/office/officeart/2005/8/layout/list1"/>
    <dgm:cxn modelId="{150129CA-5001-4355-A1ED-A170135005F7}" srcId="{802AD8DD-D387-4A93-AF33-61B29E70C0F0}" destId="{75AA9670-CFFB-409B-BA73-FBA10A83C642}" srcOrd="4" destOrd="0" parTransId="{75A86E4D-D3FF-4BFC-9CC8-5FA439D21E52}" sibTransId="{E944E005-83E0-4F7E-B67D-400C352C083B}"/>
    <dgm:cxn modelId="{0216D4A8-14EE-4E08-B5AF-BAE577AB913F}" srcId="{802AD8DD-D387-4A93-AF33-61B29E70C0F0}" destId="{58D9B395-3A4A-4984-B810-643ADB279D12}" srcOrd="0" destOrd="0" parTransId="{27492E97-223F-460A-9C71-CB1C4A57C70E}" sibTransId="{7510DB8C-9FFF-45AF-970F-1662271EFACC}"/>
    <dgm:cxn modelId="{C69E8B9E-B64B-4F69-B789-E63CEB539370}" type="presOf" srcId="{75AA9670-CFFB-409B-BA73-FBA10A83C642}" destId="{13608A75-355E-4CEE-9D33-ED68DE406510}" srcOrd="0" destOrd="0" presId="urn:microsoft.com/office/officeart/2005/8/layout/list1"/>
    <dgm:cxn modelId="{08F07012-9625-4244-BF44-0D0A758A74F3}" type="presOf" srcId="{4B31CBAC-8E14-4A68-BC38-5B223CCA80B3}" destId="{F45BD49C-408D-422B-B0F5-3B9907697061}" srcOrd="1" destOrd="0" presId="urn:microsoft.com/office/officeart/2005/8/layout/list1"/>
    <dgm:cxn modelId="{927E6477-0B37-410D-934D-6900AC8EBAD5}" srcId="{802AD8DD-D387-4A93-AF33-61B29E70C0F0}" destId="{62E3BF97-E033-409E-AF4B-175F4F0EF2F0}" srcOrd="1" destOrd="0" parTransId="{2B2DA21C-D604-4721-BC7F-25CA5A54A425}" sibTransId="{63398A67-6866-4146-8EBE-01EAC45DC3A0}"/>
    <dgm:cxn modelId="{D2D8D1C2-ED4B-4212-865A-5C12AF3ECF52}" type="presOf" srcId="{F1DA0214-7D5B-4E9D-BA55-A8D0DA25AD37}" destId="{210456E5-151D-4934-A5EE-E9E6914FF729}" srcOrd="0" destOrd="0" presId="urn:microsoft.com/office/officeart/2005/8/layout/list1"/>
    <dgm:cxn modelId="{961ED2C9-D162-4EF7-8D42-FB0D9438B8C0}" type="presOf" srcId="{F1DA0214-7D5B-4E9D-BA55-A8D0DA25AD37}" destId="{BBC77CB2-D7D9-416A-93EC-324CBF5D5D24}" srcOrd="1" destOrd="0" presId="urn:microsoft.com/office/officeart/2005/8/layout/list1"/>
    <dgm:cxn modelId="{FB50E0DC-3EDB-4EA5-A391-12882D13AB36}" type="presOf" srcId="{58D9B395-3A4A-4984-B810-643ADB279D12}" destId="{0E9A99F3-C710-4F79-970B-717C9A8572EE}" srcOrd="0" destOrd="0" presId="urn:microsoft.com/office/officeart/2005/8/layout/list1"/>
    <dgm:cxn modelId="{8EEDC129-4506-41FA-B31A-DB4481BE4663}" type="presOf" srcId="{62E3BF97-E033-409E-AF4B-175F4F0EF2F0}" destId="{BE4E1DB1-9365-48DB-9390-2525C025F1D9}" srcOrd="0" destOrd="0" presId="urn:microsoft.com/office/officeart/2005/8/layout/list1"/>
    <dgm:cxn modelId="{E3888E20-8084-415C-B9B7-BFCFD3777B99}" srcId="{802AD8DD-D387-4A93-AF33-61B29E70C0F0}" destId="{F1DA0214-7D5B-4E9D-BA55-A8D0DA25AD37}" srcOrd="2" destOrd="0" parTransId="{FD35587C-C8A1-4963-86FF-3EFDACF4F880}" sibTransId="{4A72636D-8722-4049-87A2-442CB1631113}"/>
    <dgm:cxn modelId="{8CF675BE-57FD-47C6-AD0B-24437C7C9046}" type="presOf" srcId="{75AA9670-CFFB-409B-BA73-FBA10A83C642}" destId="{E58D62D1-3BA3-44BF-A732-370216D5CA04}" srcOrd="1" destOrd="0" presId="urn:microsoft.com/office/officeart/2005/8/layout/list1"/>
    <dgm:cxn modelId="{7D20A2E5-6706-4232-B20F-E9F2FF405053}" type="presOf" srcId="{58D9B395-3A4A-4984-B810-643ADB279D12}" destId="{B306B232-8CF9-47B3-858E-313A1A9E9E48}" srcOrd="1" destOrd="0" presId="urn:microsoft.com/office/officeart/2005/8/layout/list1"/>
    <dgm:cxn modelId="{8F24246B-979B-448E-9BDE-B627210AF089}" type="presParOf" srcId="{1BE08258-5E63-4676-8743-8DC347DD6EE5}" destId="{E5DDC84D-55AC-4770-8C05-896A3320A5EA}" srcOrd="0" destOrd="0" presId="urn:microsoft.com/office/officeart/2005/8/layout/list1"/>
    <dgm:cxn modelId="{A3E3D077-B054-4911-973A-5780FCD473F9}" type="presParOf" srcId="{E5DDC84D-55AC-4770-8C05-896A3320A5EA}" destId="{0E9A99F3-C710-4F79-970B-717C9A8572EE}" srcOrd="0" destOrd="0" presId="urn:microsoft.com/office/officeart/2005/8/layout/list1"/>
    <dgm:cxn modelId="{8E6983ED-C1B7-4C6F-9FA6-598DEEFB543D}" type="presParOf" srcId="{E5DDC84D-55AC-4770-8C05-896A3320A5EA}" destId="{B306B232-8CF9-47B3-858E-313A1A9E9E48}" srcOrd="1" destOrd="0" presId="urn:microsoft.com/office/officeart/2005/8/layout/list1"/>
    <dgm:cxn modelId="{9562D81D-55F3-4C56-8D19-848C27DC82D3}" type="presParOf" srcId="{1BE08258-5E63-4676-8743-8DC347DD6EE5}" destId="{8A015089-3B94-4505-A259-FD38D6088906}" srcOrd="1" destOrd="0" presId="urn:microsoft.com/office/officeart/2005/8/layout/list1"/>
    <dgm:cxn modelId="{2B51DF60-BFBC-49FA-BA8E-725B07D3C4D7}" type="presParOf" srcId="{1BE08258-5E63-4676-8743-8DC347DD6EE5}" destId="{81C944C1-6919-4F74-8F7F-616D55F0AC34}" srcOrd="2" destOrd="0" presId="urn:microsoft.com/office/officeart/2005/8/layout/list1"/>
    <dgm:cxn modelId="{168F63DC-14CE-4DBB-BCBF-E7134642080E}" type="presParOf" srcId="{1BE08258-5E63-4676-8743-8DC347DD6EE5}" destId="{15C80A40-FCA3-4772-AB61-74EDB4C71F53}" srcOrd="3" destOrd="0" presId="urn:microsoft.com/office/officeart/2005/8/layout/list1"/>
    <dgm:cxn modelId="{3465CA57-1D30-437F-B6C5-B8DE5E409461}" type="presParOf" srcId="{1BE08258-5E63-4676-8743-8DC347DD6EE5}" destId="{C94FED03-54BA-44D3-8DD1-0BA937ABC6A2}" srcOrd="4" destOrd="0" presId="urn:microsoft.com/office/officeart/2005/8/layout/list1"/>
    <dgm:cxn modelId="{113C458C-85C1-4936-AFFF-6C334343D617}" type="presParOf" srcId="{C94FED03-54BA-44D3-8DD1-0BA937ABC6A2}" destId="{BE4E1DB1-9365-48DB-9390-2525C025F1D9}" srcOrd="0" destOrd="0" presId="urn:microsoft.com/office/officeart/2005/8/layout/list1"/>
    <dgm:cxn modelId="{0D1B91A4-8956-4C3B-9E26-D815FCAD41BF}" type="presParOf" srcId="{C94FED03-54BA-44D3-8DD1-0BA937ABC6A2}" destId="{17B513AA-4E6D-40B4-95F0-3F3B2AFBD205}" srcOrd="1" destOrd="0" presId="urn:microsoft.com/office/officeart/2005/8/layout/list1"/>
    <dgm:cxn modelId="{EB9DF7A2-0D47-4C8D-9412-B4A94DCA8111}" type="presParOf" srcId="{1BE08258-5E63-4676-8743-8DC347DD6EE5}" destId="{6BBB5774-B6B2-4DC5-8AB9-86DFF4A49838}" srcOrd="5" destOrd="0" presId="urn:microsoft.com/office/officeart/2005/8/layout/list1"/>
    <dgm:cxn modelId="{BE3D8F09-894F-43C4-B653-512063C91AF4}" type="presParOf" srcId="{1BE08258-5E63-4676-8743-8DC347DD6EE5}" destId="{59492A20-0954-4500-8829-C6A3BBFFD30C}" srcOrd="6" destOrd="0" presId="urn:microsoft.com/office/officeart/2005/8/layout/list1"/>
    <dgm:cxn modelId="{5B157B40-500F-4A6B-8BC8-D480ED1A9193}" type="presParOf" srcId="{1BE08258-5E63-4676-8743-8DC347DD6EE5}" destId="{F1A0BD09-BE55-45AD-BBAD-9163F011296B}" srcOrd="7" destOrd="0" presId="urn:microsoft.com/office/officeart/2005/8/layout/list1"/>
    <dgm:cxn modelId="{4FD1D405-B631-48D0-A31A-17173208841A}" type="presParOf" srcId="{1BE08258-5E63-4676-8743-8DC347DD6EE5}" destId="{3ED536A7-9AC8-450A-A8DC-1B7C239B6F44}" srcOrd="8" destOrd="0" presId="urn:microsoft.com/office/officeart/2005/8/layout/list1"/>
    <dgm:cxn modelId="{BFEFB8B9-911E-4536-BD45-99244A74389F}" type="presParOf" srcId="{3ED536A7-9AC8-450A-A8DC-1B7C239B6F44}" destId="{210456E5-151D-4934-A5EE-E9E6914FF729}" srcOrd="0" destOrd="0" presId="urn:microsoft.com/office/officeart/2005/8/layout/list1"/>
    <dgm:cxn modelId="{D54DA4D1-D278-488F-A2DD-541C70C8DFFC}" type="presParOf" srcId="{3ED536A7-9AC8-450A-A8DC-1B7C239B6F44}" destId="{BBC77CB2-D7D9-416A-93EC-324CBF5D5D24}" srcOrd="1" destOrd="0" presId="urn:microsoft.com/office/officeart/2005/8/layout/list1"/>
    <dgm:cxn modelId="{B4DAAF1F-BBEE-4508-9C4C-C010DF78AFB0}" type="presParOf" srcId="{1BE08258-5E63-4676-8743-8DC347DD6EE5}" destId="{1CE030B7-A2A3-48E9-9912-66BBF3D98B0E}" srcOrd="9" destOrd="0" presId="urn:microsoft.com/office/officeart/2005/8/layout/list1"/>
    <dgm:cxn modelId="{A8640002-3A07-4838-BC8D-4A624A59EA20}" type="presParOf" srcId="{1BE08258-5E63-4676-8743-8DC347DD6EE5}" destId="{ECFB30A8-278D-448D-908A-F37BC9396C78}" srcOrd="10" destOrd="0" presId="urn:microsoft.com/office/officeart/2005/8/layout/list1"/>
    <dgm:cxn modelId="{A06278F6-FFF1-46EC-9E01-541E07C2B10B}" type="presParOf" srcId="{1BE08258-5E63-4676-8743-8DC347DD6EE5}" destId="{58654705-BF8B-4C8D-BBAC-90A02F88577A}" srcOrd="11" destOrd="0" presId="urn:microsoft.com/office/officeart/2005/8/layout/list1"/>
    <dgm:cxn modelId="{D7B67A25-820D-467A-8F63-FAA0518E4481}" type="presParOf" srcId="{1BE08258-5E63-4676-8743-8DC347DD6EE5}" destId="{045FBF7A-7EEE-4DE7-AA70-6C9AD523017B}" srcOrd="12" destOrd="0" presId="urn:microsoft.com/office/officeart/2005/8/layout/list1"/>
    <dgm:cxn modelId="{DBB02E20-14A6-49FE-BF9D-9805246F5A59}" type="presParOf" srcId="{045FBF7A-7EEE-4DE7-AA70-6C9AD523017B}" destId="{3BE524F6-A233-40F3-A512-B0C53A2F0B9B}" srcOrd="0" destOrd="0" presId="urn:microsoft.com/office/officeart/2005/8/layout/list1"/>
    <dgm:cxn modelId="{3C06E60D-8CC5-494C-98CB-7F4AAEDE2886}" type="presParOf" srcId="{045FBF7A-7EEE-4DE7-AA70-6C9AD523017B}" destId="{F45BD49C-408D-422B-B0F5-3B9907697061}" srcOrd="1" destOrd="0" presId="urn:microsoft.com/office/officeart/2005/8/layout/list1"/>
    <dgm:cxn modelId="{95A2B1C0-978E-4779-ADE4-8E566563EB4A}" type="presParOf" srcId="{1BE08258-5E63-4676-8743-8DC347DD6EE5}" destId="{B0B05410-9091-4702-AC14-0B4933BD3E3E}" srcOrd="13" destOrd="0" presId="urn:microsoft.com/office/officeart/2005/8/layout/list1"/>
    <dgm:cxn modelId="{B0FC74B4-8BBE-48F2-B79F-7CF869519C20}" type="presParOf" srcId="{1BE08258-5E63-4676-8743-8DC347DD6EE5}" destId="{6E2EFAF0-FCDA-4C7A-80E3-EF9DBFC876A2}" srcOrd="14" destOrd="0" presId="urn:microsoft.com/office/officeart/2005/8/layout/list1"/>
    <dgm:cxn modelId="{6CAB9056-47DC-4726-9BC6-E8145B2D6531}" type="presParOf" srcId="{1BE08258-5E63-4676-8743-8DC347DD6EE5}" destId="{3B91457A-A91F-4FCF-BB15-A676B610BA48}" srcOrd="15" destOrd="0" presId="urn:microsoft.com/office/officeart/2005/8/layout/list1"/>
    <dgm:cxn modelId="{7D693AAD-3BC7-4B45-A50A-DEA93716C86A}" type="presParOf" srcId="{1BE08258-5E63-4676-8743-8DC347DD6EE5}" destId="{F5A18345-CD84-4E4C-8F63-0ABCF6EC58B3}" srcOrd="16" destOrd="0" presId="urn:microsoft.com/office/officeart/2005/8/layout/list1"/>
    <dgm:cxn modelId="{2E53167F-C7D0-482A-80DF-85110EE52A0A}" type="presParOf" srcId="{F5A18345-CD84-4E4C-8F63-0ABCF6EC58B3}" destId="{13608A75-355E-4CEE-9D33-ED68DE406510}" srcOrd="0" destOrd="0" presId="urn:microsoft.com/office/officeart/2005/8/layout/list1"/>
    <dgm:cxn modelId="{895A90EC-E4D8-462B-94A4-9936B2F47117}" type="presParOf" srcId="{F5A18345-CD84-4E4C-8F63-0ABCF6EC58B3}" destId="{E58D62D1-3BA3-44BF-A732-370216D5CA04}" srcOrd="1" destOrd="0" presId="urn:microsoft.com/office/officeart/2005/8/layout/list1"/>
    <dgm:cxn modelId="{F93D183A-069F-4F02-8340-754D16E93130}" type="presParOf" srcId="{1BE08258-5E63-4676-8743-8DC347DD6EE5}" destId="{09FD0458-49BD-48F7-BBB2-AF0B066A8C31}" srcOrd="17" destOrd="0" presId="urn:microsoft.com/office/officeart/2005/8/layout/list1"/>
    <dgm:cxn modelId="{292A89F0-E93F-4396-988A-7372A7C3B2BF}" type="presParOf" srcId="{1BE08258-5E63-4676-8743-8DC347DD6EE5}" destId="{9EEB6033-EF04-4435-A014-FEC9BEB077DB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A2A9DB-B185-43E0-9738-FFADAD2A3E1B}">
      <dsp:nvSpPr>
        <dsp:cNvPr id="0" name=""/>
        <dsp:cNvSpPr/>
      </dsp:nvSpPr>
      <dsp:spPr>
        <a:xfrm rot="21300000">
          <a:off x="18706" y="1685100"/>
          <a:ext cx="6058586" cy="693799"/>
        </a:xfrm>
        <a:prstGeom prst="mathMinus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7D02BE-8391-4A68-980C-EE74EE5B4292}">
      <dsp:nvSpPr>
        <dsp:cNvPr id="0" name=""/>
        <dsp:cNvSpPr/>
      </dsp:nvSpPr>
      <dsp:spPr>
        <a:xfrm>
          <a:off x="731520" y="203200"/>
          <a:ext cx="1828800" cy="1625600"/>
        </a:xfrm>
        <a:prstGeom prst="downArrow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7403A7-74B3-453B-9493-E368E02165FC}">
      <dsp:nvSpPr>
        <dsp:cNvPr id="0" name=""/>
        <dsp:cNvSpPr/>
      </dsp:nvSpPr>
      <dsp:spPr>
        <a:xfrm>
          <a:off x="2197378" y="0"/>
          <a:ext cx="4017722" cy="1706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err="1" smtClean="0">
              <a:solidFill>
                <a:srgbClr val="002060"/>
              </a:solidFill>
              <a:latin typeface="Comic Sans MS" pitchFamily="66" charset="0"/>
            </a:rPr>
            <a:t>Внутрішньоциклові</a:t>
          </a:r>
          <a:r>
            <a:rPr lang="uk-UA" sz="2800" kern="1200" dirty="0" smtClean="0">
              <a:solidFill>
                <a:srgbClr val="002060"/>
              </a:solidFill>
              <a:latin typeface="Comic Sans MS" pitchFamily="66" charset="0"/>
            </a:rPr>
            <a:t> </a:t>
          </a:r>
          <a:endParaRPr lang="ru-RU" sz="2800" kern="1200" dirty="0">
            <a:solidFill>
              <a:srgbClr val="002060"/>
            </a:solidFill>
            <a:latin typeface="Comic Sans MS" pitchFamily="66" charset="0"/>
          </a:endParaRPr>
        </a:p>
      </dsp:txBody>
      <dsp:txXfrm>
        <a:off x="2197378" y="0"/>
        <a:ext cx="4017722" cy="1706880"/>
      </dsp:txXfrm>
    </dsp:sp>
    <dsp:sp modelId="{B8E09A81-4E26-4B25-A4D1-4750CF09336C}">
      <dsp:nvSpPr>
        <dsp:cNvPr id="0" name=""/>
        <dsp:cNvSpPr/>
      </dsp:nvSpPr>
      <dsp:spPr>
        <a:xfrm>
          <a:off x="3535680" y="2235200"/>
          <a:ext cx="1828800" cy="1625600"/>
        </a:xfrm>
        <a:prstGeom prst="upArrow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325AA1-CBA2-4209-945C-6C276475EB30}">
      <dsp:nvSpPr>
        <dsp:cNvPr id="0" name=""/>
        <dsp:cNvSpPr/>
      </dsp:nvSpPr>
      <dsp:spPr>
        <a:xfrm>
          <a:off x="357186" y="2357120"/>
          <a:ext cx="3065146" cy="1706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err="1" smtClean="0">
              <a:solidFill>
                <a:schemeClr val="accent6">
                  <a:lumMod val="75000"/>
                </a:schemeClr>
              </a:solidFill>
              <a:latin typeface="Comic Sans MS" pitchFamily="66" charset="0"/>
            </a:rPr>
            <a:t>Міжциклові</a:t>
          </a:r>
          <a:r>
            <a:rPr lang="uk-UA" sz="2800" kern="1200" dirty="0" smtClean="0">
              <a:solidFill>
                <a:schemeClr val="accent6">
                  <a:lumMod val="75000"/>
                </a:schemeClr>
              </a:solidFill>
              <a:latin typeface="Comic Sans MS" pitchFamily="66" charset="0"/>
            </a:rPr>
            <a:t> </a:t>
          </a:r>
          <a:endParaRPr lang="ru-RU" sz="2800" kern="1200" dirty="0">
            <a:solidFill>
              <a:schemeClr val="accent6">
                <a:lumMod val="75000"/>
              </a:schemeClr>
            </a:solidFill>
            <a:latin typeface="Comic Sans MS" pitchFamily="66" charset="0"/>
          </a:endParaRPr>
        </a:p>
      </dsp:txBody>
      <dsp:txXfrm>
        <a:off x="357186" y="2357120"/>
        <a:ext cx="3065146" cy="17068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C944C1-6919-4F74-8F7F-616D55F0AC34}">
      <dsp:nvSpPr>
        <dsp:cNvPr id="0" name=""/>
        <dsp:cNvSpPr/>
      </dsp:nvSpPr>
      <dsp:spPr>
        <a:xfrm>
          <a:off x="0" y="414151"/>
          <a:ext cx="800105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06B232-8CF9-47B3-858E-313A1A9E9E48}">
      <dsp:nvSpPr>
        <dsp:cNvPr id="0" name=""/>
        <dsp:cNvSpPr/>
      </dsp:nvSpPr>
      <dsp:spPr>
        <a:xfrm>
          <a:off x="400052" y="104191"/>
          <a:ext cx="6457988" cy="619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95" tIns="0" rIns="21169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latin typeface="Georgia" pitchFamily="18" charset="0"/>
            </a:rPr>
            <a:t>усвідомлення сутності </a:t>
          </a:r>
          <a:r>
            <a:rPr lang="uk-UA" sz="1600" kern="1200" dirty="0" err="1" smtClean="0">
              <a:latin typeface="Georgia" pitchFamily="18" charset="0"/>
            </a:rPr>
            <a:t>міжпредметного</a:t>
          </a:r>
          <a:r>
            <a:rPr lang="uk-UA" sz="1600" kern="1200" dirty="0" smtClean="0">
              <a:latin typeface="Georgia" pitchFamily="18" charset="0"/>
            </a:rPr>
            <a:t> завдання, розуміння необхідності застосування знань із інших предметів;</a:t>
          </a:r>
          <a:endParaRPr lang="ru-RU" sz="1600" kern="1200" dirty="0">
            <a:latin typeface="Georgia" pitchFamily="18" charset="0"/>
          </a:endParaRPr>
        </a:p>
      </dsp:txBody>
      <dsp:txXfrm>
        <a:off x="430314" y="134453"/>
        <a:ext cx="6397464" cy="559396"/>
      </dsp:txXfrm>
    </dsp:sp>
    <dsp:sp modelId="{59492A20-0954-4500-8829-C6A3BBFFD30C}">
      <dsp:nvSpPr>
        <dsp:cNvPr id="0" name=""/>
        <dsp:cNvSpPr/>
      </dsp:nvSpPr>
      <dsp:spPr>
        <a:xfrm>
          <a:off x="0" y="1366711"/>
          <a:ext cx="800105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2812566"/>
              <a:satOff val="-4220"/>
              <a:lumOff val="-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B513AA-4E6D-40B4-95F0-3F3B2AFBD205}">
      <dsp:nvSpPr>
        <dsp:cNvPr id="0" name=""/>
        <dsp:cNvSpPr/>
      </dsp:nvSpPr>
      <dsp:spPr>
        <a:xfrm>
          <a:off x="400052" y="1056751"/>
          <a:ext cx="6457988" cy="619920"/>
        </a:xfrm>
        <a:prstGeom prst="roundRect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95" tIns="0" rIns="21169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latin typeface="Georgia" pitchFamily="18" charset="0"/>
            </a:rPr>
            <a:t>добір і актуалізація (приведення в «робочий стан») потрібних знань із інших предметів;</a:t>
          </a:r>
          <a:endParaRPr lang="ru-RU" sz="1600" kern="1200" dirty="0">
            <a:latin typeface="Georgia" pitchFamily="18" charset="0"/>
          </a:endParaRPr>
        </a:p>
      </dsp:txBody>
      <dsp:txXfrm>
        <a:off x="430314" y="1087013"/>
        <a:ext cx="6397464" cy="559396"/>
      </dsp:txXfrm>
    </dsp:sp>
    <dsp:sp modelId="{ECFB30A8-278D-448D-908A-F37BC9396C78}">
      <dsp:nvSpPr>
        <dsp:cNvPr id="0" name=""/>
        <dsp:cNvSpPr/>
      </dsp:nvSpPr>
      <dsp:spPr>
        <a:xfrm>
          <a:off x="0" y="2357453"/>
          <a:ext cx="800105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C77CB2-D7D9-416A-93EC-324CBF5D5D24}">
      <dsp:nvSpPr>
        <dsp:cNvPr id="0" name=""/>
        <dsp:cNvSpPr/>
      </dsp:nvSpPr>
      <dsp:spPr>
        <a:xfrm>
          <a:off x="400052" y="2009312"/>
          <a:ext cx="6457988" cy="619920"/>
        </a:xfrm>
        <a:prstGeom prst="round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95" tIns="0" rIns="21169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latin typeface="Georgia" pitchFamily="18" charset="0"/>
            </a:rPr>
            <a:t>їхній перенос у нову ситуацію, зіставлення знань із суміжних предметів;</a:t>
          </a:r>
          <a:endParaRPr lang="ru-RU" sz="1600" kern="1200" dirty="0">
            <a:latin typeface="Georgia" pitchFamily="18" charset="0"/>
          </a:endParaRPr>
        </a:p>
      </dsp:txBody>
      <dsp:txXfrm>
        <a:off x="430314" y="2039574"/>
        <a:ext cx="6397464" cy="559396"/>
      </dsp:txXfrm>
    </dsp:sp>
    <dsp:sp modelId="{6E2EFAF0-FCDA-4C7A-80E3-EF9DBFC876A2}">
      <dsp:nvSpPr>
        <dsp:cNvPr id="0" name=""/>
        <dsp:cNvSpPr/>
      </dsp:nvSpPr>
      <dsp:spPr>
        <a:xfrm>
          <a:off x="0" y="3271832"/>
          <a:ext cx="800105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8437698"/>
              <a:satOff val="-12660"/>
              <a:lumOff val="-20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5BD49C-408D-422B-B0F5-3B9907697061}">
      <dsp:nvSpPr>
        <dsp:cNvPr id="0" name=""/>
        <dsp:cNvSpPr/>
      </dsp:nvSpPr>
      <dsp:spPr>
        <a:xfrm>
          <a:off x="400052" y="2961872"/>
          <a:ext cx="6457988" cy="619920"/>
        </a:xfrm>
        <a:prstGeom prst="roundRect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95" tIns="0" rIns="21169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latin typeface="Georgia" pitchFamily="18" charset="0"/>
            </a:rPr>
            <a:t>синтез знань, установлення сумісності понять, одиниць виміру, розрахункових дій, їх виконання;</a:t>
          </a:r>
          <a:endParaRPr lang="ru-RU" sz="1600" kern="1200" dirty="0">
            <a:latin typeface="Georgia" pitchFamily="18" charset="0"/>
          </a:endParaRPr>
        </a:p>
      </dsp:txBody>
      <dsp:txXfrm>
        <a:off x="430314" y="2992134"/>
        <a:ext cx="6397464" cy="559396"/>
      </dsp:txXfrm>
    </dsp:sp>
    <dsp:sp modelId="{9EEB6033-EF04-4435-A014-FEC9BEB077DB}">
      <dsp:nvSpPr>
        <dsp:cNvPr id="0" name=""/>
        <dsp:cNvSpPr/>
      </dsp:nvSpPr>
      <dsp:spPr>
        <a:xfrm>
          <a:off x="0" y="4224392"/>
          <a:ext cx="8001056" cy="529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8D62D1-3BA3-44BF-A732-370216D5CA04}">
      <dsp:nvSpPr>
        <dsp:cNvPr id="0" name=""/>
        <dsp:cNvSpPr/>
      </dsp:nvSpPr>
      <dsp:spPr>
        <a:xfrm>
          <a:off x="400052" y="3914432"/>
          <a:ext cx="6457988" cy="619920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95" tIns="0" rIns="21169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>
              <a:latin typeface="Georgia" pitchFamily="18" charset="0"/>
            </a:rPr>
            <a:t>одержання результату, узагальнення у висновках, закріплення понять.</a:t>
          </a:r>
          <a:endParaRPr lang="ru-RU" sz="1600" kern="1200" dirty="0">
            <a:latin typeface="Georgia" pitchFamily="18" charset="0"/>
          </a:endParaRPr>
        </a:p>
      </dsp:txBody>
      <dsp:txXfrm>
        <a:off x="430314" y="3944694"/>
        <a:ext cx="6397464" cy="5593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163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CAFAF-F440-4BEA-83C0-06215780B21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corowina.ucoz.com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85720" y="2130425"/>
            <a:ext cx="8643998" cy="1470025"/>
          </a:xfrm>
        </p:spPr>
        <p:txBody>
          <a:bodyPr>
            <a:noAutofit/>
          </a:bodyPr>
          <a:lstStyle/>
          <a:p>
            <a:r>
              <a:rPr lang="uk-UA" sz="4800" b="1" dirty="0" err="1" smtClean="0">
                <a:solidFill>
                  <a:srgbClr val="002060"/>
                </a:solidFill>
                <a:latin typeface="Georgia" pitchFamily="18" charset="0"/>
              </a:rPr>
              <a:t>Міжпредметні</a:t>
            </a:r>
            <a:r>
              <a:rPr lang="uk-UA" sz="4800" b="1" dirty="0" smtClean="0">
                <a:solidFill>
                  <a:srgbClr val="002060"/>
                </a:solidFill>
                <a:latin typeface="Georgia" pitchFamily="18" charset="0"/>
              </a:rPr>
              <a:t> зв</a:t>
            </a:r>
            <a:r>
              <a:rPr lang="uk-UA" sz="4800" b="1" dirty="0" smtClean="0">
                <a:solidFill>
                  <a:srgbClr val="002060"/>
                </a:solidFill>
                <a:latin typeface="Georgia" pitchFamily="18" charset="0"/>
                <a:cs typeface="Lucida Sans Unicode"/>
              </a:rPr>
              <a:t>’</a:t>
            </a:r>
            <a:r>
              <a:rPr lang="uk-UA" sz="4800" b="1" dirty="0" smtClean="0">
                <a:solidFill>
                  <a:srgbClr val="002060"/>
                </a:solidFill>
                <a:latin typeface="Georgia" pitchFamily="18" charset="0"/>
              </a:rPr>
              <a:t>язки</a:t>
            </a:r>
            <a:br>
              <a:rPr lang="uk-UA" sz="48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uk-UA" sz="4800" b="1" dirty="0" smtClean="0">
                <a:solidFill>
                  <a:srgbClr val="002060"/>
                </a:solidFill>
                <a:latin typeface="Georgia" pitchFamily="18" charset="0"/>
              </a:rPr>
              <a:t> та інтеграція на уроках </a:t>
            </a:r>
            <a:br>
              <a:rPr lang="uk-UA" sz="4800" b="1" dirty="0" smtClean="0">
                <a:solidFill>
                  <a:srgbClr val="002060"/>
                </a:solidFill>
                <a:latin typeface="Georgia" pitchFamily="18" charset="0"/>
              </a:rPr>
            </a:br>
            <a:r>
              <a:rPr lang="uk-UA" sz="4800" b="1" dirty="0" smtClean="0">
                <a:solidFill>
                  <a:srgbClr val="002060"/>
                </a:solidFill>
                <a:latin typeface="Georgia" pitchFamily="18" charset="0"/>
              </a:rPr>
              <a:t>основ здоров</a:t>
            </a:r>
            <a:r>
              <a:rPr lang="uk-UA" sz="4800" b="1" dirty="0" smtClean="0">
                <a:solidFill>
                  <a:srgbClr val="002060"/>
                </a:solidFill>
                <a:latin typeface="Georgia" pitchFamily="18" charset="0"/>
                <a:cs typeface="Lucida Sans Unicode"/>
              </a:rPr>
              <a:t>’</a:t>
            </a:r>
            <a:r>
              <a:rPr lang="uk-UA" sz="4800" b="1" dirty="0" smtClean="0">
                <a:solidFill>
                  <a:srgbClr val="002060"/>
                </a:solidFill>
                <a:latin typeface="Georgia" pitchFamily="18" charset="0"/>
              </a:rPr>
              <a:t>я </a:t>
            </a:r>
            <a:endParaRPr lang="ru-RU" sz="4800" b="1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286248" y="4643446"/>
            <a:ext cx="4643470" cy="1752600"/>
          </a:xfrm>
        </p:spPr>
        <p:txBody>
          <a:bodyPr>
            <a:normAutofit/>
          </a:bodyPr>
          <a:lstStyle/>
          <a:p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Вчитель основ здоров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  <a:cs typeface="Lucida Sans Unicode"/>
              </a:rPr>
              <a:t>’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я </a:t>
            </a:r>
            <a:r>
              <a:rPr lang="uk-UA" sz="2000" dirty="0" err="1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Новокалинівського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 </a:t>
            </a:r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ОЗ</a:t>
            </a:r>
            <a:endParaRPr lang="uk-UA" sz="2000" dirty="0" smtClean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  <a:p>
            <a:r>
              <a:rPr lang="uk-UA" sz="2000" dirty="0" smtClean="0">
                <a:solidFill>
                  <a:schemeClr val="accent2">
                    <a:lumMod val="50000"/>
                  </a:schemeClr>
                </a:solidFill>
                <a:latin typeface="Georgia" pitchFamily="18" charset="0"/>
              </a:rPr>
              <a:t>Романів Г.Я.</a:t>
            </a:r>
            <a:endParaRPr lang="ru-RU" sz="2000" dirty="0">
              <a:solidFill>
                <a:schemeClr val="accent2">
                  <a:lumMod val="50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/>
          </p:cNvSpPr>
          <p:nvPr/>
        </p:nvSpPr>
        <p:spPr>
          <a:xfrm>
            <a:off x="1571604" y="642918"/>
            <a:ext cx="6443662" cy="5357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“Усі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знання виростають з одного коріння – з навколишньої дійсності, </a:t>
            </a:r>
            <a:b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</a:b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а тому повинні вивчатися у </a:t>
            </a:r>
            <a:r>
              <a:rPr kumimoji="0" lang="uk-UA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зв</a:t>
            </a:r>
            <a:r>
              <a:rPr kumimoji="0" 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’</a:t>
            </a:r>
            <a:r>
              <a:rPr kumimoji="0" lang="uk-UA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язках”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</a:t>
            </a:r>
            <a:b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</a:br>
            <a:endParaRPr kumimoji="0" lang="uk-UA" sz="3600" b="1" i="0" u="none" strike="noStrike" kern="1200" cap="none" spc="0" normalizeH="0" baseline="0" noProof="0" dirty="0" smtClean="0">
              <a:ln>
                <a:noFill/>
              </a:ln>
              <a:solidFill>
                <a:schemeClr val="folHlink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600" b="1" dirty="0" smtClean="0">
                <a:solidFill>
                  <a:schemeClr val="folHlink"/>
                </a:solidFill>
                <a:latin typeface="Arial" charset="0"/>
                <a:ea typeface="+mj-ea"/>
                <a:cs typeface="+mj-cs"/>
              </a:rPr>
              <a:t>                   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Я.А.</a:t>
            </a:r>
            <a:r>
              <a:rPr kumimoji="0" lang="uk-UA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Коменський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chemeClr val="folHlink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85918" y="1000108"/>
            <a:ext cx="7143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785786" y="3857628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/>
          </a:p>
        </p:txBody>
      </p:sp>
      <p:sp>
        <p:nvSpPr>
          <p:cNvPr id="6" name="Rectangle 2"/>
          <p:cNvSpPr txBox="1">
            <a:spLocks/>
          </p:cNvSpPr>
          <p:nvPr/>
        </p:nvSpPr>
        <p:spPr>
          <a:xfrm>
            <a:off x="611188" y="404813"/>
            <a:ext cx="7772400" cy="1152525"/>
          </a:xfrm>
          <a:prstGeom prst="rect">
            <a:avLst/>
          </a:prstGeom>
          <a:ln>
            <a:pattFill prst="trellis">
              <a:fgClr>
                <a:schemeClr val="bg2"/>
              </a:fgClr>
              <a:bgClr>
                <a:srgbClr val="FFFFFF"/>
              </a:bgClr>
            </a:patt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       Актуальність 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600" b="1" dirty="0" smtClean="0">
                <a:solidFill>
                  <a:srgbClr val="CC0066"/>
                </a:solidFill>
                <a:latin typeface="Arial" charset="0"/>
                <a:ea typeface="+mj-ea"/>
                <a:cs typeface="+mj-cs"/>
              </a:rPr>
              <a:t>        </a:t>
            </a:r>
            <a:r>
              <a:rPr kumimoji="0" lang="uk-UA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міжпредметних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зв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  <a:t>’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язків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857224" y="2071678"/>
            <a:ext cx="7429552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Міжпредметні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зв'язки – проблема не нова. Маючи тривалу історію, вона не тільки не вичерпала свого значення, але й набула особливої актуальності в світлі модернізації освіти.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наш погляд, учні відчувають труднощі в самостійному узагальненні й одночасному застосуванні знань із декількох навчальних предметів. 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Допомогти школярам у цілісному сприйнятті досліджуваних предметів, явищ, процесів покликані інтегровані уроки.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4480" y="285728"/>
            <a:ext cx="70009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CC0066"/>
                </a:solidFill>
                <a:latin typeface="Arial" charset="0"/>
              </a:rPr>
              <a:t>                  Актуальність    </a:t>
            </a:r>
          </a:p>
          <a:p>
            <a:r>
              <a:rPr lang="uk-UA" sz="3200" b="1" dirty="0" smtClean="0">
                <a:solidFill>
                  <a:srgbClr val="CC0066"/>
                </a:solidFill>
                <a:latin typeface="Arial" charset="0"/>
              </a:rPr>
              <a:t>        </a:t>
            </a:r>
            <a:r>
              <a:rPr lang="uk-UA" sz="3200" b="1" dirty="0" err="1" smtClean="0">
                <a:solidFill>
                  <a:srgbClr val="CC0066"/>
                </a:solidFill>
                <a:latin typeface="Arial" charset="0"/>
              </a:rPr>
              <a:t>міжпредметної</a:t>
            </a:r>
            <a:r>
              <a:rPr lang="uk-UA" sz="3200" b="1" dirty="0" smtClean="0">
                <a:solidFill>
                  <a:srgbClr val="CC0066"/>
                </a:solidFill>
                <a:latin typeface="Arial" charset="0"/>
              </a:rPr>
              <a:t> інтеграції</a:t>
            </a:r>
            <a:endParaRPr lang="ru-RU" sz="3200" dirty="0"/>
          </a:p>
        </p:txBody>
      </p:sp>
      <p:sp>
        <p:nvSpPr>
          <p:cNvPr id="3" name="Rectangle 7"/>
          <p:cNvSpPr txBox="1">
            <a:spLocks/>
          </p:cNvSpPr>
          <p:nvPr/>
        </p:nvSpPr>
        <p:spPr>
          <a:xfrm>
            <a:off x="214282" y="1857364"/>
            <a:ext cx="8643998" cy="4382876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Міжпредметна</a:t>
            </a:r>
            <a:r>
              <a:rPr kumimoji="0" lang="uk-UA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інтеграція</a:t>
            </a: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п</a:t>
            </a: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ередбачає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досягнення  якісної освіти, тобто освіти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конкурентоздатної, спроможної забезпечити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кожній людині самостійно</a:t>
            </a:r>
            <a:r>
              <a:rPr kumimoji="0" lang="uk-UA" sz="3200" b="0" i="0" u="none" strike="noStrike" kern="1200" cap="none" spc="0" normalizeH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досягти тієї чи іншої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життєвої мети, творчо самостверджуватися 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різних соціальних сферах.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folHlin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folHlin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4480" y="571480"/>
            <a:ext cx="67866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u="sng" dirty="0" smtClean="0">
                <a:solidFill>
                  <a:schemeClr val="folHlink"/>
                </a:solidFill>
                <a:latin typeface="Arial" charset="0"/>
              </a:rPr>
              <a:t> </a:t>
            </a:r>
            <a:r>
              <a:rPr lang="uk-UA" sz="2400" b="1" dirty="0" smtClean="0">
                <a:solidFill>
                  <a:schemeClr val="folHlink"/>
                </a:solidFill>
                <a:latin typeface="Arial" charset="0"/>
              </a:rPr>
              <a:t>    </a:t>
            </a:r>
            <a:r>
              <a:rPr lang="uk-UA" sz="2400" b="1" u="sng" dirty="0" smtClean="0">
                <a:solidFill>
                  <a:schemeClr val="folHlink"/>
                </a:solidFill>
                <a:latin typeface="Arial" charset="0"/>
              </a:rPr>
              <a:t>Інтеграція</a:t>
            </a:r>
            <a:r>
              <a:rPr lang="uk-UA" sz="2400" b="1" dirty="0" smtClean="0">
                <a:solidFill>
                  <a:schemeClr val="folHlink"/>
                </a:solidFill>
                <a:latin typeface="Arial" charset="0"/>
              </a:rPr>
              <a:t>  </a:t>
            </a:r>
            <a:r>
              <a:rPr lang="uk-UA" sz="2400" dirty="0" smtClean="0">
                <a:solidFill>
                  <a:schemeClr val="folHlink"/>
                </a:solidFill>
                <a:latin typeface="Arial" charset="0"/>
              </a:rPr>
              <a:t>- це не поєднання, а  </a:t>
            </a:r>
          </a:p>
          <a:p>
            <a:r>
              <a:rPr lang="uk-UA" sz="2400" dirty="0" smtClean="0">
                <a:solidFill>
                  <a:schemeClr val="folHlink"/>
                </a:solidFill>
                <a:latin typeface="Arial" charset="0"/>
              </a:rPr>
              <a:t>                              взаємопроникнення двох </a:t>
            </a:r>
          </a:p>
          <a:p>
            <a:r>
              <a:rPr lang="uk-UA" sz="2400" dirty="0" smtClean="0">
                <a:solidFill>
                  <a:schemeClr val="folHlink"/>
                </a:solidFill>
                <a:latin typeface="Arial" charset="0"/>
              </a:rPr>
              <a:t>                                             і більше предметів.</a:t>
            </a:r>
            <a:r>
              <a:rPr lang="uk-UA" sz="2400" dirty="0" smtClean="0">
                <a:solidFill>
                  <a:schemeClr val="folHlink"/>
                </a:solidFill>
              </a:rPr>
              <a:t> </a:t>
            </a:r>
          </a:p>
        </p:txBody>
      </p:sp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57158" y="1928802"/>
            <a:ext cx="8001024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400" b="1" u="sng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М</a:t>
            </a:r>
            <a:r>
              <a:rPr kumimoji="0" lang="uk-UA" sz="2400" b="1" i="0" u="sng" strike="noStrike" cap="none" normalizeH="0" baseline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іжпредметність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- принцип навчання, який впливає на добір і структуру навчального матеріалу цілого ряду предметів, підсилюючи системність знань учнів, активізує методи навчання, </a:t>
            </a:r>
            <a:r>
              <a:rPr kumimoji="0" lang="uk-UA" sz="2400" b="0" i="0" u="none" strike="noStrike" cap="none" normalizeH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                              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орієнтує на застосування                                комплексних  форм організації</a:t>
            </a:r>
            <a:r>
              <a:rPr kumimoji="0" lang="uk-UA" sz="2400" b="0" i="0" u="none" strike="noStrike" cap="none" normalizeH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навчання,забезпечуючи єдність                                       навчально-виховного процесу.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5" descr="ANd9GcQ78JfHfPfczfrpBXDS2l6Zd32oe6rS2dW6eAqPECW7KXLNxIH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3214686"/>
            <a:ext cx="2813050" cy="3097212"/>
          </a:xfrm>
          <a:prstGeom prst="rect">
            <a:avLst/>
          </a:prstGeom>
          <a:noFill/>
          <a:ln w="9525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        Мета </a:t>
            </a:r>
            <a:r>
              <a:rPr kumimoji="0" lang="uk-UA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міжпредметної</a:t>
            </a: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інтеграції</a:t>
            </a: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sp>
        <p:nvSpPr>
          <p:cNvPr id="3" name="Rectangle 3"/>
          <p:cNvSpPr txBox="1">
            <a:spLocks/>
          </p:cNvSpPr>
          <p:nvPr/>
        </p:nvSpPr>
        <p:spPr>
          <a:xfrm>
            <a:off x="500034" y="1785926"/>
            <a:ext cx="8229600" cy="485775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Дати учневі цілісне уявлення про світ.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Навчити сприймати явища в їх глибинному </a:t>
            </a:r>
            <a:r>
              <a:rPr kumimoji="0" lang="uk-UA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взаємозв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’</a:t>
            </a:r>
            <a:r>
              <a:rPr kumimoji="0" lang="uk-UA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язку</a:t>
            </a: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Розуміти логіку розвитку процесів, </a:t>
            </a:r>
            <a:r>
              <a:rPr kumimoji="0" lang="uk-UA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пов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’</a:t>
            </a:r>
            <a:r>
              <a:rPr kumimoji="0" lang="uk-UA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язаних</a:t>
            </a: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з  існуванням людського суспільства.</a:t>
            </a: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folHlin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4286256"/>
            <a:ext cx="5940425" cy="1712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       Результати </a:t>
            </a:r>
            <a:r>
              <a:rPr kumimoji="0" lang="uk-UA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міжпредметної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інтеграції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sp>
        <p:nvSpPr>
          <p:cNvPr id="3" name="Rectangle 3"/>
          <p:cNvSpPr txBox="1">
            <a:spLocks/>
          </p:cNvSpPr>
          <p:nvPr/>
        </p:nvSpPr>
        <p:spPr>
          <a:xfrm>
            <a:off x="357158" y="1500174"/>
            <a:ext cx="8229600" cy="4751387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Поєднуються ізольовані предмети у цілісну систему.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Знання</a:t>
            </a: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учнів набувають системності.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Уміння стають узагальненими.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Посилюється світоглядна                                                                       направленість пізнавальних                    інтересів учнів.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Досягається всебічний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розвиток особистості.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11250" r="11874"/>
          <a:stretch>
            <a:fillRect/>
          </a:stretch>
        </p:blipFill>
        <p:spPr bwMode="auto">
          <a:xfrm>
            <a:off x="5676771" y="3483778"/>
            <a:ext cx="2928958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 txBox="1">
            <a:spLocks/>
          </p:cNvSpPr>
          <p:nvPr/>
        </p:nvSpPr>
        <p:spPr>
          <a:xfrm>
            <a:off x="914400" y="214290"/>
            <a:ext cx="8229600" cy="99377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Функції </a:t>
            </a:r>
            <a:r>
              <a:rPr kumimoji="0" lang="uk-UA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міжпредметних</a:t>
            </a: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зв</a:t>
            </a: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  <a:t>’</a:t>
            </a: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язків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sp>
        <p:nvSpPr>
          <p:cNvPr id="3" name="Rectangle 9"/>
          <p:cNvSpPr>
            <a:spLocks noChangeArrowheads="1"/>
          </p:cNvSpPr>
          <p:nvPr/>
        </p:nvSpPr>
        <p:spPr bwMode="auto">
          <a:xfrm>
            <a:off x="1785918" y="857232"/>
            <a:ext cx="3384550" cy="1871662"/>
          </a:xfrm>
          <a:prstGeom prst="rect">
            <a:avLst/>
          </a:prstGeom>
          <a:solidFill>
            <a:srgbClr val="FFCCFF"/>
          </a:solidFill>
          <a:ln w="9525">
            <a:solidFill>
              <a:srgbClr val="9933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dirty="0">
                <a:solidFill>
                  <a:schemeClr val="hlink"/>
                </a:solidFill>
              </a:rPr>
              <a:t>Методологічна </a:t>
            </a:r>
            <a:r>
              <a:rPr lang="uk-UA" sz="2000" dirty="0">
                <a:solidFill>
                  <a:schemeClr val="accent1"/>
                </a:solidFill>
              </a:rPr>
              <a:t>–</a:t>
            </a:r>
          </a:p>
          <a:p>
            <a:pPr algn="ctr"/>
            <a:r>
              <a:rPr lang="uk-UA" sz="2000" dirty="0">
                <a:solidFill>
                  <a:srgbClr val="CC0099"/>
                </a:solidFill>
              </a:rPr>
              <a:t>формування сучасних </a:t>
            </a:r>
          </a:p>
          <a:p>
            <a:pPr algn="ctr"/>
            <a:r>
              <a:rPr lang="uk-UA" sz="2000" dirty="0">
                <a:solidFill>
                  <a:srgbClr val="CC0099"/>
                </a:solidFill>
              </a:rPr>
              <a:t>уявлень про цілісність та </a:t>
            </a:r>
          </a:p>
          <a:p>
            <a:pPr algn="ctr"/>
            <a:r>
              <a:rPr lang="uk-UA" sz="2000" dirty="0">
                <a:solidFill>
                  <a:srgbClr val="CC0099"/>
                </a:solidFill>
              </a:rPr>
              <a:t>розвиток природи</a:t>
            </a:r>
            <a:endParaRPr lang="ru-RU" sz="2000" dirty="0">
              <a:solidFill>
                <a:srgbClr val="CC0099"/>
              </a:solidFill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auto">
          <a:xfrm>
            <a:off x="4857752" y="1643050"/>
            <a:ext cx="4176712" cy="2232025"/>
          </a:xfrm>
          <a:prstGeom prst="rect">
            <a:avLst/>
          </a:prstGeom>
          <a:solidFill>
            <a:srgbClr val="FFCCFF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dirty="0">
                <a:solidFill>
                  <a:srgbClr val="9900FF"/>
                </a:solidFill>
              </a:rPr>
              <a:t>Виховна –</a:t>
            </a:r>
            <a:r>
              <a:rPr lang="uk-UA" sz="2000" dirty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uk-UA" sz="2000" dirty="0">
                <a:solidFill>
                  <a:srgbClr val="009900"/>
                </a:solidFill>
              </a:rPr>
              <a:t>встановлення </a:t>
            </a:r>
            <a:r>
              <a:rPr lang="uk-UA" sz="2000" dirty="0" err="1">
                <a:solidFill>
                  <a:srgbClr val="009900"/>
                </a:solidFill>
              </a:rPr>
              <a:t>міжпредметних</a:t>
            </a:r>
            <a:r>
              <a:rPr lang="uk-UA" sz="2000" dirty="0">
                <a:solidFill>
                  <a:srgbClr val="009900"/>
                </a:solidFill>
              </a:rPr>
              <a:t> </a:t>
            </a:r>
          </a:p>
          <a:p>
            <a:pPr algn="ctr"/>
            <a:r>
              <a:rPr lang="uk-UA" sz="2000" dirty="0" err="1">
                <a:solidFill>
                  <a:srgbClr val="009900"/>
                </a:solidFill>
              </a:rPr>
              <a:t>зв</a:t>
            </a:r>
            <a:r>
              <a:rPr lang="en-US" sz="2000" dirty="0">
                <a:solidFill>
                  <a:srgbClr val="009900"/>
                </a:solidFill>
              </a:rPr>
              <a:t>’</a:t>
            </a:r>
            <a:r>
              <a:rPr lang="uk-UA" sz="2000" dirty="0" err="1">
                <a:solidFill>
                  <a:srgbClr val="009900"/>
                </a:solidFill>
              </a:rPr>
              <a:t>язків</a:t>
            </a:r>
            <a:r>
              <a:rPr lang="uk-UA" sz="2000" dirty="0">
                <a:solidFill>
                  <a:srgbClr val="009900"/>
                </a:solidFill>
              </a:rPr>
              <a:t> при здійсненні </a:t>
            </a:r>
            <a:r>
              <a:rPr lang="uk-UA" sz="2000" dirty="0" err="1">
                <a:solidFill>
                  <a:srgbClr val="009900"/>
                </a:solidFill>
              </a:rPr>
              <a:t>еколо-</a:t>
            </a:r>
            <a:endParaRPr lang="uk-UA" sz="2000" dirty="0">
              <a:solidFill>
                <a:srgbClr val="009900"/>
              </a:solidFill>
            </a:endParaRPr>
          </a:p>
          <a:p>
            <a:pPr algn="ctr"/>
            <a:r>
              <a:rPr lang="uk-UA" sz="2000" dirty="0">
                <a:solidFill>
                  <a:srgbClr val="009900"/>
                </a:solidFill>
              </a:rPr>
              <a:t> </a:t>
            </a:r>
            <a:r>
              <a:rPr lang="uk-UA" sz="2000" dirty="0" err="1">
                <a:solidFill>
                  <a:srgbClr val="009900"/>
                </a:solidFill>
              </a:rPr>
              <a:t>гічного</a:t>
            </a:r>
            <a:r>
              <a:rPr lang="uk-UA" sz="2000" dirty="0">
                <a:solidFill>
                  <a:srgbClr val="009900"/>
                </a:solidFill>
              </a:rPr>
              <a:t>,  морального, </a:t>
            </a:r>
            <a:r>
              <a:rPr lang="uk-UA" sz="2000" dirty="0" err="1">
                <a:solidFill>
                  <a:srgbClr val="009900"/>
                </a:solidFill>
              </a:rPr>
              <a:t>патріо-</a:t>
            </a:r>
            <a:endParaRPr lang="uk-UA" sz="2000" dirty="0">
              <a:solidFill>
                <a:srgbClr val="009900"/>
              </a:solidFill>
            </a:endParaRPr>
          </a:p>
          <a:p>
            <a:pPr algn="ctr"/>
            <a:r>
              <a:rPr lang="uk-UA" sz="2000" dirty="0">
                <a:solidFill>
                  <a:srgbClr val="009900"/>
                </a:solidFill>
              </a:rPr>
              <a:t> </a:t>
            </a:r>
            <a:r>
              <a:rPr lang="uk-UA" sz="2000" dirty="0" err="1">
                <a:solidFill>
                  <a:srgbClr val="009900"/>
                </a:solidFill>
              </a:rPr>
              <a:t>тичного</a:t>
            </a:r>
            <a:r>
              <a:rPr lang="uk-UA" sz="2000" dirty="0">
                <a:solidFill>
                  <a:srgbClr val="009900"/>
                </a:solidFill>
              </a:rPr>
              <a:t>,естетичного виховання</a:t>
            </a:r>
            <a:endParaRPr lang="ru-RU" sz="2000" dirty="0">
              <a:solidFill>
                <a:srgbClr val="009900"/>
              </a:solidFill>
            </a:endParaRP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3857620" y="4000504"/>
            <a:ext cx="3000396" cy="1800225"/>
          </a:xfrm>
          <a:prstGeom prst="rect">
            <a:avLst/>
          </a:prstGeom>
          <a:solidFill>
            <a:srgbClr val="FFCCFF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dirty="0">
                <a:solidFill>
                  <a:srgbClr val="CC0099"/>
                </a:solidFill>
              </a:rPr>
              <a:t>Освітня –</a:t>
            </a:r>
            <a:r>
              <a:rPr lang="uk-UA" sz="2000" b="0" dirty="0"/>
              <a:t> </a:t>
            </a:r>
          </a:p>
          <a:p>
            <a:pPr algn="ctr"/>
            <a:r>
              <a:rPr lang="uk-UA" sz="2000" dirty="0">
                <a:solidFill>
                  <a:srgbClr val="0066FF"/>
                </a:solidFill>
              </a:rPr>
              <a:t>формування системи </a:t>
            </a:r>
          </a:p>
          <a:p>
            <a:pPr algn="ctr"/>
            <a:r>
              <a:rPr lang="uk-UA" sz="2000" dirty="0">
                <a:solidFill>
                  <a:srgbClr val="0066FF"/>
                </a:solidFill>
              </a:rPr>
              <a:t>знань про природу</a:t>
            </a:r>
          </a:p>
          <a:p>
            <a:pPr algn="ctr"/>
            <a:r>
              <a:rPr lang="uk-UA" sz="2000" dirty="0">
                <a:solidFill>
                  <a:srgbClr val="0066FF"/>
                </a:solidFill>
              </a:rPr>
              <a:t> у повному її розумінні</a:t>
            </a:r>
            <a:endParaRPr lang="ru-RU" sz="2000" dirty="0">
              <a:solidFill>
                <a:srgbClr val="0066FF"/>
              </a:solidFill>
            </a:endParaRPr>
          </a:p>
        </p:txBody>
      </p:sp>
      <p:sp>
        <p:nvSpPr>
          <p:cNvPr id="6" name="Rectangle 14"/>
          <p:cNvSpPr>
            <a:spLocks noChangeArrowheads="1"/>
          </p:cNvSpPr>
          <p:nvPr/>
        </p:nvSpPr>
        <p:spPr bwMode="auto">
          <a:xfrm>
            <a:off x="357158" y="2500306"/>
            <a:ext cx="3527425" cy="1944688"/>
          </a:xfrm>
          <a:prstGeom prst="rect">
            <a:avLst/>
          </a:prstGeom>
          <a:solidFill>
            <a:srgbClr val="FFCCFF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uk-UA" sz="2000" dirty="0">
              <a:solidFill>
                <a:srgbClr val="FF0066"/>
              </a:solidFill>
            </a:endParaRPr>
          </a:p>
          <a:p>
            <a:pPr algn="ctr"/>
            <a:r>
              <a:rPr lang="uk-UA" sz="2000" dirty="0">
                <a:solidFill>
                  <a:srgbClr val="FF0066"/>
                </a:solidFill>
              </a:rPr>
              <a:t>Конструктивна </a:t>
            </a:r>
            <a:r>
              <a:rPr lang="uk-UA" sz="2000" dirty="0">
                <a:solidFill>
                  <a:srgbClr val="800080"/>
                </a:solidFill>
              </a:rPr>
              <a:t>–</a:t>
            </a:r>
          </a:p>
          <a:p>
            <a:pPr algn="ctr"/>
            <a:r>
              <a:rPr lang="uk-UA" sz="2000" dirty="0">
                <a:solidFill>
                  <a:srgbClr val="800080"/>
                </a:solidFill>
              </a:rPr>
              <a:t>вдосконалення організації</a:t>
            </a:r>
            <a:r>
              <a:rPr lang="uk-UA" sz="2000" b="0" dirty="0">
                <a:solidFill>
                  <a:srgbClr val="666699"/>
                </a:solidFill>
              </a:rPr>
              <a:t> </a:t>
            </a:r>
          </a:p>
          <a:p>
            <a:pPr algn="ctr"/>
            <a:r>
              <a:rPr lang="uk-UA" sz="2000" dirty="0" err="1">
                <a:solidFill>
                  <a:srgbClr val="800080"/>
                </a:solidFill>
              </a:rPr>
              <a:t>навчально</a:t>
            </a:r>
            <a:r>
              <a:rPr lang="uk-UA" sz="2000" dirty="0">
                <a:solidFill>
                  <a:srgbClr val="800080"/>
                </a:solidFill>
              </a:rPr>
              <a:t> – виховного  </a:t>
            </a:r>
          </a:p>
          <a:p>
            <a:pPr algn="ctr"/>
            <a:r>
              <a:rPr lang="uk-UA" sz="2000" dirty="0">
                <a:solidFill>
                  <a:srgbClr val="800080"/>
                </a:solidFill>
              </a:rPr>
              <a:t>процесу і співпраця</a:t>
            </a:r>
          </a:p>
          <a:p>
            <a:pPr algn="ctr"/>
            <a:r>
              <a:rPr lang="uk-UA" sz="2000" dirty="0">
                <a:solidFill>
                  <a:srgbClr val="800080"/>
                </a:solidFill>
              </a:rPr>
              <a:t>учителів різних предметів</a:t>
            </a:r>
          </a:p>
          <a:p>
            <a:pPr algn="ctr"/>
            <a:endParaRPr lang="ru-RU" sz="2000" dirty="0">
              <a:solidFill>
                <a:srgbClr val="800080"/>
              </a:solidFill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285720" y="4857760"/>
            <a:ext cx="3643338" cy="1655763"/>
          </a:xfrm>
          <a:prstGeom prst="rect">
            <a:avLst/>
          </a:prstGeom>
          <a:solidFill>
            <a:srgbClr val="FFCCFF"/>
          </a:solidFill>
          <a:ln w="9525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dirty="0">
                <a:solidFill>
                  <a:srgbClr val="009900"/>
                </a:solidFill>
              </a:rPr>
              <a:t>Розвиваюча –</a:t>
            </a:r>
          </a:p>
          <a:p>
            <a:pPr algn="ctr"/>
            <a:r>
              <a:rPr lang="uk-UA" b="0" dirty="0">
                <a:solidFill>
                  <a:srgbClr val="9900FF"/>
                </a:solidFill>
              </a:rPr>
              <a:t> </a:t>
            </a:r>
            <a:r>
              <a:rPr lang="uk-UA" sz="2000" dirty="0">
                <a:solidFill>
                  <a:srgbClr val="9900FF"/>
                </a:solidFill>
              </a:rPr>
              <a:t>відображає роль </a:t>
            </a:r>
            <a:r>
              <a:rPr lang="uk-UA" sz="2000" dirty="0" err="1">
                <a:solidFill>
                  <a:srgbClr val="9900FF"/>
                </a:solidFill>
              </a:rPr>
              <a:t>міжпредметних</a:t>
            </a:r>
            <a:r>
              <a:rPr lang="uk-UA" sz="2000" dirty="0">
                <a:solidFill>
                  <a:srgbClr val="9900FF"/>
                </a:solidFill>
              </a:rPr>
              <a:t> </a:t>
            </a:r>
          </a:p>
          <a:p>
            <a:pPr algn="ctr"/>
            <a:r>
              <a:rPr lang="uk-UA" sz="2000" dirty="0" err="1">
                <a:solidFill>
                  <a:srgbClr val="9900FF"/>
                </a:solidFill>
              </a:rPr>
              <a:t>зв</a:t>
            </a:r>
            <a:r>
              <a:rPr lang="en-US" sz="2000" dirty="0">
                <a:solidFill>
                  <a:srgbClr val="9900FF"/>
                </a:solidFill>
              </a:rPr>
              <a:t>’</a:t>
            </a:r>
            <a:r>
              <a:rPr lang="uk-UA" sz="2000" dirty="0" err="1">
                <a:solidFill>
                  <a:srgbClr val="9900FF"/>
                </a:solidFill>
              </a:rPr>
              <a:t>язків</a:t>
            </a:r>
            <a:r>
              <a:rPr lang="uk-UA" sz="2000" dirty="0">
                <a:solidFill>
                  <a:srgbClr val="9900FF"/>
                </a:solidFill>
              </a:rPr>
              <a:t> у розвитку системного </a:t>
            </a:r>
          </a:p>
          <a:p>
            <a:pPr algn="ctr"/>
            <a:r>
              <a:rPr lang="uk-UA" sz="2000" dirty="0">
                <a:solidFill>
                  <a:srgbClr val="9900FF"/>
                </a:solidFill>
              </a:rPr>
              <a:t>та творчого мислення</a:t>
            </a:r>
            <a:endParaRPr lang="ru-RU" sz="2000" dirty="0">
              <a:solidFill>
                <a:srgbClr val="9900FF"/>
              </a:solidFill>
            </a:endParaRPr>
          </a:p>
        </p:txBody>
      </p:sp>
      <p:pic>
        <p:nvPicPr>
          <p:cNvPr id="8" name="Picture 15" descr="01%2831%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488" y="3933825"/>
            <a:ext cx="1885950" cy="2705100"/>
          </a:xfrm>
          <a:prstGeom prst="rect">
            <a:avLst/>
          </a:prstGeom>
          <a:solidFill>
            <a:srgbClr val="FFCCFF"/>
          </a:solidFill>
          <a:ln w="9525">
            <a:solidFill>
              <a:schemeClr val="tx2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0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57356" y="285728"/>
            <a:ext cx="70009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uk-UA" sz="2400" i="1" dirty="0" smtClean="0">
                <a:solidFill>
                  <a:schemeClr val="folHlink"/>
                </a:solidFill>
                <a:latin typeface="Georgia" pitchFamily="18" charset="0"/>
              </a:rPr>
              <a:t>Інтегративні (</a:t>
            </a:r>
            <a:r>
              <a:rPr lang="uk-UA" sz="2400" i="1" dirty="0" err="1" smtClean="0">
                <a:solidFill>
                  <a:schemeClr val="folHlink"/>
                </a:solidFill>
                <a:latin typeface="Georgia" pitchFamily="18" charset="0"/>
              </a:rPr>
              <a:t>міжпредметні</a:t>
            </a:r>
            <a:r>
              <a:rPr lang="uk-UA" sz="2400" i="1" dirty="0" smtClean="0">
                <a:solidFill>
                  <a:schemeClr val="folHlink"/>
                </a:solidFill>
                <a:latin typeface="Georgia" pitchFamily="18" charset="0"/>
              </a:rPr>
              <a:t>) зв’язки можна  використовувати на різних етапах уроків:</a:t>
            </a:r>
            <a:endParaRPr lang="ru-RU" sz="2400" i="1" dirty="0">
              <a:solidFill>
                <a:schemeClr val="folHlink"/>
              </a:solidFill>
              <a:latin typeface="Georgia" pitchFamily="18" charset="0"/>
            </a:endParaRPr>
          </a:p>
        </p:txBody>
      </p:sp>
      <p:pic>
        <p:nvPicPr>
          <p:cNvPr id="6" name="irc_mi" descr="586463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428860" y="2571744"/>
            <a:ext cx="4392613" cy="3249612"/>
          </a:xfrm>
          <a:prstGeom prst="rect">
            <a:avLst/>
          </a:prstGeom>
        </p:spPr>
      </p:pic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6429388" y="3500438"/>
            <a:ext cx="2160587" cy="1295400"/>
          </a:xfrm>
          <a:prstGeom prst="ellipse">
            <a:avLst/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dirty="0"/>
              <a:t>Узагальнення </a:t>
            </a:r>
          </a:p>
          <a:p>
            <a:pPr algn="ctr"/>
            <a:r>
              <a:rPr lang="uk-UA" dirty="0"/>
              <a:t>та </a:t>
            </a:r>
            <a:r>
              <a:rPr lang="uk-UA" dirty="0" err="1"/>
              <a:t>систематиза-</a:t>
            </a:r>
            <a:endParaRPr lang="uk-UA" dirty="0"/>
          </a:p>
          <a:p>
            <a:pPr algn="ctr"/>
            <a:r>
              <a:rPr lang="uk-UA" dirty="0" err="1"/>
              <a:t>ція</a:t>
            </a:r>
            <a:r>
              <a:rPr lang="uk-UA" dirty="0"/>
              <a:t> знань</a:t>
            </a:r>
            <a:endParaRPr lang="ru-RU" dirty="0"/>
          </a:p>
        </p:txBody>
      </p:sp>
      <p:sp>
        <p:nvSpPr>
          <p:cNvPr id="8" name="Oval 14"/>
          <p:cNvSpPr>
            <a:spLocks noChangeArrowheads="1"/>
          </p:cNvSpPr>
          <p:nvPr/>
        </p:nvSpPr>
        <p:spPr bwMode="auto">
          <a:xfrm>
            <a:off x="6000760" y="5214950"/>
            <a:ext cx="1800225" cy="1150938"/>
          </a:xfrm>
          <a:prstGeom prst="ellipse">
            <a:avLst/>
          </a:prstGeom>
          <a:solidFill>
            <a:srgbClr val="FFFF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dirty="0"/>
              <a:t>Практична </a:t>
            </a:r>
          </a:p>
          <a:p>
            <a:pPr algn="ctr"/>
            <a:r>
              <a:rPr lang="uk-UA" dirty="0"/>
              <a:t>робота</a:t>
            </a:r>
            <a:endParaRPr lang="ru-RU" dirty="0"/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1214414" y="5072074"/>
            <a:ext cx="2016125" cy="1295400"/>
          </a:xfrm>
          <a:prstGeom prst="ellipse">
            <a:avLst/>
          </a:prstGeom>
          <a:solidFill>
            <a:srgbClr val="00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dirty="0"/>
              <a:t>Лабораторна</a:t>
            </a:r>
          </a:p>
          <a:p>
            <a:pPr algn="ctr"/>
            <a:r>
              <a:rPr lang="uk-UA" dirty="0"/>
              <a:t>робота</a:t>
            </a:r>
            <a:endParaRPr lang="ru-RU" dirty="0"/>
          </a:p>
        </p:txBody>
      </p:sp>
      <p:sp>
        <p:nvSpPr>
          <p:cNvPr id="10" name="Oval 11"/>
          <p:cNvSpPr>
            <a:spLocks noChangeArrowheads="1"/>
          </p:cNvSpPr>
          <p:nvPr/>
        </p:nvSpPr>
        <p:spPr bwMode="auto">
          <a:xfrm>
            <a:off x="714348" y="3500438"/>
            <a:ext cx="1944688" cy="1225550"/>
          </a:xfrm>
          <a:prstGeom prst="ellipse">
            <a:avLst/>
          </a:prstGeom>
          <a:solidFill>
            <a:srgbClr val="CC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dirty="0"/>
              <a:t>Домашнє</a:t>
            </a:r>
          </a:p>
          <a:p>
            <a:pPr algn="ctr"/>
            <a:r>
              <a:rPr lang="uk-UA" dirty="0"/>
              <a:t> завдання</a:t>
            </a:r>
            <a:endParaRPr lang="ru-RU" dirty="0"/>
          </a:p>
        </p:txBody>
      </p:sp>
      <p:sp>
        <p:nvSpPr>
          <p:cNvPr id="3" name="Oval 8"/>
          <p:cNvSpPr>
            <a:spLocks noChangeArrowheads="1"/>
          </p:cNvSpPr>
          <p:nvPr/>
        </p:nvSpPr>
        <p:spPr bwMode="auto">
          <a:xfrm>
            <a:off x="1000100" y="1785926"/>
            <a:ext cx="1944687" cy="1295400"/>
          </a:xfrm>
          <a:prstGeom prst="ellipse">
            <a:avLst/>
          </a:prstGeom>
          <a:solidFill>
            <a:srgbClr val="FF99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dirty="0"/>
              <a:t>Актуалізація</a:t>
            </a:r>
          </a:p>
          <a:p>
            <a:pPr algn="ctr"/>
            <a:r>
              <a:rPr lang="uk-UA" dirty="0"/>
              <a:t>опорних</a:t>
            </a:r>
          </a:p>
          <a:p>
            <a:pPr algn="ctr"/>
            <a:r>
              <a:rPr lang="uk-UA" dirty="0"/>
              <a:t>знань</a:t>
            </a:r>
            <a:endParaRPr lang="ru-RU" dirty="0"/>
          </a:p>
        </p:txBody>
      </p:sp>
      <p:sp>
        <p:nvSpPr>
          <p:cNvPr id="4" name="Oval 9"/>
          <p:cNvSpPr>
            <a:spLocks noChangeArrowheads="1"/>
          </p:cNvSpPr>
          <p:nvPr/>
        </p:nvSpPr>
        <p:spPr bwMode="auto">
          <a:xfrm>
            <a:off x="3571868" y="1357298"/>
            <a:ext cx="1873250" cy="1295400"/>
          </a:xfrm>
          <a:prstGeom prst="ellipse">
            <a:avLst/>
          </a:prstGeom>
          <a:solidFill>
            <a:srgbClr val="99CC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dirty="0"/>
              <a:t>Мотивація</a:t>
            </a:r>
          </a:p>
          <a:p>
            <a:pPr algn="ctr"/>
            <a:r>
              <a:rPr lang="uk-UA" dirty="0"/>
              <a:t>навчальної </a:t>
            </a:r>
          </a:p>
          <a:p>
            <a:pPr algn="ctr"/>
            <a:r>
              <a:rPr lang="uk-UA" dirty="0"/>
              <a:t>діяльності</a:t>
            </a:r>
            <a:endParaRPr lang="ru-RU" dirty="0"/>
          </a:p>
        </p:txBody>
      </p:sp>
      <p:sp>
        <p:nvSpPr>
          <p:cNvPr id="5" name="Oval 12"/>
          <p:cNvSpPr>
            <a:spLocks noChangeArrowheads="1"/>
          </p:cNvSpPr>
          <p:nvPr/>
        </p:nvSpPr>
        <p:spPr bwMode="auto">
          <a:xfrm>
            <a:off x="6215074" y="1857364"/>
            <a:ext cx="1944688" cy="1203325"/>
          </a:xfrm>
          <a:prstGeom prst="ellipse">
            <a:avLst/>
          </a:prstGeom>
          <a:solidFill>
            <a:srgbClr val="9999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dirty="0"/>
              <a:t>Вивчення</a:t>
            </a:r>
          </a:p>
          <a:p>
            <a:pPr algn="ctr"/>
            <a:r>
              <a:rPr lang="uk-UA" dirty="0"/>
              <a:t>нового</a:t>
            </a:r>
          </a:p>
          <a:p>
            <a:pPr algn="ctr"/>
            <a:r>
              <a:rPr lang="uk-UA" dirty="0"/>
              <a:t>матеріалу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/>
          </p:cNvSpPr>
          <p:nvPr/>
        </p:nvSpPr>
        <p:spPr>
          <a:xfrm>
            <a:off x="468313" y="571480"/>
            <a:ext cx="8229600" cy="543879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            </a:t>
            </a:r>
            <a:r>
              <a:rPr kumimoji="0" lang="uk-UA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М</a:t>
            </a:r>
            <a:r>
              <a:rPr kumimoji="0" lang="uk-UA" sz="32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іжпредметні</a:t>
            </a: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зв’язки </a:t>
            </a:r>
            <a:r>
              <a:rPr kumimoji="0" lang="uk-UA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можуть бути: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folHlin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AutoShape 6"/>
          <p:cNvSpPr>
            <a:spLocks noChangeArrowheads="1"/>
          </p:cNvSpPr>
          <p:nvPr/>
        </p:nvSpPr>
        <p:spPr bwMode="auto">
          <a:xfrm>
            <a:off x="785786" y="2000240"/>
            <a:ext cx="2376487" cy="1584325"/>
          </a:xfrm>
          <a:prstGeom prst="flowChartMultidocument">
            <a:avLst/>
          </a:prstGeom>
          <a:solidFill>
            <a:srgbClr val="99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dirty="0"/>
              <a:t>Епізодичні</a:t>
            </a:r>
            <a:endParaRPr lang="ru-RU" sz="2000" dirty="0"/>
          </a:p>
        </p:txBody>
      </p:sp>
      <p:sp>
        <p:nvSpPr>
          <p:cNvPr id="4" name="AutoShape 7"/>
          <p:cNvSpPr>
            <a:spLocks noChangeArrowheads="1"/>
          </p:cNvSpPr>
          <p:nvPr/>
        </p:nvSpPr>
        <p:spPr bwMode="auto">
          <a:xfrm>
            <a:off x="6286512" y="1643050"/>
            <a:ext cx="2303462" cy="1511300"/>
          </a:xfrm>
          <a:prstGeom prst="flowChartMultidocument">
            <a:avLst/>
          </a:prstGeom>
          <a:solidFill>
            <a:srgbClr val="99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dirty="0"/>
              <a:t>Систематичні</a:t>
            </a:r>
            <a:endParaRPr lang="ru-RU" sz="2000" dirty="0"/>
          </a:p>
        </p:txBody>
      </p:sp>
      <p:sp>
        <p:nvSpPr>
          <p:cNvPr id="5" name="AutoShape 10"/>
          <p:cNvSpPr>
            <a:spLocks noChangeArrowheads="1"/>
          </p:cNvSpPr>
          <p:nvPr/>
        </p:nvSpPr>
        <p:spPr bwMode="auto">
          <a:xfrm>
            <a:off x="3143240" y="2786058"/>
            <a:ext cx="3240087" cy="136842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2160 w 21600"/>
              <a:gd name="T13" fmla="*/ 12343 h 21600"/>
              <a:gd name="T14" fmla="*/ 19440 w 21600"/>
              <a:gd name="T15" fmla="*/ 18514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0800" y="0"/>
                </a:moveTo>
                <a:lnTo>
                  <a:pt x="6480" y="6171"/>
                </a:lnTo>
                <a:lnTo>
                  <a:pt x="8640" y="6171"/>
                </a:lnTo>
                <a:lnTo>
                  <a:pt x="8640" y="12343"/>
                </a:lnTo>
                <a:lnTo>
                  <a:pt x="4320" y="12343"/>
                </a:lnTo>
                <a:lnTo>
                  <a:pt x="4320" y="9257"/>
                </a:lnTo>
                <a:lnTo>
                  <a:pt x="0" y="15429"/>
                </a:lnTo>
                <a:lnTo>
                  <a:pt x="4320" y="21600"/>
                </a:lnTo>
                <a:lnTo>
                  <a:pt x="4320" y="18514"/>
                </a:lnTo>
                <a:lnTo>
                  <a:pt x="17280" y="18514"/>
                </a:lnTo>
                <a:lnTo>
                  <a:pt x="17280" y="21600"/>
                </a:lnTo>
                <a:lnTo>
                  <a:pt x="21600" y="15429"/>
                </a:lnTo>
                <a:lnTo>
                  <a:pt x="17280" y="9257"/>
                </a:lnTo>
                <a:lnTo>
                  <a:pt x="17280" y="12343"/>
                </a:lnTo>
                <a:lnTo>
                  <a:pt x="12960" y="12343"/>
                </a:lnTo>
                <a:lnTo>
                  <a:pt x="12960" y="6171"/>
                </a:lnTo>
                <a:lnTo>
                  <a:pt x="15120" y="6171"/>
                </a:lnTo>
                <a:close/>
              </a:path>
            </a:pathLst>
          </a:cu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dirty="0"/>
              <a:t>Багатосторонні</a:t>
            </a:r>
            <a:endParaRPr lang="ru-RU" sz="2000" dirty="0"/>
          </a:p>
        </p:txBody>
      </p:sp>
      <p:sp>
        <p:nvSpPr>
          <p:cNvPr id="6" name="AutoShape 8"/>
          <p:cNvSpPr>
            <a:spLocks noChangeArrowheads="1"/>
          </p:cNvSpPr>
          <p:nvPr/>
        </p:nvSpPr>
        <p:spPr bwMode="auto">
          <a:xfrm>
            <a:off x="5143504" y="4714884"/>
            <a:ext cx="3386138" cy="936625"/>
          </a:xfrm>
          <a:prstGeom prst="rightArrow">
            <a:avLst>
              <a:gd name="adj1" fmla="val 50000"/>
              <a:gd name="adj2" fmla="val 90381"/>
            </a:avLst>
          </a:pr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dirty="0"/>
              <a:t>Односторонні</a:t>
            </a:r>
            <a:endParaRPr lang="ru-RU" sz="2000" dirty="0"/>
          </a:p>
        </p:txBody>
      </p:sp>
      <p:sp>
        <p:nvSpPr>
          <p:cNvPr id="7" name="AutoShape 9"/>
          <p:cNvSpPr>
            <a:spLocks noChangeArrowheads="1"/>
          </p:cNvSpPr>
          <p:nvPr/>
        </p:nvSpPr>
        <p:spPr bwMode="auto">
          <a:xfrm>
            <a:off x="714348" y="5214950"/>
            <a:ext cx="3816350" cy="936625"/>
          </a:xfrm>
          <a:prstGeom prst="leftRightArrow">
            <a:avLst>
              <a:gd name="adj1" fmla="val 50000"/>
              <a:gd name="adj2" fmla="val 81492"/>
            </a:avLst>
          </a:prstGeom>
          <a:solidFill>
            <a:srgbClr val="FF99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000" dirty="0"/>
              <a:t>Двосторонні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000"/>
                            </p:stCondLst>
                            <p:childTnLst>
                              <p:par>
                                <p:cTn id="4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/>
          </p:cNvSpPr>
          <p:nvPr/>
        </p:nvSpPr>
        <p:spPr>
          <a:xfrm>
            <a:off x="642910" y="285728"/>
            <a:ext cx="8229600" cy="42370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З</a:t>
            </a: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в’язки між</a:t>
            </a: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folHlin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uk-UA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шкільними предметами</a:t>
            </a: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folHlin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1500166" y="214311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0"/>
          <p:cNvSpPr>
            <a:spLocks noChangeArrowheads="1"/>
          </p:cNvSpPr>
          <p:nvPr/>
        </p:nvSpPr>
        <p:spPr bwMode="auto">
          <a:xfrm>
            <a:off x="2411413" y="1557338"/>
            <a:ext cx="4319587" cy="4752975"/>
          </a:xfrm>
          <a:prstGeom prst="triangle">
            <a:avLst>
              <a:gd name="adj" fmla="val 50000"/>
            </a:avLst>
          </a:prstGeom>
          <a:solidFill>
            <a:srgbClr val="00CC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b="0"/>
          </a:p>
        </p:txBody>
      </p:sp>
      <p:sp>
        <p:nvSpPr>
          <p:cNvPr id="3" name="AutoShape 33"/>
          <p:cNvSpPr>
            <a:spLocks noChangeArrowheads="1"/>
          </p:cNvSpPr>
          <p:nvPr/>
        </p:nvSpPr>
        <p:spPr bwMode="auto">
          <a:xfrm>
            <a:off x="1331913" y="1916113"/>
            <a:ext cx="2952750" cy="576262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1400" dirty="0" smtClean="0"/>
              <a:t>БІОЛОГІЯ </a:t>
            </a:r>
            <a:endParaRPr lang="ru-RU" sz="1400" dirty="0"/>
          </a:p>
        </p:txBody>
      </p:sp>
      <p:sp>
        <p:nvSpPr>
          <p:cNvPr id="4" name="AutoShape 37"/>
          <p:cNvSpPr>
            <a:spLocks noChangeArrowheads="1"/>
          </p:cNvSpPr>
          <p:nvPr/>
        </p:nvSpPr>
        <p:spPr bwMode="auto">
          <a:xfrm>
            <a:off x="1285852" y="2714620"/>
            <a:ext cx="2952750" cy="57467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1400" dirty="0" smtClean="0"/>
              <a:t>ХІМІЯ</a:t>
            </a:r>
            <a:endParaRPr lang="ru-RU" sz="1400" dirty="0" smtClean="0"/>
          </a:p>
        </p:txBody>
      </p:sp>
      <p:sp>
        <p:nvSpPr>
          <p:cNvPr id="5" name="AutoShape 38"/>
          <p:cNvSpPr>
            <a:spLocks noChangeArrowheads="1"/>
          </p:cNvSpPr>
          <p:nvPr/>
        </p:nvSpPr>
        <p:spPr bwMode="auto">
          <a:xfrm>
            <a:off x="1258888" y="3500438"/>
            <a:ext cx="2952750" cy="503237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1400" dirty="0" smtClean="0"/>
              <a:t>ПСИХОЛОГІЯ </a:t>
            </a:r>
            <a:endParaRPr lang="ru-RU" sz="1400" dirty="0"/>
          </a:p>
        </p:txBody>
      </p:sp>
      <p:sp>
        <p:nvSpPr>
          <p:cNvPr id="6" name="AutoShape 39"/>
          <p:cNvSpPr>
            <a:spLocks noChangeArrowheads="1"/>
          </p:cNvSpPr>
          <p:nvPr/>
        </p:nvSpPr>
        <p:spPr bwMode="auto">
          <a:xfrm>
            <a:off x="1187450" y="4149725"/>
            <a:ext cx="2952750" cy="57467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1400"/>
              <a:t>МУЗИЧНЕ МИСТЕЦТВО</a:t>
            </a:r>
            <a:endParaRPr lang="ru-RU" sz="1400"/>
          </a:p>
        </p:txBody>
      </p:sp>
      <p:sp>
        <p:nvSpPr>
          <p:cNvPr id="7" name="AutoShape 40"/>
          <p:cNvSpPr>
            <a:spLocks noChangeArrowheads="1"/>
          </p:cNvSpPr>
          <p:nvPr/>
        </p:nvSpPr>
        <p:spPr bwMode="auto">
          <a:xfrm>
            <a:off x="1187450" y="4868863"/>
            <a:ext cx="2952750" cy="576262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1400"/>
              <a:t>ОБРАЗОТВОРЧЕ МИСТЕЦТВО</a:t>
            </a:r>
            <a:endParaRPr lang="ru-RU" sz="1400"/>
          </a:p>
        </p:txBody>
      </p:sp>
      <p:sp>
        <p:nvSpPr>
          <p:cNvPr id="8" name="AutoShape 41"/>
          <p:cNvSpPr>
            <a:spLocks noChangeArrowheads="1"/>
          </p:cNvSpPr>
          <p:nvPr/>
        </p:nvSpPr>
        <p:spPr bwMode="auto">
          <a:xfrm>
            <a:off x="1187450" y="5589588"/>
            <a:ext cx="2952750" cy="576262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1400" dirty="0"/>
              <a:t>ФІЗИЧНА КУЛЬТУРА</a:t>
            </a:r>
            <a:endParaRPr lang="ru-RU" sz="1400" dirty="0"/>
          </a:p>
        </p:txBody>
      </p:sp>
      <p:sp>
        <p:nvSpPr>
          <p:cNvPr id="9" name="AutoShape 23"/>
          <p:cNvSpPr>
            <a:spLocks noChangeArrowheads="1"/>
          </p:cNvSpPr>
          <p:nvPr/>
        </p:nvSpPr>
        <p:spPr bwMode="auto">
          <a:xfrm flipV="1">
            <a:off x="4859338" y="1916113"/>
            <a:ext cx="3384550" cy="57467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wrap="none" anchor="ctr"/>
          <a:lstStyle/>
          <a:p>
            <a:pPr algn="ctr"/>
            <a:r>
              <a:rPr lang="uk-UA" sz="1400"/>
              <a:t>УКРАЇНСЬКА МОВА ТА</a:t>
            </a:r>
            <a:r>
              <a:rPr lang="uk-UA" sz="1400" b="0"/>
              <a:t>  </a:t>
            </a:r>
            <a:r>
              <a:rPr lang="uk-UA" sz="1400"/>
              <a:t>ЛІТЕРАТУРА</a:t>
            </a:r>
            <a:endParaRPr lang="ru-RU" sz="1400"/>
          </a:p>
        </p:txBody>
      </p:sp>
      <p:sp>
        <p:nvSpPr>
          <p:cNvPr id="10" name="AutoShape 25"/>
          <p:cNvSpPr>
            <a:spLocks noChangeArrowheads="1"/>
          </p:cNvSpPr>
          <p:nvPr/>
        </p:nvSpPr>
        <p:spPr bwMode="auto">
          <a:xfrm>
            <a:off x="4932363" y="2708275"/>
            <a:ext cx="3311525" cy="577850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1400" dirty="0" smtClean="0"/>
              <a:t>ГЕОГРАФІЯ </a:t>
            </a:r>
            <a:endParaRPr lang="ru-RU" sz="1400" dirty="0"/>
          </a:p>
        </p:txBody>
      </p:sp>
      <p:sp>
        <p:nvSpPr>
          <p:cNvPr id="11" name="AutoShape 26"/>
          <p:cNvSpPr>
            <a:spLocks noChangeArrowheads="1"/>
          </p:cNvSpPr>
          <p:nvPr/>
        </p:nvSpPr>
        <p:spPr bwMode="auto">
          <a:xfrm flipV="1">
            <a:off x="4932363" y="3429000"/>
            <a:ext cx="3311525" cy="504825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wrap="none" anchor="ctr"/>
          <a:lstStyle/>
          <a:p>
            <a:pPr algn="ctr"/>
            <a:r>
              <a:rPr lang="uk-UA" sz="1400"/>
              <a:t>ІСТОРІЯ</a:t>
            </a:r>
            <a:endParaRPr lang="ru-RU" sz="1400"/>
          </a:p>
        </p:txBody>
      </p:sp>
      <p:sp>
        <p:nvSpPr>
          <p:cNvPr id="12" name="AutoShape 27"/>
          <p:cNvSpPr>
            <a:spLocks noChangeArrowheads="1"/>
          </p:cNvSpPr>
          <p:nvPr/>
        </p:nvSpPr>
        <p:spPr bwMode="auto">
          <a:xfrm flipV="1">
            <a:off x="4932363" y="4076700"/>
            <a:ext cx="3311525" cy="576263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rot="10800000" wrap="none" anchor="ctr"/>
          <a:lstStyle/>
          <a:p>
            <a:pPr algn="ctr"/>
            <a:r>
              <a:rPr lang="uk-UA" sz="1400" dirty="0"/>
              <a:t>ІНОЗЕМНА МОВА</a:t>
            </a:r>
            <a:endParaRPr lang="ru-RU" sz="1400" dirty="0"/>
          </a:p>
        </p:txBody>
      </p:sp>
      <p:sp>
        <p:nvSpPr>
          <p:cNvPr id="13" name="AutoShape 30"/>
          <p:cNvSpPr>
            <a:spLocks noChangeArrowheads="1"/>
          </p:cNvSpPr>
          <p:nvPr/>
        </p:nvSpPr>
        <p:spPr bwMode="auto">
          <a:xfrm>
            <a:off x="5003800" y="4797425"/>
            <a:ext cx="3168650" cy="647700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uk-UA" sz="1400" dirty="0" smtClean="0"/>
          </a:p>
          <a:p>
            <a:pPr algn="ctr"/>
            <a:r>
              <a:rPr lang="uk-UA" sz="1400" dirty="0" smtClean="0"/>
              <a:t>ІНФОРМАТИКА</a:t>
            </a:r>
            <a:endParaRPr lang="ru-RU" sz="1400" dirty="0" smtClean="0"/>
          </a:p>
          <a:p>
            <a:pPr algn="ctr"/>
            <a:endParaRPr lang="ru-RU" sz="1400" dirty="0"/>
          </a:p>
        </p:txBody>
      </p:sp>
      <p:sp>
        <p:nvSpPr>
          <p:cNvPr id="14" name="AutoShape 36"/>
          <p:cNvSpPr>
            <a:spLocks noChangeArrowheads="1"/>
          </p:cNvSpPr>
          <p:nvPr/>
        </p:nvSpPr>
        <p:spPr bwMode="auto">
          <a:xfrm>
            <a:off x="4932363" y="5589588"/>
            <a:ext cx="3097212" cy="576262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uk-UA" sz="1400" dirty="0" smtClean="0"/>
          </a:p>
          <a:p>
            <a:pPr algn="ctr"/>
            <a:r>
              <a:rPr lang="uk-UA" sz="1400" dirty="0" smtClean="0"/>
              <a:t>МАТЕМАТИКА</a:t>
            </a:r>
            <a:endParaRPr lang="ru-RU" sz="1400" dirty="0" smtClean="0"/>
          </a:p>
          <a:p>
            <a:pPr algn="ctr"/>
            <a:endParaRPr lang="ru-RU" sz="1400" dirty="0"/>
          </a:p>
        </p:txBody>
      </p:sp>
      <p:sp>
        <p:nvSpPr>
          <p:cNvPr id="15" name="Rectangle 2"/>
          <p:cNvSpPr txBox="1">
            <a:spLocks/>
          </p:cNvSpPr>
          <p:nvPr/>
        </p:nvSpPr>
        <p:spPr>
          <a:xfrm>
            <a:off x="914400" y="142852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/>
            </a:r>
            <a:b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</a:br>
            <a:r>
              <a:rPr kumimoji="0" lang="uk-UA" sz="36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Міжциклові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зв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Lucida Sans Unicode"/>
                <a:ea typeface="+mj-ea"/>
                <a:cs typeface="Lucida Sans Unicode"/>
              </a:rPr>
              <a:t>’</a:t>
            </a: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язки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/>
            </a:r>
            <a:b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</a:b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sp>
        <p:nvSpPr>
          <p:cNvPr id="16" name="AutoShape 22"/>
          <p:cNvSpPr>
            <a:spLocks noChangeArrowheads="1"/>
          </p:cNvSpPr>
          <p:nvPr/>
        </p:nvSpPr>
        <p:spPr bwMode="auto">
          <a:xfrm>
            <a:off x="4356100" y="2060575"/>
            <a:ext cx="431800" cy="3960813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dirty="0" smtClean="0">
                <a:solidFill>
                  <a:srgbClr val="003366"/>
                </a:solidFill>
              </a:rPr>
              <a:t> о</a:t>
            </a: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С</a:t>
            </a: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Н</a:t>
            </a: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О</a:t>
            </a: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В</a:t>
            </a: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И</a:t>
            </a: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 з</a:t>
            </a: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Д</a:t>
            </a: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о</a:t>
            </a: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Р</a:t>
            </a: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О</a:t>
            </a: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 В</a:t>
            </a:r>
            <a:r>
              <a:rPr lang="uk-UA" dirty="0" smtClean="0">
                <a:solidFill>
                  <a:srgbClr val="003366"/>
                </a:solidFill>
                <a:latin typeface="Lucida Sans Unicode"/>
                <a:cs typeface="Lucida Sans Unicode"/>
              </a:rPr>
              <a:t>’</a:t>
            </a:r>
            <a:endParaRPr lang="uk-UA" dirty="0" smtClean="0">
              <a:solidFill>
                <a:srgbClr val="003366"/>
              </a:solidFill>
            </a:endParaRPr>
          </a:p>
          <a:p>
            <a:pPr algn="ctr"/>
            <a:r>
              <a:rPr lang="uk-UA" dirty="0" smtClean="0">
                <a:solidFill>
                  <a:srgbClr val="003366"/>
                </a:solidFill>
              </a:rPr>
              <a:t>я</a:t>
            </a:r>
            <a:endParaRPr lang="uk-UA" dirty="0">
              <a:solidFill>
                <a:srgbClr val="0033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9"/>
          <p:cNvSpPr>
            <a:spLocks noChangeArrowheads="1"/>
          </p:cNvSpPr>
          <p:nvPr/>
        </p:nvSpPr>
        <p:spPr bwMode="auto">
          <a:xfrm>
            <a:off x="323850" y="260350"/>
            <a:ext cx="94678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3200" dirty="0" smtClean="0">
                <a:solidFill>
                  <a:srgbClr val="CC0066"/>
                </a:solidFill>
              </a:rPr>
              <a:t>                      </a:t>
            </a:r>
            <a:r>
              <a:rPr lang="uk-UA" sz="3600" dirty="0" err="1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Внутрішньоциклові</a:t>
            </a:r>
            <a:r>
              <a:rPr lang="uk-UA" sz="3600" dirty="0" smtClean="0">
                <a:solidFill>
                  <a:srgbClr val="CC0066"/>
                </a:solidFill>
                <a:latin typeface="Arial" pitchFamily="34" charset="0"/>
                <a:cs typeface="Arial" pitchFamily="34" charset="0"/>
              </a:rPr>
              <a:t>  зв’язки</a:t>
            </a:r>
            <a:endParaRPr lang="ru-RU" sz="3600" dirty="0">
              <a:solidFill>
                <a:srgbClr val="CC006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val 5"/>
          <p:cNvSpPr>
            <a:spLocks noChangeArrowheads="1"/>
          </p:cNvSpPr>
          <p:nvPr/>
        </p:nvSpPr>
        <p:spPr bwMode="auto">
          <a:xfrm>
            <a:off x="0" y="1000109"/>
            <a:ext cx="9144000" cy="5857892"/>
          </a:xfrm>
          <a:prstGeom prst="ellipse">
            <a:avLst/>
          </a:prstGeom>
          <a:solidFill>
            <a:srgbClr val="33CC33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ru-RU" sz="3200"/>
          </a:p>
        </p:txBody>
      </p:sp>
      <p:sp>
        <p:nvSpPr>
          <p:cNvPr id="5" name="Oval 9"/>
          <p:cNvSpPr>
            <a:spLocks noChangeArrowheads="1"/>
          </p:cNvSpPr>
          <p:nvPr/>
        </p:nvSpPr>
        <p:spPr bwMode="auto">
          <a:xfrm>
            <a:off x="714348" y="1857364"/>
            <a:ext cx="8135938" cy="5000636"/>
          </a:xfrm>
          <a:prstGeom prst="ellipse">
            <a:avLst/>
          </a:prstGeom>
          <a:solidFill>
            <a:srgbClr val="CC66FF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dirty="0" smtClean="0">
                <a:solidFill>
                  <a:schemeClr val="folHlink"/>
                </a:solidFill>
              </a:rPr>
              <a:t>Хімія</a:t>
            </a:r>
            <a:endParaRPr lang="ru-RU" dirty="0">
              <a:solidFill>
                <a:schemeClr val="folHlink"/>
              </a:solidFill>
            </a:endParaRPr>
          </a:p>
        </p:txBody>
      </p:sp>
      <p:sp>
        <p:nvSpPr>
          <p:cNvPr id="6" name="Oval 11"/>
          <p:cNvSpPr>
            <a:spLocks noChangeArrowheads="1"/>
          </p:cNvSpPr>
          <p:nvPr/>
        </p:nvSpPr>
        <p:spPr bwMode="auto">
          <a:xfrm>
            <a:off x="1331913" y="2428868"/>
            <a:ext cx="6624637" cy="4429132"/>
          </a:xfrm>
          <a:prstGeom prst="ellipse">
            <a:avLst/>
          </a:prstGeom>
          <a:solidFill>
            <a:srgbClr val="FF9966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dirty="0" smtClean="0">
                <a:solidFill>
                  <a:schemeClr val="folHlink"/>
                </a:solidFill>
              </a:rPr>
              <a:t>Фізика</a:t>
            </a:r>
            <a:endParaRPr lang="ru-RU" dirty="0">
              <a:solidFill>
                <a:schemeClr val="folHlink"/>
              </a:solidFill>
            </a:endParaRPr>
          </a:p>
        </p:txBody>
      </p:sp>
      <p:sp>
        <p:nvSpPr>
          <p:cNvPr id="7" name="Oval 13"/>
          <p:cNvSpPr>
            <a:spLocks noChangeArrowheads="1"/>
          </p:cNvSpPr>
          <p:nvPr/>
        </p:nvSpPr>
        <p:spPr bwMode="auto">
          <a:xfrm>
            <a:off x="2214546" y="3071810"/>
            <a:ext cx="4897437" cy="3786190"/>
          </a:xfrm>
          <a:prstGeom prst="ellipse">
            <a:avLst/>
          </a:prstGeom>
          <a:solidFill>
            <a:srgbClr val="6699FF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b="0"/>
          </a:p>
        </p:txBody>
      </p:sp>
      <p:sp>
        <p:nvSpPr>
          <p:cNvPr id="8" name="Oval 15"/>
          <p:cNvSpPr>
            <a:spLocks noChangeArrowheads="1"/>
          </p:cNvSpPr>
          <p:nvPr/>
        </p:nvSpPr>
        <p:spPr bwMode="auto">
          <a:xfrm>
            <a:off x="2928926" y="3643314"/>
            <a:ext cx="3571900" cy="3214686"/>
          </a:xfrm>
          <a:prstGeom prst="ellipse">
            <a:avLst/>
          </a:prstGeom>
          <a:solidFill>
            <a:srgbClr val="FFCCFF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uk-UA" b="0" dirty="0" smtClean="0">
                <a:solidFill>
                  <a:schemeClr val="folHlink"/>
                </a:solidFill>
              </a:rPr>
              <a:t>ФФІЗ</a:t>
            </a:r>
            <a:endParaRPr lang="ru-RU" b="0" dirty="0">
              <a:solidFill>
                <a:schemeClr val="folHlink"/>
              </a:solidFill>
            </a:endParaRPr>
          </a:p>
        </p:txBody>
      </p:sp>
      <p:sp>
        <p:nvSpPr>
          <p:cNvPr id="9" name="Oval 15"/>
          <p:cNvSpPr>
            <a:spLocks noChangeArrowheads="1"/>
          </p:cNvSpPr>
          <p:nvPr/>
        </p:nvSpPr>
        <p:spPr bwMode="auto">
          <a:xfrm>
            <a:off x="3428992" y="4508500"/>
            <a:ext cx="2663825" cy="2349500"/>
          </a:xfrm>
          <a:prstGeom prst="ellipse">
            <a:avLst/>
          </a:prstGeom>
          <a:solidFill>
            <a:srgbClr val="57D3FF"/>
          </a:solidFill>
          <a:ln w="9525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r>
              <a:rPr lang="uk-UA" b="0" dirty="0" smtClean="0">
                <a:solidFill>
                  <a:schemeClr val="folHlink"/>
                </a:solidFill>
              </a:rPr>
              <a:t>      ФІЗКУЛЬТУРА </a:t>
            </a:r>
            <a:endParaRPr lang="ru-RU" b="0" dirty="0">
              <a:solidFill>
                <a:schemeClr val="folHlink"/>
              </a:solidFill>
            </a:endParaRPr>
          </a:p>
        </p:txBody>
      </p:sp>
      <p:sp>
        <p:nvSpPr>
          <p:cNvPr id="10" name="Rectangle 18"/>
          <p:cNvSpPr>
            <a:spLocks noChangeArrowheads="1"/>
          </p:cNvSpPr>
          <p:nvPr/>
        </p:nvSpPr>
        <p:spPr bwMode="auto">
          <a:xfrm>
            <a:off x="3214678" y="1071546"/>
            <a:ext cx="285752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2400" dirty="0" smtClean="0">
                <a:solidFill>
                  <a:schemeClr val="folHlink"/>
                </a:solidFill>
              </a:rPr>
              <a:t>ОСНОВИ ЗДОРОВ</a:t>
            </a:r>
            <a:r>
              <a:rPr lang="uk-UA" sz="2400" dirty="0" smtClean="0">
                <a:solidFill>
                  <a:schemeClr val="folHlink"/>
                </a:solidFill>
                <a:latin typeface="Lucida Sans Unicode"/>
                <a:cs typeface="Lucida Sans Unicode"/>
              </a:rPr>
              <a:t>’</a:t>
            </a:r>
            <a:r>
              <a:rPr lang="uk-UA" sz="2400" dirty="0" smtClean="0">
                <a:solidFill>
                  <a:schemeClr val="folHlink"/>
                </a:solidFill>
              </a:rPr>
              <a:t>Я </a:t>
            </a:r>
            <a:endParaRPr lang="ru-RU" sz="2400" dirty="0">
              <a:solidFill>
                <a:schemeClr val="folHlink"/>
              </a:solidFill>
            </a:endParaRPr>
          </a:p>
        </p:txBody>
      </p:sp>
      <p:sp>
        <p:nvSpPr>
          <p:cNvPr id="11" name="Rectangle 14"/>
          <p:cNvSpPr>
            <a:spLocks noChangeArrowheads="1"/>
          </p:cNvSpPr>
          <p:nvPr/>
        </p:nvSpPr>
        <p:spPr bwMode="auto">
          <a:xfrm>
            <a:off x="3929058" y="3143248"/>
            <a:ext cx="1571636" cy="50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uk-UA" dirty="0" smtClean="0">
                <a:solidFill>
                  <a:schemeClr val="folHlink"/>
                </a:solidFill>
              </a:rPr>
              <a:t>ХІМІЯ</a:t>
            </a:r>
            <a:endParaRPr lang="ru-RU" dirty="0">
              <a:solidFill>
                <a:schemeClr val="folHlink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214810" y="4000504"/>
            <a:ext cx="12182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dirty="0" smtClean="0">
                <a:solidFill>
                  <a:schemeClr val="folHlink"/>
                </a:solidFill>
              </a:rPr>
              <a:t>ГЕОГРАФІЯ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86248" y="2571744"/>
            <a:ext cx="9172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dirty="0" smtClean="0">
                <a:solidFill>
                  <a:schemeClr val="folHlink"/>
                </a:solidFill>
              </a:rPr>
              <a:t>ФІЗИКА</a:t>
            </a:r>
            <a:endParaRPr lang="ru-RU" dirty="0">
              <a:solidFill>
                <a:schemeClr val="folHlink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143372" y="2000240"/>
            <a:ext cx="12522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dirty="0" smtClean="0">
                <a:solidFill>
                  <a:srgbClr val="990099"/>
                </a:solidFill>
              </a:rPr>
              <a:t>БІОЛОГІЯ </a:t>
            </a:r>
            <a:endParaRPr lang="ru-RU" sz="2000" dirty="0">
              <a:solidFill>
                <a:srgbClr val="990099"/>
              </a:solidFill>
            </a:endParaRPr>
          </a:p>
        </p:txBody>
      </p:sp>
      <p:pic>
        <p:nvPicPr>
          <p:cNvPr id="4" name="Picture 13" descr="ANd9GcSm3G_o6WqtxWniCFlFNcFWFywkxc6Mix1VHdkYGbllfcoyxa1K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16688" y="1196975"/>
            <a:ext cx="2203450" cy="244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28860" y="285728"/>
            <a:ext cx="564360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dirty="0" smtClean="0">
                <a:solidFill>
                  <a:schemeClr val="folHlink"/>
                </a:solidFill>
                <a:latin typeface="Georgia" pitchFamily="18" charset="0"/>
              </a:rPr>
              <a:t>Дидактичні принципи </a:t>
            </a:r>
            <a:r>
              <a:rPr lang="uk-UA" sz="3200" dirty="0" err="1" smtClean="0">
                <a:solidFill>
                  <a:schemeClr val="folHlink"/>
                </a:solidFill>
                <a:latin typeface="Georgia" pitchFamily="18" charset="0"/>
              </a:rPr>
              <a:t>міжпредметних</a:t>
            </a:r>
            <a:r>
              <a:rPr lang="uk-UA" sz="3200" dirty="0" smtClean="0">
                <a:solidFill>
                  <a:schemeClr val="folHlink"/>
                </a:solidFill>
                <a:latin typeface="Georgia" pitchFamily="18" charset="0"/>
              </a:rPr>
              <a:t> зв</a:t>
            </a:r>
            <a:r>
              <a:rPr lang="uk-UA" sz="3200" dirty="0" smtClean="0">
                <a:solidFill>
                  <a:schemeClr val="folHlink"/>
                </a:solidFill>
                <a:latin typeface="Lucida Sans Unicode"/>
                <a:cs typeface="Lucida Sans Unicode"/>
              </a:rPr>
              <a:t>’</a:t>
            </a:r>
            <a:r>
              <a:rPr lang="uk-UA" sz="3200" dirty="0" smtClean="0">
                <a:solidFill>
                  <a:schemeClr val="folHlink"/>
                </a:solidFill>
                <a:latin typeface="Georgia" pitchFamily="18" charset="0"/>
              </a:rPr>
              <a:t>язків у навчанні</a:t>
            </a:r>
            <a:endParaRPr lang="ru-RU" sz="3200" dirty="0">
              <a:solidFill>
                <a:schemeClr val="folHlink"/>
              </a:solidFill>
              <a:latin typeface="Georgia" pitchFamily="18" charset="0"/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500034" y="1643050"/>
          <a:ext cx="8001056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/>
          </p:cNvSpPr>
          <p:nvPr/>
        </p:nvSpPr>
        <p:spPr>
          <a:xfrm>
            <a:off x="468313" y="188913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         </a:t>
            </a:r>
            <a:r>
              <a:rPr kumimoji="0" lang="uk-UA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Інтеграція з українською мовою та літературою</a:t>
            </a: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sp>
        <p:nvSpPr>
          <p:cNvPr id="4" name="Rectangle 4"/>
          <p:cNvSpPr txBox="1">
            <a:spLocks/>
          </p:cNvSpPr>
          <p:nvPr/>
        </p:nvSpPr>
        <p:spPr>
          <a:xfrm>
            <a:off x="357158" y="1714488"/>
            <a:ext cx="4038600" cy="414338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Відповіді учнів (і усні і письмові) мають бути грамотними з погляду рідної мови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342900" indent="-342900">
              <a:spcBef>
                <a:spcPct val="20000"/>
              </a:spcBef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" name="Picture 9" descr="21D4WVXXIh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643314"/>
            <a:ext cx="2879725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 txBox="1">
            <a:spLocks/>
          </p:cNvSpPr>
          <p:nvPr/>
        </p:nvSpPr>
        <p:spPr>
          <a:xfrm>
            <a:off x="4140200" y="1700213"/>
            <a:ext cx="5003800" cy="452596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Усна народна творчість:загадки,приказки, легенди,</a:t>
            </a:r>
            <a:r>
              <a:rPr kumimoji="0" lang="uk-UA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прислів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’</a:t>
            </a: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я...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66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Учні пишуть  казки, вірші, розповіді 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rgbClr val="660066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7" name="Picture 15" descr="https://encrypted-tbn3.gstatic.com/images?q=tbn:ANd9GcQdGeH_QtD8EYsX5CwCjdnhsYmQG1im0EG46dLjUoIZTW4IhJi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4071942"/>
            <a:ext cx="3167062" cy="213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5" descr="%D0%9C%D0%BE%D0%B2%D0%B0-%D1%81%D0%B5%D1%80%D1%86%D0%B5-%D0%BD%D0%B0%D1%86%D1%96%D1%9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58082" y="928670"/>
            <a:ext cx="1081088" cy="104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714356"/>
            <a:ext cx="6858048" cy="5388192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/>
          </p:cNvSpPr>
          <p:nvPr/>
        </p:nvSpPr>
        <p:spPr>
          <a:xfrm>
            <a:off x="714348" y="357166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Інтеграція з</a:t>
            </a:r>
            <a:r>
              <a:rPr kumimoji="0" lang="uk-UA" sz="3600" b="1" i="0" u="none" strike="noStrike" kern="1200" cap="none" spc="0" normalizeH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 біологією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sp>
        <p:nvSpPr>
          <p:cNvPr id="4" name="Rectangle 3"/>
          <p:cNvSpPr txBox="1">
            <a:spLocks/>
          </p:cNvSpPr>
          <p:nvPr/>
        </p:nvSpPr>
        <p:spPr>
          <a:xfrm>
            <a:off x="142844" y="1714488"/>
            <a:ext cx="5715040" cy="532765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Georgia" pitchFamily="18" charset="0"/>
              </a:rPr>
              <a:t>     Більшість тем біології</a:t>
            </a:r>
            <a:r>
              <a:rPr kumimoji="0" lang="uk-UA" sz="2400" b="0" i="0" u="none" strike="noStrike" kern="1200" cap="none" spc="0" normalizeH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Georgia" pitchFamily="18" charset="0"/>
              </a:rPr>
              <a:t> </a:t>
            </a: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Georgia" pitchFamily="18" charset="0"/>
              </a:rPr>
              <a:t>та основ здоров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Georgia" pitchFamily="18" charset="0"/>
              </a:rPr>
              <a:t>’</a:t>
            </a: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Georgia" pitchFamily="18" charset="0"/>
              </a:rPr>
              <a:t>я перекликаються, особливо ті, які </a:t>
            </a:r>
            <a:r>
              <a:rPr kumimoji="0" lang="uk-UA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Georgia" pitchFamily="18" charset="0"/>
              </a:rPr>
              <a:t>пов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Georgia" pitchFamily="18" charset="0"/>
              </a:rPr>
              <a:t>’</a:t>
            </a:r>
            <a:r>
              <a:rPr kumimoji="0" lang="uk-UA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Georgia" pitchFamily="18" charset="0"/>
              </a:rPr>
              <a:t>язані</a:t>
            </a: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hlink"/>
                </a:solidFill>
                <a:effectLst/>
                <a:uLnTx/>
                <a:uFillTx/>
                <a:latin typeface="Georgia" pitchFamily="18" charset="0"/>
              </a:rPr>
              <a:t> з профілактикою захворювань, впливом шкідливих факторів на життя.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2800" b="0" i="0" u="none" strike="noStrike" kern="1200" cap="none" spc="0" normalizeH="0" baseline="0" noProof="0" dirty="0" smtClean="0">
              <a:ln>
                <a:noFill/>
              </a:ln>
              <a:solidFill>
                <a:schemeClr val="hlin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8662" y="4286256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 smtClean="0">
                <a:solidFill>
                  <a:schemeClr val="hlink"/>
                </a:solidFill>
                <a:latin typeface="Georgia" pitchFamily="18" charset="0"/>
              </a:rPr>
              <a:t>Здоровий спосіб життя є одним із виховних завдань  біології </a:t>
            </a:r>
          </a:p>
        </p:txBody>
      </p:sp>
      <p:pic>
        <p:nvPicPr>
          <p:cNvPr id="6" name="Рисунок 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1928802"/>
            <a:ext cx="2705094" cy="4357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57554" y="500042"/>
            <a:ext cx="41088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rgbClr val="CC0066"/>
                </a:solidFill>
                <a:latin typeface="Arial" charset="0"/>
              </a:rPr>
              <a:t>Інтеграція  з хімією</a:t>
            </a:r>
            <a:endParaRPr lang="ru-RU" sz="3200" dirty="0"/>
          </a:p>
        </p:txBody>
      </p:sp>
      <p:sp>
        <p:nvSpPr>
          <p:cNvPr id="3" name="Rectangle 5"/>
          <p:cNvSpPr txBox="1">
            <a:spLocks/>
          </p:cNvSpPr>
          <p:nvPr/>
        </p:nvSpPr>
        <p:spPr>
          <a:xfrm>
            <a:off x="1214414" y="1142984"/>
            <a:ext cx="7929586" cy="194944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2400" dirty="0" smtClean="0">
                <a:solidFill>
                  <a:srgbClr val="6600CC"/>
                </a:solidFill>
                <a:latin typeface="Arial" charset="0"/>
              </a:rPr>
              <a:t>Складові продуктів харчування:</a:t>
            </a: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білки, жири, вуглеводи, мікроелементи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Хімічні методи захисту рослин та </a:t>
            </a:r>
            <a:r>
              <a:rPr lang="uk-UA" sz="2400" dirty="0" smtClean="0">
                <a:solidFill>
                  <a:srgbClr val="6600CC"/>
                </a:solidFill>
                <a:latin typeface="Arial" charset="0"/>
              </a:rPr>
              <a:t>забруднення навколишнього середовища</a:t>
            </a:r>
            <a:endParaRPr kumimoji="0" lang="uk-UA" sz="2400" b="0" i="0" u="none" strike="noStrike" kern="120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uk-UA" sz="2000" b="0" i="0" u="none" strike="noStrike" kern="120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4"/>
          <p:cNvSpPr txBox="1">
            <a:spLocks/>
          </p:cNvSpPr>
          <p:nvPr/>
        </p:nvSpPr>
        <p:spPr>
          <a:xfrm>
            <a:off x="357158" y="3571876"/>
            <a:ext cx="4857784" cy="207170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2400" dirty="0" smtClean="0">
                <a:solidFill>
                  <a:srgbClr val="6600CC"/>
                </a:solidFill>
                <a:latin typeface="Arial" charset="0"/>
              </a:rPr>
              <a:t>Вплив на організм отруйних речовин </a:t>
            </a:r>
            <a:endParaRPr kumimoji="0" lang="uk-UA" sz="2400" b="0" i="0" u="none" strike="noStrike" kern="1200" cap="none" spc="0" normalizeH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Хімічні властивості води</a:t>
            </a:r>
          </a:p>
        </p:txBody>
      </p:sp>
      <p:pic>
        <p:nvPicPr>
          <p:cNvPr id="5" name="Picture 6" descr="s270263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2928934"/>
            <a:ext cx="3168650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14612" y="428604"/>
            <a:ext cx="521315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uk-UA" sz="3200" b="1" dirty="0" smtClean="0">
                <a:solidFill>
                  <a:srgbClr val="CC0066"/>
                </a:solidFill>
                <a:latin typeface="Arial" charset="0"/>
              </a:rPr>
              <a:t>Інтеграція з психологією</a:t>
            </a:r>
            <a:endParaRPr lang="ru-RU" sz="3200" b="1" dirty="0" smtClean="0">
              <a:solidFill>
                <a:srgbClr val="CC0066"/>
              </a:solidFill>
              <a:latin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4348" y="1857364"/>
            <a:ext cx="8224944" cy="42088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Вивчення предмета </a:t>
            </a:r>
            <a:r>
              <a:rPr lang="uk-UA" sz="2000" dirty="0" err="1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“Основи</a:t>
            </a: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 </a:t>
            </a:r>
            <a:r>
              <a:rPr lang="uk-UA" sz="2000" dirty="0" err="1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здоров’я”</a:t>
            </a: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  базується на індивідуальних та психологічних особливостях учня: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Формування корисних навичок;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Здоровий спосіб життя;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Стійкість сформованих переконань;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Спілкування з оточуючими;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Співчуття і співпереживання;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Конфліктність;</a:t>
            </a:r>
          </a:p>
          <a:p>
            <a:pPr>
              <a:lnSpc>
                <a:spcPct val="150000"/>
              </a:lnSpc>
              <a:buFontTx/>
              <a:buChar char="-"/>
            </a:pPr>
            <a:r>
              <a:rPr lang="uk-UA" sz="2000" dirty="0" smtClean="0">
                <a:solidFill>
                  <a:schemeClr val="accent3">
                    <a:lumMod val="50000"/>
                  </a:schemeClr>
                </a:solidFill>
                <a:latin typeface="Lucida Sans Unicode" pitchFamily="34" charset="0"/>
                <a:cs typeface="Lucida Sans Unicode" pitchFamily="34" charset="0"/>
              </a:rPr>
              <a:t>Вміння протидіяти тиску.</a:t>
            </a:r>
          </a:p>
        </p:txBody>
      </p:sp>
      <p:pic>
        <p:nvPicPr>
          <p:cNvPr id="4" name="Рисунок 3" descr="День толерантності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3786190"/>
            <a:ext cx="2857500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1928794" y="285728"/>
            <a:ext cx="6805613" cy="10668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Інтеграція з географією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sp>
        <p:nvSpPr>
          <p:cNvPr id="3" name="Rectangle 4"/>
          <p:cNvSpPr txBox="1">
            <a:spLocks/>
          </p:cNvSpPr>
          <p:nvPr/>
        </p:nvSpPr>
        <p:spPr>
          <a:xfrm>
            <a:off x="500034" y="3429000"/>
            <a:ext cx="7143800" cy="2928958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folHlin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  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Робота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з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географічною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картою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під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час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вивчення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тем,пов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’</a:t>
            </a:r>
            <a:r>
              <a:rPr kumimoji="0" lang="ru-RU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язаних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lang="ru-RU" sz="2400" dirty="0" err="1" smtClean="0">
                <a:solidFill>
                  <a:srgbClr val="6600CC"/>
                </a:solidFill>
                <a:latin typeface="Arial" charset="0"/>
              </a:rPr>
              <a:t>з</a:t>
            </a:r>
            <a:r>
              <a:rPr lang="ru-RU" sz="2400" dirty="0" smtClean="0">
                <a:solidFill>
                  <a:srgbClr val="6600CC"/>
                </a:solidFill>
                <a:latin typeface="Arial" charset="0"/>
              </a:rPr>
              <a:t> </a:t>
            </a:r>
            <a:r>
              <a:rPr lang="ru-RU" sz="2400" dirty="0" err="1" smtClean="0">
                <a:solidFill>
                  <a:srgbClr val="6600CC"/>
                </a:solidFill>
                <a:latin typeface="Arial" charset="0"/>
              </a:rPr>
              <a:t>кліматичними</a:t>
            </a:r>
            <a:r>
              <a:rPr lang="ru-RU" sz="2400" dirty="0" smtClean="0">
                <a:solidFill>
                  <a:srgbClr val="6600CC"/>
                </a:solidFill>
                <a:latin typeface="Arial" charset="0"/>
              </a:rPr>
              <a:t> </a:t>
            </a:r>
            <a:r>
              <a:rPr lang="ru-RU" sz="2400" dirty="0" err="1" smtClean="0">
                <a:solidFill>
                  <a:srgbClr val="6600CC"/>
                </a:solidFill>
                <a:latin typeface="Arial" charset="0"/>
              </a:rPr>
              <a:t>умовами</a:t>
            </a:r>
            <a:r>
              <a:rPr lang="ru-RU" sz="2400" dirty="0" smtClean="0">
                <a:solidFill>
                  <a:srgbClr val="6600CC"/>
                </a:solidFill>
                <a:latin typeface="Arial" charset="0"/>
              </a:rPr>
              <a:t> </a:t>
            </a:r>
            <a:r>
              <a:rPr lang="ru-RU" sz="2400" dirty="0" err="1" smtClean="0">
                <a:solidFill>
                  <a:srgbClr val="6600CC"/>
                </a:solidFill>
                <a:latin typeface="Arial" charset="0"/>
              </a:rPr>
              <a:t>місцевості</a:t>
            </a:r>
            <a:r>
              <a:rPr lang="ru-RU" sz="2400" dirty="0" smtClean="0">
                <a:solidFill>
                  <a:srgbClr val="6600CC"/>
                </a:solidFill>
                <a:latin typeface="Arial" charset="0"/>
              </a:rPr>
              <a:t> </a:t>
            </a:r>
            <a:r>
              <a:rPr lang="ru-RU" sz="2400" dirty="0" err="1" smtClean="0">
                <a:solidFill>
                  <a:srgbClr val="6600CC"/>
                </a:solidFill>
                <a:latin typeface="Arial" charset="0"/>
              </a:rPr>
              <a:t>проживання</a:t>
            </a:r>
            <a:r>
              <a:rPr lang="ru-RU" sz="2400" dirty="0" smtClean="0">
                <a:solidFill>
                  <a:srgbClr val="6600CC"/>
                </a:solidFill>
                <a:latin typeface="Arial" charset="0"/>
              </a:rPr>
              <a:t>, причинами </a:t>
            </a:r>
            <a:r>
              <a:rPr lang="ru-RU" sz="2400" dirty="0" err="1" smtClean="0">
                <a:solidFill>
                  <a:srgbClr val="6600CC"/>
                </a:solidFill>
                <a:latin typeface="Arial" charset="0"/>
              </a:rPr>
              <a:t>виникнення</a:t>
            </a:r>
            <a:r>
              <a:rPr lang="ru-RU" sz="2400" dirty="0" smtClean="0">
                <a:solidFill>
                  <a:srgbClr val="6600CC"/>
                </a:solidFill>
                <a:latin typeface="Arial" charset="0"/>
              </a:rPr>
              <a:t> НС природного </a:t>
            </a:r>
            <a:r>
              <a:rPr lang="ru-RU" sz="2400" dirty="0" err="1" smtClean="0">
                <a:solidFill>
                  <a:srgbClr val="6600CC"/>
                </a:solidFill>
                <a:latin typeface="Arial" charset="0"/>
              </a:rPr>
              <a:t>походження</a:t>
            </a:r>
            <a:r>
              <a:rPr lang="ru-RU" sz="2400" dirty="0" smtClean="0">
                <a:solidFill>
                  <a:srgbClr val="6600CC"/>
                </a:solidFill>
                <a:latin typeface="Arial" charset="0"/>
              </a:rPr>
              <a:t>.</a:t>
            </a: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13" descr="ANd9GcS2FHUp_6oKuanHylXidykLQQgOCTPXH61tahJWbhCgqS7m7YF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000108"/>
            <a:ext cx="3238500" cy="237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/>
          </p:cNvSpPr>
          <p:nvPr/>
        </p:nvSpPr>
        <p:spPr>
          <a:xfrm>
            <a:off x="714348" y="357166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600" b="1" i="0" u="none" strike="noStrike" kern="1200" cap="none" spc="0" normalizeH="0" baseline="0" noProof="0" smtClean="0">
                <a:ln>
                  <a:noFill/>
                </a:ln>
                <a:solidFill>
                  <a:srgbClr val="CC0066"/>
                </a:solidFill>
                <a:effectLst/>
                <a:uLnTx/>
                <a:uFillTx/>
                <a:latin typeface="Arial" charset="0"/>
                <a:ea typeface="+mj-ea"/>
                <a:cs typeface="+mj-cs"/>
              </a:rPr>
              <a:t>Інтеграція  з математикою</a:t>
            </a:r>
            <a:endParaRPr kumimoji="0" lang="ru-RU" sz="3600" b="1" i="0" u="none" strike="noStrike" kern="1200" cap="none" spc="0" normalizeH="0" baseline="0" noProof="0" dirty="0" smtClean="0">
              <a:ln>
                <a:noFill/>
              </a:ln>
              <a:solidFill>
                <a:srgbClr val="CC0066"/>
              </a:solidFill>
              <a:effectLst/>
              <a:uLnTx/>
              <a:uFillTx/>
              <a:latin typeface="Arial" charset="0"/>
              <a:ea typeface="+mj-ea"/>
              <a:cs typeface="+mj-cs"/>
            </a:endParaRPr>
          </a:p>
        </p:txBody>
      </p:sp>
      <p:pic>
        <p:nvPicPr>
          <p:cNvPr id="3" name="Picture 19" descr="ANd9GcR_zAy-zHTK9YvgtBlm5OIrd4yoC_2ArTGE8Xv7p7P1NkmmvjB4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15074" y="1071546"/>
            <a:ext cx="2589212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3"/>
          <p:cNvSpPr txBox="1">
            <a:spLocks/>
          </p:cNvSpPr>
          <p:nvPr/>
        </p:nvSpPr>
        <p:spPr>
          <a:xfrm>
            <a:off x="142844" y="1571612"/>
            <a:ext cx="63373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При </a:t>
            </a:r>
            <a:r>
              <a:rPr kumimoji="0" lang="uk-UA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розв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’</a:t>
            </a:r>
            <a:r>
              <a:rPr kumimoji="0" lang="uk-UA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язуванні</a:t>
            </a: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задач необхідні знання пропорцій та відсотків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Побудова графіків та діаграм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Статистична обробка результатів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Вивчаючи харчову піраміду, згадуємо, що таке піраміда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" name="Picture 11" descr="ANd9GcTLp2-zH261L2r1CKLQAm7bDDVbo-pYQgo796knfTZ53LELWuv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4286256"/>
            <a:ext cx="3500462" cy="21113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71670" y="571480"/>
            <a:ext cx="47149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CC0066"/>
                </a:solidFill>
                <a:latin typeface="Arial" charset="0"/>
              </a:rPr>
              <a:t>Інтеграція з  фізикою</a:t>
            </a:r>
            <a:endParaRPr lang="ru-RU" sz="3200" dirty="0"/>
          </a:p>
        </p:txBody>
      </p:sp>
      <p:sp>
        <p:nvSpPr>
          <p:cNvPr id="3" name="Rectangle 5"/>
          <p:cNvSpPr txBox="1">
            <a:spLocks/>
          </p:cNvSpPr>
          <p:nvPr/>
        </p:nvSpPr>
        <p:spPr>
          <a:xfrm>
            <a:off x="642910" y="1714488"/>
            <a:ext cx="5214942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Використання фізичних величин 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4" name="Rectangle 10"/>
          <p:cNvSpPr txBox="1">
            <a:spLocks/>
          </p:cNvSpPr>
          <p:nvPr/>
        </p:nvSpPr>
        <p:spPr>
          <a:xfrm>
            <a:off x="642910" y="2143116"/>
            <a:ext cx="5219700" cy="456882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Вивчаючи роботу м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’</a:t>
            </a: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язів людини згадуємо механічну роботу.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Процес газообміну у легенях пояснюємо законами фізики.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Проникнення речовин через клітинні мембрани,стінки альвеол та капілярів </a:t>
            </a:r>
            <a:r>
              <a:rPr kumimoji="0" lang="uk-UA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пов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’</a:t>
            </a:r>
            <a:r>
              <a:rPr kumimoji="0" lang="uk-UA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язуємо</a:t>
            </a: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00CC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з дифузією.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uk-UA" sz="2400" b="0" i="0" u="none" strike="noStrike" kern="1200" cap="none" spc="0" normalizeH="0" baseline="0" noProof="0" dirty="0" smtClean="0">
              <a:ln>
                <a:noFill/>
              </a:ln>
              <a:solidFill>
                <a:srgbClr val="6600CC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2357430"/>
            <a:ext cx="2738440" cy="3952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57422" y="928670"/>
            <a:ext cx="61337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solidFill>
                  <a:srgbClr val="CC0066"/>
                </a:solidFill>
                <a:latin typeface="Arial" charset="0"/>
              </a:rPr>
              <a:t>Інтеграція з  правознавством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14348" y="2143116"/>
            <a:ext cx="8057014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0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Знання законів, вміння користуватись своїми правами та 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виконувати обов</a:t>
            </a:r>
            <a:r>
              <a:rPr lang="uk-UA" sz="20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  <a:cs typeface="Lucida Sans Unicode"/>
              </a:rPr>
              <a:t>’</a:t>
            </a:r>
            <a:r>
              <a:rPr lang="uk-UA" sz="20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язки; причини виникнення правил та значення 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їх дотримання; наслідки та відповідальність за невиконання</a:t>
            </a:r>
          </a:p>
          <a:p>
            <a:pPr>
              <a:lnSpc>
                <a:spcPct val="150000"/>
              </a:lnSpc>
            </a:pPr>
            <a:r>
              <a:rPr lang="uk-UA" sz="20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 обов</a:t>
            </a:r>
            <a:r>
              <a:rPr lang="uk-UA" sz="2000" dirty="0" smtClean="0">
                <a:solidFill>
                  <a:schemeClr val="bg2">
                    <a:lumMod val="25000"/>
                  </a:schemeClr>
                </a:solidFill>
                <a:latin typeface="Lucida Sans Unicode"/>
                <a:cs typeface="Lucida Sans Unicode"/>
              </a:rPr>
              <a:t>’</a:t>
            </a:r>
            <a:r>
              <a:rPr lang="uk-UA" sz="2000" dirty="0" smtClean="0">
                <a:solidFill>
                  <a:schemeClr val="bg2">
                    <a:lumMod val="25000"/>
                  </a:schemeClr>
                </a:solidFill>
                <a:latin typeface="Georgia" pitchFamily="18" charset="0"/>
              </a:rPr>
              <a:t>язків та правил.</a:t>
            </a:r>
            <a:endParaRPr lang="ru-RU" sz="2000" dirty="0">
              <a:solidFill>
                <a:schemeClr val="bg2">
                  <a:lumMod val="25000"/>
                </a:schemeClr>
              </a:solidFill>
              <a:latin typeface="Georgia" pitchFamily="18" charset="0"/>
            </a:endParaRPr>
          </a:p>
        </p:txBody>
      </p:sp>
      <p:pic>
        <p:nvPicPr>
          <p:cNvPr id="4" name="Рисунок 3" descr="http://pixelbrush.ru/uploads/posts/2010-10/1286034848_jm6qs4ea2qg8iwr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571876"/>
            <a:ext cx="3976682" cy="3005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http://grigoryleps.petrovka.ua/thumbs/124139----.jpg"/>
          <p:cNvPicPr/>
          <p:nvPr/>
        </p:nvPicPr>
        <p:blipFill>
          <a:blip r:embed="rId2"/>
          <a:srcRect t="20000" b="21130"/>
          <a:stretch>
            <a:fillRect/>
          </a:stretch>
        </p:blipFill>
        <p:spPr bwMode="auto">
          <a:xfrm>
            <a:off x="2000232" y="2000240"/>
            <a:ext cx="4470411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357422" y="571480"/>
            <a:ext cx="61109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>
                <a:solidFill>
                  <a:srgbClr val="002060"/>
                </a:solidFill>
                <a:latin typeface="Georgia" pitchFamily="18" charset="0"/>
              </a:rPr>
              <a:t>Бажаю здоров</a:t>
            </a:r>
            <a:r>
              <a:rPr lang="uk-UA" sz="2800" dirty="0" smtClean="0">
                <a:solidFill>
                  <a:srgbClr val="002060"/>
                </a:solidFill>
                <a:latin typeface="Georgia" pitchFamily="18" charset="0"/>
                <a:cs typeface="Lucida Sans Unicode"/>
              </a:rPr>
              <a:t>’</a:t>
            </a:r>
            <a:r>
              <a:rPr lang="uk-UA" sz="2800" dirty="0" smtClean="0">
                <a:solidFill>
                  <a:srgbClr val="002060"/>
                </a:solidFill>
                <a:latin typeface="Georgia" pitchFamily="18" charset="0"/>
              </a:rPr>
              <a:t>я </a:t>
            </a:r>
          </a:p>
          <a:p>
            <a:r>
              <a:rPr lang="uk-UA" sz="2800" dirty="0" smtClean="0">
                <a:solidFill>
                  <a:srgbClr val="002060"/>
                </a:solidFill>
                <a:latin typeface="Georgia" pitchFamily="18" charset="0"/>
              </a:rPr>
              <a:t>             і мирного неба над головою!</a:t>
            </a:r>
            <a:endParaRPr lang="ru-RU" sz="2800" dirty="0">
              <a:solidFill>
                <a:srgbClr val="002060"/>
              </a:solidFill>
              <a:latin typeface="Georgia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43372" y="5500702"/>
            <a:ext cx="31983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chemeClr val="accent4">
                    <a:lumMod val="50000"/>
                  </a:schemeClr>
                </a:solidFill>
                <a:latin typeface="Georgia" pitchFamily="18" charset="0"/>
              </a:rPr>
              <a:t>Дякую за увагу!</a:t>
            </a:r>
            <a:endParaRPr lang="ru-RU" sz="3200" dirty="0">
              <a:solidFill>
                <a:schemeClr val="accent4">
                  <a:lumMod val="50000"/>
                </a:schemeClr>
              </a:solidFill>
              <a:latin typeface="Georg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432</TotalTime>
  <Words>780</Words>
  <Application>Microsoft Office PowerPoint</Application>
  <PresentationFormat>Экран (4:3)</PresentationFormat>
  <Paragraphs>172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1" baseType="lpstr">
      <vt:lpstr>Arial</vt:lpstr>
      <vt:lpstr>Calibri</vt:lpstr>
      <vt:lpstr>Comic Sans MS</vt:lpstr>
      <vt:lpstr>Georgia</vt:lpstr>
      <vt:lpstr>Lucida Sans Unicode</vt:lpstr>
      <vt:lpstr>Times New Roman</vt:lpstr>
      <vt:lpstr>Тема Office</vt:lpstr>
      <vt:lpstr>Міжпредметні зв’язки  та інтеграція на уроках  основ здоров’я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55</cp:revision>
  <dcterms:created xsi:type="dcterms:W3CDTF">2013-01-06T18:32:13Z</dcterms:created>
  <dcterms:modified xsi:type="dcterms:W3CDTF">2021-03-19T15:26:15Z</dcterms:modified>
</cp:coreProperties>
</file>