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3" r:id="rId2"/>
    <p:sldId id="274" r:id="rId3"/>
    <p:sldId id="277" r:id="rId4"/>
    <p:sldId id="275" r:id="rId5"/>
    <p:sldId id="276" r:id="rId6"/>
    <p:sldId id="279" r:id="rId7"/>
    <p:sldId id="281" r:id="rId8"/>
    <p:sldId id="282" r:id="rId9"/>
    <p:sldId id="283" r:id="rId10"/>
    <p:sldId id="287" r:id="rId11"/>
    <p:sldId id="289" r:id="rId12"/>
    <p:sldId id="290" r:id="rId13"/>
    <p:sldId id="291" r:id="rId14"/>
    <p:sldId id="284" r:id="rId15"/>
    <p:sldId id="292" r:id="rId16"/>
    <p:sldId id="27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>
      <p:cViewPr varScale="1">
        <p:scale>
          <a:sx n="69" d="100"/>
          <a:sy n="69" d="100"/>
        </p:scale>
        <p:origin x="1224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0AFF1B-EC12-4D91-8A14-30198D281E3F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BB8498-12C7-49E5-BCF1-9D8A265A8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992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4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4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AC76B-2041-4F91-A0A3-888FC434397A}" type="slidenum">
              <a:rPr lang="ru-RU" sz="1200">
                <a:solidFill>
                  <a:srgbClr val="000000"/>
                </a:solidFill>
              </a:rPr>
              <a:pPr/>
              <a:t>1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520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4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4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AC76B-2041-4F91-A0A3-888FC434397A}" type="slidenum">
              <a:rPr lang="ru-RU" sz="1200">
                <a:solidFill>
                  <a:srgbClr val="000000"/>
                </a:solidFill>
              </a:rPr>
              <a:pPr/>
              <a:t>2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484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4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4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AC76B-2041-4F91-A0A3-888FC434397A}" type="slidenum">
              <a:rPr lang="ru-RU" sz="1200">
                <a:solidFill>
                  <a:srgbClr val="000000"/>
                </a:solidFill>
              </a:rPr>
              <a:pPr/>
              <a:t>3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03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4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4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AC76B-2041-4F91-A0A3-888FC434397A}" type="slidenum">
              <a:rPr lang="ru-RU" sz="1200">
                <a:solidFill>
                  <a:srgbClr val="000000"/>
                </a:solidFill>
              </a:rPr>
              <a:pPr/>
              <a:t>4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40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4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4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AC76B-2041-4F91-A0A3-888FC434397A}" type="slidenum">
              <a:rPr lang="ru-RU" sz="1200">
                <a:solidFill>
                  <a:srgbClr val="000000"/>
                </a:solidFill>
              </a:rPr>
              <a:pPr/>
              <a:t>5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037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4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4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AC76B-2041-4F91-A0A3-888FC434397A}" type="slidenum">
              <a:rPr lang="ru-RU" sz="1200">
                <a:solidFill>
                  <a:srgbClr val="000000"/>
                </a:solidFill>
              </a:rPr>
              <a:pPr/>
              <a:t>6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01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4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4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AC76B-2041-4F91-A0A3-888FC434397A}" type="slidenum">
              <a:rPr lang="ru-RU" sz="1200">
                <a:solidFill>
                  <a:srgbClr val="000000"/>
                </a:solidFill>
              </a:rPr>
              <a:pPr/>
              <a:t>14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0485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4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4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AC76B-2041-4F91-A0A3-888FC434397A}" type="slidenum">
              <a:rPr lang="ru-RU" sz="1200">
                <a:solidFill>
                  <a:srgbClr val="000000"/>
                </a:solidFill>
              </a:rPr>
              <a:pPr/>
              <a:t>16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42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575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27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77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716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114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33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671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90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633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42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154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FA05E-47C0-4414-85D4-BAD422552B57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33CA0-6DBA-494E-8F48-0D2CE5317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440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g"/><Relationship Id="rId5" Type="http://schemas.openxmlformats.org/officeDocument/2006/relationships/image" Target="../media/image38.jpeg"/><Relationship Id="rId4" Type="http://schemas.openxmlformats.org/officeDocument/2006/relationships/image" Target="../media/image3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3116" y="2060848"/>
            <a:ext cx="7089775" cy="676419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uk-UA" sz="2400" b="1" dirty="0" smtClean="0"/>
              <a:t>Методичні рекомендації для класних керівників «Ресурси </a:t>
            </a:r>
            <a:r>
              <a:rPr lang="uk-UA" sz="2400" b="1" dirty="0" smtClean="0"/>
              <a:t>у професійній діяльності:</a:t>
            </a:r>
            <a:br>
              <a:rPr lang="uk-UA" sz="2400" b="1" dirty="0" smtClean="0"/>
            </a:br>
            <a:r>
              <a:rPr lang="uk-UA" sz="2400" b="1" dirty="0" smtClean="0"/>
              <a:t>профілактика емоційного та професійного</a:t>
            </a:r>
            <a:br>
              <a:rPr lang="uk-UA" sz="2400" b="1" dirty="0" smtClean="0"/>
            </a:br>
            <a:r>
              <a:rPr lang="uk-UA" sz="2400" b="1" dirty="0" smtClean="0"/>
              <a:t>вигорання класного </a:t>
            </a:r>
            <a:r>
              <a:rPr lang="uk-UA" sz="2400" b="1" dirty="0" smtClean="0"/>
              <a:t>керівника»</a:t>
            </a:r>
            <a:r>
              <a:rPr lang="uk-UA" b="1" dirty="0" smtClean="0"/>
              <a:t/>
            </a:r>
            <a:br>
              <a:rPr lang="uk-UA" b="1" dirty="0" smtClean="0"/>
            </a:br>
            <a:endParaRPr lang="uk-UA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3668" y="2827293"/>
            <a:ext cx="6336704" cy="273630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27584" y="404664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ЗП(ПТ)О "Поліський індустріальний професійний коледж«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Територіальне відокремлене спеціалізоване відділення м. Радомишль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87824" y="5563597"/>
            <a:ext cx="5544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Інга БЕРНАЦЬКА, голова МК класних керівників, вихователів та керівників гуртка</a:t>
            </a:r>
          </a:p>
          <a:p>
            <a:pPr algn="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30.05.2025р.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758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470025"/>
          </a:xfrm>
        </p:spPr>
        <p:txBody>
          <a:bodyPr rtlCol="0">
            <a:normAutofit fontScale="90000"/>
          </a:bodyPr>
          <a:lstStyle/>
          <a:p>
            <a:r>
              <a:rPr lang="ru-RU" sz="5400" dirty="0"/>
              <a:t/>
            </a:r>
            <a:br>
              <a:rPr lang="ru-RU" sz="5400" dirty="0"/>
            </a:br>
            <a:r>
              <a:rPr lang="uk-UA" sz="5400" b="1" dirty="0" smtClean="0"/>
              <a:t>Що таке емоційне та професійне вигорання?</a:t>
            </a:r>
            <a:endParaRPr lang="uk-UA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135337"/>
            <a:ext cx="7344816" cy="1752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dirty="0" smtClean="0">
                <a:solidFill>
                  <a:schemeClr val="tx1"/>
                </a:solidFill>
              </a:rPr>
              <a:t>	Це емоційне, розумове і фізичне виснаження, що виникає на тлі стресу, в процесі міжособистісного спілкування, а не лише втрату робочого потенціалу.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4126419"/>
            <a:ext cx="4263046" cy="193774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67544" y="4407370"/>
            <a:ext cx="3960440" cy="167884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67% педагогів в Україні відчувають емоційне виснаження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635465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>
              <a:defRPr/>
            </a:pPr>
            <a:r>
              <a:rPr lang="uk-UA" sz="4000" b="1" dirty="0"/>
              <a:t>Основні ознаки емоційного та професійного виснаження</a:t>
            </a:r>
            <a:endParaRPr lang="ru-RU" sz="40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Ознаки професійного виснаження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 smtClean="0"/>
              <a:t>Хронічна втома та низька продуктивність.</a:t>
            </a:r>
          </a:p>
          <a:p>
            <a:r>
              <a:rPr lang="uk-UA" dirty="0" smtClean="0"/>
              <a:t>Втрата мотивації та інтересу до роботи. </a:t>
            </a:r>
          </a:p>
          <a:p>
            <a:r>
              <a:rPr lang="uk-UA" dirty="0" smtClean="0"/>
              <a:t>Зниження самооцінки та почуття неефективності. </a:t>
            </a:r>
          </a:p>
          <a:p>
            <a:r>
              <a:rPr lang="uk-UA" dirty="0" smtClean="0"/>
              <a:t>Погіршення пам'яті та уваги. </a:t>
            </a:r>
          </a:p>
          <a:p>
            <a:r>
              <a:rPr lang="uk-UA" dirty="0" smtClean="0"/>
              <a:t>Відсторонення від професійних обов'язків</a:t>
            </a:r>
          </a:p>
          <a:p>
            <a:r>
              <a:rPr lang="uk-UA" dirty="0" smtClean="0"/>
              <a:t>Страх перед нововведеннями. </a:t>
            </a:r>
            <a:endParaRPr lang="uk-UA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871968" y="1580889"/>
            <a:ext cx="4041775" cy="639762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>
                <a:solidFill>
                  <a:srgbClr val="0070C0"/>
                </a:solidFill>
              </a:rPr>
              <a:t>Ознаки емоційного виснаження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uk-UA" dirty="0" smtClean="0"/>
              <a:t>Дратівливість та негативізм. </a:t>
            </a:r>
          </a:p>
          <a:p>
            <a:r>
              <a:rPr lang="uk-UA" dirty="0" smtClean="0"/>
              <a:t>Цинічне ставлення. </a:t>
            </a:r>
          </a:p>
          <a:p>
            <a:r>
              <a:rPr lang="uk-UA" dirty="0" smtClean="0"/>
              <a:t>Емоційна байдужість. </a:t>
            </a:r>
          </a:p>
          <a:p>
            <a:r>
              <a:rPr lang="uk-UA" dirty="0" smtClean="0"/>
              <a:t>Постійні негативні емоції. </a:t>
            </a:r>
          </a:p>
          <a:p>
            <a:r>
              <a:rPr lang="uk-UA" dirty="0" smtClean="0"/>
              <a:t>Розлади сну. </a:t>
            </a:r>
          </a:p>
          <a:p>
            <a:r>
              <a:rPr lang="uk-UA" dirty="0" smtClean="0"/>
              <a:t>Фізичні симптоми. </a:t>
            </a:r>
          </a:p>
          <a:p>
            <a:r>
              <a:rPr lang="uk-UA" dirty="0" smtClean="0"/>
              <a:t>Потреба у психостимуляторах. </a:t>
            </a:r>
          </a:p>
          <a:p>
            <a:r>
              <a:rPr lang="uk-UA" dirty="0" smtClean="0"/>
              <a:t>Загальна негативна установка. 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2413338"/>
            <a:ext cx="73935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sz="2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1767" y="251025"/>
            <a:ext cx="2055033" cy="138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25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6921"/>
            <a:ext cx="8229600" cy="1143000"/>
          </a:xfrm>
        </p:spPr>
        <p:txBody>
          <a:bodyPr rtlCol="0">
            <a:noAutofit/>
          </a:bodyPr>
          <a:lstStyle/>
          <a:p>
            <a:r>
              <a:rPr lang="uk-UA" sz="4000" b="1" dirty="0" smtClean="0"/>
              <a:t>Фактори, що сприяють педагогічному вигоранню класного керівника</a:t>
            </a:r>
            <a:endParaRPr lang="uk-UA" sz="4000" dirty="0">
              <a:effectLst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82029" y="2564904"/>
            <a:ext cx="4040188" cy="3951288"/>
          </a:xfrm>
        </p:spPr>
        <p:txBody>
          <a:bodyPr/>
          <a:lstStyle/>
          <a:p>
            <a:r>
              <a:rPr lang="uk-UA" dirty="0" smtClean="0"/>
              <a:t>Надмірне навантаження та багатозадачність.</a:t>
            </a:r>
          </a:p>
          <a:p>
            <a:r>
              <a:rPr lang="uk-UA" dirty="0" smtClean="0"/>
              <a:t>Емоційне навантаження.</a:t>
            </a:r>
          </a:p>
          <a:p>
            <a:r>
              <a:rPr lang="uk-UA" dirty="0" smtClean="0"/>
              <a:t>Соціально-психологічні умови та підтримка.</a:t>
            </a:r>
          </a:p>
          <a:p>
            <a:r>
              <a:rPr lang="uk-UA" dirty="0" smtClean="0"/>
              <a:t>Організаційні </a:t>
            </a:r>
            <a:r>
              <a:rPr lang="ru-RU" dirty="0" smtClean="0"/>
              <a:t>та </a:t>
            </a:r>
            <a:r>
              <a:rPr lang="uk-UA" dirty="0" smtClean="0"/>
              <a:t>матеріальні фактори.</a:t>
            </a:r>
          </a:p>
          <a:p>
            <a:r>
              <a:rPr lang="uk-UA" dirty="0" smtClean="0"/>
              <a:t>Особисте життя та баланс.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086235"/>
            <a:ext cx="4098375" cy="41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75472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8204" y="124783"/>
            <a:ext cx="7089775" cy="1440160"/>
          </a:xfrm>
        </p:spPr>
        <p:txBody>
          <a:bodyPr rtlCol="0" anchor="t">
            <a:noAutofit/>
          </a:bodyPr>
          <a:lstStyle/>
          <a:p>
            <a:pPr>
              <a:defRPr/>
            </a:pPr>
            <a:r>
              <a:rPr lang="uk-UA" sz="4000" b="1" dirty="0" smtClean="0"/>
              <a:t>Особисті стратегії профілактики вигорання</a:t>
            </a:r>
            <a:br>
              <a:rPr lang="uk-UA" sz="4000" b="1" dirty="0" smtClean="0"/>
            </a:br>
            <a:endParaRPr lang="uk-UA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812" y="2498180"/>
            <a:ext cx="3889425" cy="2254548"/>
          </a:xfrm>
          <a:prstGeom prst="rect">
            <a:avLst/>
          </a:prstGeom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4901446" y="1603146"/>
            <a:ext cx="2652788" cy="1044311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Усвідомлення та самодіагностика</a:t>
            </a:r>
            <a:endParaRPr lang="ru-RU" dirty="0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6369177" y="3015310"/>
            <a:ext cx="2148802" cy="985781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Управління часом та планування</a:t>
            </a:r>
            <a:endParaRPr lang="ru-RU" dirty="0"/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1162423" y="1450367"/>
            <a:ext cx="2582543" cy="1182504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Відпочинок та відновлення</a:t>
            </a:r>
            <a:endParaRPr lang="ru-RU" dirty="0"/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3651449" y="4888359"/>
            <a:ext cx="2395712" cy="1008042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Емоційна саморегуляія та психогігієна</a:t>
            </a:r>
            <a:endParaRPr lang="ru-RU" dirty="0"/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6457177" y="4801631"/>
            <a:ext cx="2267744" cy="996019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Турбота про фізичне </a:t>
            </a:r>
            <a:r>
              <a:rPr lang="uk-UA" dirty="0" err="1" smtClean="0"/>
              <a:t>здоров</a:t>
            </a:r>
            <a:r>
              <a:rPr lang="en-US" dirty="0" smtClean="0"/>
              <a:t>’</a:t>
            </a:r>
            <a:r>
              <a:rPr lang="uk-UA" dirty="0" smtClean="0"/>
              <a:t>я</a:t>
            </a:r>
            <a:endParaRPr lang="ru-RU" dirty="0"/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378188" y="3015310"/>
            <a:ext cx="2485389" cy="1000174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Професійний розвиток та мотивація</a:t>
            </a:r>
            <a:endParaRPr lang="ru-RU" dirty="0"/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477727" y="4752255"/>
            <a:ext cx="2475835" cy="1094770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Соціальна підтримка та стосунки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5913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9632" y="764704"/>
            <a:ext cx="7056784" cy="3096344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Збереження ресурсу - ключ до успіху класних керівників ТВСВ м. Радомишля </a:t>
            </a:r>
            <a:endParaRPr lang="ru-RU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3380994"/>
            <a:ext cx="4608512" cy="307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623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2915816" y="274638"/>
            <a:ext cx="57709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Бичківська </a:t>
            </a:r>
            <a:br>
              <a:rPr lang="uk-UA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Оксана Василівна, методистка</a:t>
            </a:r>
            <a:endParaRPr lang="ru-RU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466" y="5301208"/>
            <a:ext cx="836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	</a:t>
            </a:r>
            <a:r>
              <a:rPr lang="uk-UA" dirty="0" smtClean="0"/>
              <a:t>Для Оксани Василівни рукоділля є своєрідною медитацією. Монотонні, ритмічні рухи допомагають заспокоїтися, відволіктися від повсякденних турбот і зменшити рівень стресу. Також Оксана Василівна вміє поєднувати смак та красу, її випічка - це витвір мистецтва, це прояв любові та турботи.</a:t>
            </a:r>
            <a:endParaRPr lang="uk-UA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7" y="401410"/>
            <a:ext cx="2308790" cy="3078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610" y="2620080"/>
            <a:ext cx="2681128" cy="2681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682" y="2226788"/>
            <a:ext cx="4023900" cy="2024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3934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784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717460" y="38120"/>
            <a:ext cx="53513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Панькевич Ірина Сергіївна,</a:t>
            </a:r>
          </a:p>
          <a:p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 наставниця групи 310 ЕС1</a:t>
            </a:r>
            <a:endParaRPr lang="uk-UA" sz="32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4" y="137319"/>
            <a:ext cx="2373092" cy="5141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90364" y="5416338"/>
            <a:ext cx="836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uk-UA" dirty="0" smtClean="0"/>
              <a:t>Ірина Сергіївна вміє дбати про своє психологічне благополуччя, ефективно "переключатися" від своєї основної діяльності та відновлювати свої ресурси займаючись улюбленою справою: ландшафтний дизайн та випікання тортів. Свою негативну енергію перетворює в продуктивну та творчу.</a:t>
            </a:r>
            <a:endParaRPr lang="uk-UA" dirty="0">
              <a:effectLst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000" y="1065677"/>
            <a:ext cx="1849856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33"/>
          <a:stretch/>
        </p:blipFill>
        <p:spPr>
          <a:xfrm>
            <a:off x="3952670" y="2142895"/>
            <a:ext cx="1440160" cy="25121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17" b="21687"/>
          <a:stretch/>
        </p:blipFill>
        <p:spPr>
          <a:xfrm>
            <a:off x="6493427" y="1069201"/>
            <a:ext cx="2674640" cy="2542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49" b="19151"/>
          <a:stretch/>
        </p:blipFill>
        <p:spPr>
          <a:xfrm>
            <a:off x="5629014" y="3203542"/>
            <a:ext cx="2176628" cy="2031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2641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8574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36139" y="340420"/>
            <a:ext cx="53560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Гарбаренко Сергій Григорович, </a:t>
            </a:r>
          </a:p>
          <a:p>
            <a:r>
              <a:rPr lang="uk-UA" sz="32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класний керівник групи 305 К</a:t>
            </a:r>
            <a:endParaRPr lang="uk-UA" sz="32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5157192"/>
            <a:ext cx="8435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uk-UA" dirty="0" smtClean="0"/>
              <a:t>Найпотужніший спосіб зниження стресу для Сергія Григоровича, це - читання. Він поєднує інтелектуальний відпочинок з практичною зацікавленістю: цікавиться світом машин, заглиблюється в їхній устрій, історію розвитку, принципи роботи механізмів. Водіння на довгі дистанції стає формою розслаблення та своєрідним процесом медитації.</a:t>
            </a:r>
            <a:endParaRPr lang="uk-UA" dirty="0"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5810" y="340420"/>
            <a:ext cx="3168352" cy="4851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953" y="1732606"/>
            <a:ext cx="4050998" cy="3038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6965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638"/>
            <a:ext cx="9195677" cy="687863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65948" y="256635"/>
            <a:ext cx="6084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Monotype Corsiva" panose="03010101010201010101" pitchFamily="66" charset="0"/>
              </a:rPr>
              <a:t>Самченко Руслан Миколайович, класний керівник групи 309 М</a:t>
            </a:r>
            <a:endParaRPr lang="uk-UA" sz="3200" b="1" dirty="0"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5157192"/>
            <a:ext cx="8640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uk-UA" dirty="0" smtClean="0"/>
              <a:t>Для Руслана Миколайовича риболовля це не лише хобі, а й цілий комплекс терапевтичних заходів. Саме перебування на природі, свіже повітря, спів птахів, зелень дерев є потужним антистресовим засобом. Водойма - це не просто місце для лову, а своєрідний цент для перезавантаження, де він відновлює сили, знаходить гармонію та знімає тягар повсякденного стресу.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01" y="847724"/>
            <a:ext cx="2374362" cy="4221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6152" y="1385974"/>
            <a:ext cx="1774090" cy="3645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233" y="1222113"/>
            <a:ext cx="2334183" cy="1750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571" y="3084490"/>
            <a:ext cx="2465629" cy="184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30521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5" y="21081"/>
            <a:ext cx="9152922" cy="68765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51920" y="366377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Ястребцева Олена Василівна, наставниця групи 203 </a:t>
            </a:r>
            <a:endParaRPr lang="uk-UA" sz="32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597" y="620688"/>
            <a:ext cx="2975271" cy="3990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84570" y="4763423"/>
            <a:ext cx="872540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uk-UA" dirty="0" smtClean="0"/>
              <a:t>Потужними інструментами для подолання стресу для Олени Василівни є вирощування квітів, випічка, приготування улюблених страв та фотографія. Це не просто хобі, а спосіб заземлитися, відчути зв'язок із чимось більшим і знайти внутрішній спокій. Готові фотографії можуть стати візуальним нагадуванням про моменти спокою та краси, до яких можна повертатися знову і знову, а яскраві кольори та приємні аромати квітів також мають терапевтичний ефект, покращуючи настрій та знижуючи рівень тривоги.</a:t>
            </a:r>
            <a:endParaRPr lang="uk-UA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663" y="1583749"/>
            <a:ext cx="2085615" cy="2783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1" r="2351" b="11150"/>
          <a:stretch/>
        </p:blipFill>
        <p:spPr>
          <a:xfrm>
            <a:off x="3550279" y="1456325"/>
            <a:ext cx="2232248" cy="2114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943" y="2929363"/>
            <a:ext cx="2117720" cy="1586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1757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19872" y="274638"/>
            <a:ext cx="52505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</a:rPr>
              <a:t>Мальченко Віктор Іванович, класний керівник групи 207 ЕС</a:t>
            </a:r>
            <a:endParaRPr lang="uk-UA" sz="3200" b="1" dirty="0">
              <a:solidFill>
                <a:schemeClr val="tx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5157192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Для Віктора Івановича подорожі є потужним засобом для зняття стресу. Він шукає нові враження та зовнішні стимули, щоб перезавантажитися. Це дуже здоровий механізм, який дозволяє відволіктися від робочих викликів і переключити увагу. Це допомагає йому залишатися в тонусі, розвиватися як особистість та ефективно протистояти професійному вигоранню.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71" y="1506807"/>
            <a:ext cx="3563888" cy="2672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38536"/>
            <a:ext cx="3707904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33087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19335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383167" y="113230"/>
            <a:ext cx="50027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C6600"/>
                </a:solidFill>
                <a:latin typeface="Monotype Corsiva" panose="03010101010201010101" pitchFamily="66" charset="0"/>
              </a:rPr>
              <a:t>Яцкевич Ганна Іванівна, наставниця групи № 108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00"/>
          <a:stretch/>
        </p:blipFill>
        <p:spPr>
          <a:xfrm>
            <a:off x="2442828" y="369339"/>
            <a:ext cx="1940339" cy="2231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53" y="113230"/>
            <a:ext cx="2374362" cy="4221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2" b="24276"/>
          <a:stretch/>
        </p:blipFill>
        <p:spPr>
          <a:xfrm>
            <a:off x="6054287" y="1625349"/>
            <a:ext cx="2367264" cy="3283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00" b="42650"/>
          <a:stretch/>
        </p:blipFill>
        <p:spPr>
          <a:xfrm>
            <a:off x="3391670" y="2288004"/>
            <a:ext cx="2384720" cy="2421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60997" y="5077191"/>
            <a:ext cx="84460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uk-UA" dirty="0" smtClean="0"/>
              <a:t>Ганна Іванівна долає стрес через інтенсивне та цілеспрямоване відновлення власних ресурсів. Подорожі в інші країни світу дозволяють цій педагогині повністю змінити оточення та відсторонитися від повсякденних турбот.</a:t>
            </a:r>
            <a:r>
              <a:rPr lang="ru-RU" dirty="0"/>
              <a:t> </a:t>
            </a:r>
            <a:r>
              <a:rPr lang="uk-UA" dirty="0" smtClean="0"/>
              <a:t>Це дозволяє їй повернутися до роботи оновленою, натхненною та готовою до нових викликів.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16750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91134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1760" y="116632"/>
            <a:ext cx="6393011" cy="109502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4000" b="1" dirty="0" smtClean="0">
                <a:solidFill>
                  <a:srgbClr val="00B050"/>
                </a:solidFill>
                <a:latin typeface="Monotype Corsiva" panose="03010101010201010101" pitchFamily="66" charset="0"/>
                <a:ea typeface="+mn-ea"/>
                <a:cs typeface="Times New Roman" panose="02020603050405020304" pitchFamily="18" charset="0"/>
              </a:rPr>
              <a:t>Макарчук Дарія Миронівна, вихователька</a:t>
            </a:r>
            <a:endParaRPr lang="ru-RU" sz="40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082" y="1338404"/>
            <a:ext cx="2392997" cy="3190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69" y="871061"/>
            <a:ext cx="2787774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13542" y="2573137"/>
            <a:ext cx="2282301" cy="1711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208042" y="4812823"/>
            <a:ext cx="69643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</a:t>
            </a:r>
            <a:r>
              <a:rPr lang="uk-UA" dirty="0" smtClean="0"/>
              <a:t>Вишивання часто є способом релаксації та зняття стресу для Дарії Миронівни. Її хобі дуже корисне для підтримки емоційного благополуччя. Монотонні рухи голки та нитки допомагають заспокоїти нервову систему, відволіктися від стресових факторів і "перезавантажити" емоційний стан. Це схоже на активну медитацію, яка допомагає впорядкувати думки та емоції після напруженого дня.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42589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245058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12976" y="188640"/>
            <a:ext cx="6131024" cy="1143000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Бернацька Інга Андріївна, наставниця групи 113 ЕС1</a:t>
            </a:r>
            <a:endParaRPr lang="ru-RU" sz="36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931" y="692696"/>
            <a:ext cx="2545432" cy="3316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t="3748" r="-212" b="1821"/>
          <a:stretch/>
        </p:blipFill>
        <p:spPr>
          <a:xfrm>
            <a:off x="3467562" y="1494634"/>
            <a:ext cx="2309936" cy="2902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t="24682" r="4633" b="15672"/>
          <a:stretch/>
        </p:blipFill>
        <p:spPr>
          <a:xfrm>
            <a:off x="5940152" y="1769040"/>
            <a:ext cx="2532909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3376" y="4701145"/>
            <a:ext cx="91183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Інга Андріївна використовує творчість як ефективний інструмент для релаксації, самовираження та відновлення внутрішніх ресурсів. </a:t>
            </a:r>
            <a:r>
              <a:rPr lang="ru-RU" dirty="0" smtClean="0"/>
              <a:t>Як </a:t>
            </a:r>
            <a:r>
              <a:rPr lang="ru-RU" dirty="0" err="1"/>
              <a:t>розмальовування</a:t>
            </a:r>
            <a:r>
              <a:rPr lang="ru-RU" dirty="0"/>
              <a:t> картин за номерами, так і </a:t>
            </a:r>
            <a:r>
              <a:rPr lang="uk-UA" dirty="0" smtClean="0"/>
              <a:t>вишивання бісером, є повторюваними та зосередженими процесами. Це створює медитативний ефект, що допомагає: перемикати увагу, знижувати рівень гормону стресу, заспокоювати нервову систему. Через вибір кольорів, комбінації бісеру або сюжет картини, вона може підсвідомо виражати свої емоції – як позитивні, так і ті, що накопичилися. Це допомагає не тримати їх у собі, а "проживати" та відпускати</a:t>
            </a:r>
            <a:r>
              <a:rPr lang="ru-RU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941641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78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9632" y="0"/>
            <a:ext cx="7089775" cy="314096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2800" b="1" i="1" dirty="0" smtClean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Якщо ж користуватися настановою:</a:t>
            </a:r>
            <a:br>
              <a:rPr lang="uk-UA" sz="2800" b="1" i="1" dirty="0" smtClean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uk-UA" sz="2800" b="1" i="1" dirty="0" smtClean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«Не можеш ротиби те, що любиш – навчись любити те, що робиш », - то ніяке професійне вигорання нам не загрожуватиме</a:t>
            </a:r>
            <a:endParaRPr lang="ru-RU" sz="2800" b="1" dirty="0">
              <a:solidFill>
                <a:srgbClr val="00B0F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24141" t="56959" r="45969" b="12385"/>
          <a:stretch/>
        </p:blipFill>
        <p:spPr>
          <a:xfrm>
            <a:off x="2123728" y="2996952"/>
            <a:ext cx="5184576" cy="299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750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12014</TotalTime>
  <Words>367</Words>
  <Application>Microsoft Office PowerPoint</Application>
  <PresentationFormat>Экран (4:3)</PresentationFormat>
  <Paragraphs>69</Paragraphs>
  <Slides>16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Monotype Corsiva</vt:lpstr>
      <vt:lpstr>Times New Roman</vt:lpstr>
      <vt:lpstr>Тема Office</vt:lpstr>
      <vt:lpstr>Методичні рекомендації для класних керівників «Ресурси у професійній діяльності: профілактика емоційного та професійного вигорання класного керівника» </vt:lpstr>
      <vt:lpstr> Що таке емоційне та професійне вигорання?</vt:lpstr>
      <vt:lpstr>Основні ознаки емоційного та професійного виснаження</vt:lpstr>
      <vt:lpstr>Фактори, що сприяють педагогічному вигоранню класного керівника</vt:lpstr>
      <vt:lpstr>Особисті стратегії профілактики вигорання </vt:lpstr>
      <vt:lpstr>Збереження ресурсу - ключ до успіху класних керівників ТВСВ м. Радомишля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Макарчук Дарія Миронівна, вихователька</vt:lpstr>
      <vt:lpstr>Бернацька Інга Андріївна, наставниця групи 113 ЕС1</vt:lpstr>
      <vt:lpstr>Якщо ж користуватися настановою:  «Не можеш ротиби те, що любиш – навчись любити те, що робиш », - то ніяке професійне вигорання нам не загрожуватиме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Administrator</cp:lastModifiedBy>
  <cp:revision>39</cp:revision>
  <dcterms:created xsi:type="dcterms:W3CDTF">2012-04-19T12:12:33Z</dcterms:created>
  <dcterms:modified xsi:type="dcterms:W3CDTF">2025-06-05T12:12:50Z</dcterms:modified>
</cp:coreProperties>
</file>