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9" r:id="rId3"/>
    <p:sldId id="270" r:id="rId4"/>
    <p:sldId id="260" r:id="rId5"/>
    <p:sldId id="261" r:id="rId6"/>
    <p:sldId id="262" r:id="rId7"/>
    <p:sldId id="265" r:id="rId8"/>
    <p:sldId id="263" r:id="rId9"/>
    <p:sldId id="266" r:id="rId10"/>
    <p:sldId id="257" r:id="rId11"/>
    <p:sldId id="268" r:id="rId12"/>
    <p:sldId id="269" r:id="rId13"/>
    <p:sldId id="267" r:id="rId14"/>
    <p:sldId id="264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55" autoAdjust="0"/>
    <p:restoredTop sz="90929"/>
  </p:normalViewPr>
  <p:slideViewPr>
    <p:cSldViewPr>
      <p:cViewPr varScale="1">
        <p:scale>
          <a:sx n="102" d="100"/>
          <a:sy n="102" d="100"/>
        </p:scale>
        <p:origin x="-102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BFA7D9F-0830-4D40-A89E-D0ACEEF8413A}" type="datetimeFigureOut">
              <a:rPr lang="ru-RU"/>
              <a:pPr>
                <a:defRPr/>
              </a:pPr>
              <a:t>29.06.2022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3623BAF-E2CB-4EAD-AA07-55BF4EE5E2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86200"/>
            <a:ext cx="7772400" cy="1143000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181600"/>
            <a:ext cx="6400800" cy="9144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fld id="{FEF75CBA-529C-47EE-99F1-323F81A30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E6194-4D1C-406F-BEFC-3930195FF9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49F80-4907-4779-89D6-E8BA716A98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21336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E004E-7B2C-4ABE-B6B3-2DDA02D80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1CFF9-C84E-4904-ACA4-A90791009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34E57-9264-423E-8359-68507C44E3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D1A8E-3ABF-454F-B1FF-4AB7830662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50166-3A24-42AB-AD8D-9AD30CFDC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B675A-BEE4-4E27-BA7C-1037DB601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93FBA-31EC-45CE-BEA1-D55DA9691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283F3-1009-4E61-AA76-8605933AB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33600"/>
            <a:ext cx="7772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F76D1022-18CE-41BE-B14B-BAB5B6D6D7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FFFF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FFFF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FFFF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it.ckipo.edu.ua/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it.ckipo.edu.ua/wiki/index.php/%D0%93%D0%BE%D0%BB%D0%BE%D0%B2%D0%BD%D0%B0_%D1%81%D1%82%D0%BE%D1%80%D1%96%D0%BD%D0%BA%D0%B0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nfo21.at.ua/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4071938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/>
              <a:t>Можливості ІКТ для розвитку творчої компетентності учнів</a:t>
            </a:r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750" y="5643563"/>
            <a:ext cx="6400800" cy="914400"/>
          </a:xfrm>
        </p:spPr>
        <p:txBody>
          <a:bodyPr/>
          <a:lstStyle/>
          <a:p>
            <a:pPr eaLnBrk="1" hangingPunct="1"/>
            <a:r>
              <a:rPr lang="en-US" smtClean="0"/>
              <a:t>Made by Sidenko 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0652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88" y="142875"/>
            <a:ext cx="7058025" cy="4572000"/>
          </a:xfrm>
        </p:spPr>
        <p:txBody>
          <a:bodyPr/>
          <a:lstStyle/>
          <a:p>
            <a:pPr algn="r"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Great minds discuss ideas,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smtClean="0"/>
              <a:t>average minds discuss events,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smtClean="0"/>
              <a:t> small minds discuss people</a:t>
            </a:r>
            <a:r>
              <a:rPr lang="ru-RU" sz="3200" dirty="0" smtClean="0"/>
              <a:t>.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err="1" smtClean="0"/>
              <a:t>Великие</a:t>
            </a:r>
            <a:r>
              <a:rPr lang="uk-UA" sz="3200" dirty="0" smtClean="0"/>
              <a:t> </a:t>
            </a:r>
            <a:r>
              <a:rPr lang="uk-UA" sz="3200" dirty="0" err="1" smtClean="0"/>
              <a:t>умы</a:t>
            </a:r>
            <a:r>
              <a:rPr lang="uk-UA" sz="3200" dirty="0" smtClean="0"/>
              <a:t> </a:t>
            </a:r>
            <a:r>
              <a:rPr lang="uk-UA" sz="3200" dirty="0" err="1" smtClean="0"/>
              <a:t>обсуждают</a:t>
            </a:r>
            <a:r>
              <a:rPr lang="uk-UA" sz="3200" dirty="0" smtClean="0"/>
              <a:t> </a:t>
            </a:r>
            <a:r>
              <a:rPr lang="uk-UA" sz="3200" dirty="0" err="1" smtClean="0"/>
              <a:t>идеи</a:t>
            </a:r>
            <a:r>
              <a:rPr lang="en-US" sz="3200" dirty="0" smtClean="0"/>
              <a:t>,</a:t>
            </a:r>
            <a:r>
              <a:rPr lang="uk-UA" sz="3200" dirty="0" smtClean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err="1" smtClean="0"/>
              <a:t>средние</a:t>
            </a:r>
            <a:r>
              <a:rPr lang="uk-UA" sz="3200" dirty="0" smtClean="0"/>
              <a:t> </a:t>
            </a:r>
            <a:r>
              <a:rPr lang="uk-UA" sz="3200" dirty="0" err="1" smtClean="0"/>
              <a:t>умы</a:t>
            </a:r>
            <a:r>
              <a:rPr lang="uk-UA" sz="3200" dirty="0" smtClean="0"/>
              <a:t> </a:t>
            </a:r>
            <a:r>
              <a:rPr lang="uk-UA" sz="3200" dirty="0" err="1" smtClean="0"/>
              <a:t>обсуждают</a:t>
            </a:r>
            <a:r>
              <a:rPr lang="uk-UA" sz="3200" dirty="0" smtClean="0"/>
              <a:t> </a:t>
            </a:r>
            <a:r>
              <a:rPr lang="uk-UA" sz="3200" dirty="0" err="1" smtClean="0"/>
              <a:t>события</a:t>
            </a:r>
            <a:r>
              <a:rPr lang="en-US" sz="3200" dirty="0" smtClean="0"/>
              <a:t>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 </a:t>
            </a:r>
            <a:r>
              <a:rPr lang="uk-UA" sz="3200" dirty="0" err="1" smtClean="0"/>
              <a:t>мелкие</a:t>
            </a:r>
            <a:r>
              <a:rPr lang="uk-UA" sz="3200" dirty="0" smtClean="0"/>
              <a:t> </a:t>
            </a:r>
            <a:r>
              <a:rPr lang="uk-UA" sz="3200" dirty="0" err="1" smtClean="0"/>
              <a:t>умы</a:t>
            </a:r>
            <a:r>
              <a:rPr lang="uk-UA" sz="3200" dirty="0" smtClean="0"/>
              <a:t> </a:t>
            </a:r>
            <a:r>
              <a:rPr lang="uk-UA" sz="3200" dirty="0" err="1" smtClean="0"/>
              <a:t>обсуждают</a:t>
            </a:r>
            <a:r>
              <a:rPr lang="uk-UA" sz="3200" dirty="0" smtClean="0"/>
              <a:t> людей.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err="1" smtClean="0"/>
              <a:t>Элеонора</a:t>
            </a:r>
            <a:r>
              <a:rPr lang="uk-UA" sz="3200" dirty="0" smtClean="0"/>
              <a:t> Рузвельт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0652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214313"/>
            <a:ext cx="7772400" cy="714375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/>
              <a:t>Аналіз понять</a:t>
            </a:r>
            <a:endParaRPr lang="en-US" dirty="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28750"/>
            <a:ext cx="8786813" cy="42481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400" b="1" smtClean="0"/>
              <a:t>Інформаційна компетентність</a:t>
            </a:r>
            <a:r>
              <a:rPr lang="ru-RU" sz="2400" smtClean="0"/>
              <a:t> - це наявність у особистості, можливостей до використання: </a:t>
            </a:r>
            <a:r>
              <a:rPr lang="ru-RU" sz="1600" smtClean="0"/>
              <a:t/>
            </a:r>
            <a:br>
              <a:rPr lang="ru-RU" sz="1600" smtClean="0"/>
            </a:br>
            <a:endParaRPr lang="ru-RU" sz="1600" smtClean="0"/>
          </a:p>
          <a:p>
            <a:pPr eaLnBrk="1" hangingPunct="1"/>
            <a:r>
              <a:rPr lang="ru-RU" sz="2000" b="1" smtClean="0"/>
              <a:t>знань</a:t>
            </a:r>
            <a:r>
              <a:rPr lang="ru-RU" sz="2000" smtClean="0"/>
              <a:t> </a:t>
            </a:r>
            <a:r>
              <a:rPr lang="ru-RU" sz="2000" i="1" smtClean="0"/>
              <a:t>( у своєму навчанні),</a:t>
            </a:r>
            <a:r>
              <a:rPr lang="ru-RU" sz="2000" smtClean="0"/>
              <a:t> </a:t>
            </a:r>
          </a:p>
          <a:p>
            <a:pPr eaLnBrk="1" hangingPunct="1"/>
            <a:r>
              <a:rPr lang="ru-RU" sz="2000" b="1" smtClean="0"/>
              <a:t>умінь</a:t>
            </a:r>
            <a:r>
              <a:rPr lang="ru-RU" sz="2000" smtClean="0"/>
              <a:t> </a:t>
            </a:r>
            <a:r>
              <a:rPr lang="ru-RU" sz="2000" i="1" smtClean="0"/>
              <a:t>(використовувати наявні знання до розв’язування прикладних задач), </a:t>
            </a:r>
            <a:endParaRPr lang="ru-RU" sz="2000" smtClean="0"/>
          </a:p>
          <a:p>
            <a:pPr eaLnBrk="1" hangingPunct="1"/>
            <a:r>
              <a:rPr lang="ru-RU" sz="2000" b="1" smtClean="0"/>
              <a:t>навичок</a:t>
            </a:r>
            <a:r>
              <a:rPr lang="ru-RU" sz="2000" smtClean="0"/>
              <a:t> </a:t>
            </a:r>
            <a:r>
              <a:rPr lang="ru-RU" sz="2000" i="1" smtClean="0"/>
              <a:t>(використання комп’ютера і технологій зв’язку),</a:t>
            </a:r>
            <a:r>
              <a:rPr lang="ru-RU" sz="2000" smtClean="0"/>
              <a:t> </a:t>
            </a:r>
          </a:p>
          <a:p>
            <a:pPr eaLnBrk="1" hangingPunct="1"/>
            <a:r>
              <a:rPr lang="ru-RU" sz="2000" b="1" smtClean="0"/>
              <a:t>здатності</a:t>
            </a:r>
            <a:r>
              <a:rPr lang="ru-RU" sz="2000" smtClean="0"/>
              <a:t> </a:t>
            </a:r>
            <a:r>
              <a:rPr lang="ru-RU" sz="2000" i="1" smtClean="0"/>
              <a:t>(представляти повідомлення і дані у зрозумілій для всіх формі) 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145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 smtClean="0"/>
              <a:t>Аналіз понять</a:t>
            </a:r>
            <a:endParaRPr lang="en-US" dirty="0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6315075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smtClean="0"/>
              <a:t>Американські дослідники визначають інформаційну компетентність, як поєднання комп’ютерної грамотності, вмінь працювати з традиційними видами інформації (у бібліотеці, або мережі Інтернет), технологічної грамотності, етики, критичного сприйняття і навичок комунікації.</a:t>
            </a:r>
            <a:r>
              <a:rPr lang="ru-RU" smtClean="0"/>
              <a:t/>
            </a:r>
            <a:br>
              <a:rPr lang="ru-RU" smtClean="0"/>
            </a:b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214313"/>
            <a:ext cx="7772400" cy="928687"/>
          </a:xfrm>
        </p:spPr>
        <p:txBody>
          <a:bodyPr/>
          <a:lstStyle/>
          <a:p>
            <a:pPr eaLnBrk="1" hangingPunct="1"/>
            <a:r>
              <a:rPr lang="uk-UA" b="1" smtClean="0">
                <a:solidFill>
                  <a:schemeClr val="tx1"/>
                </a:solidFill>
                <a:effectLst/>
              </a:rPr>
              <a:t>Що необхідно робити?</a:t>
            </a:r>
            <a:endParaRPr lang="en-US" b="1" smtClean="0">
              <a:solidFill>
                <a:schemeClr val="tx1"/>
              </a:solidFill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285875"/>
            <a:ext cx="8643938" cy="30003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b="1" smtClean="0">
                <a:solidFill>
                  <a:schemeClr val="tx1"/>
                </a:solidFill>
              </a:rPr>
              <a:t>Формування інформаційної компетентності є процесом переходу до такого стану, коли учень стає здатним знаходити, розуміти, оцінювати і застосовувати інформацію в різних формах для розв</a:t>
            </a:r>
            <a:r>
              <a:rPr lang="en-US" sz="2800" b="1" smtClean="0">
                <a:solidFill>
                  <a:schemeClr val="tx1"/>
                </a:solidFill>
              </a:rPr>
              <a:t>’</a:t>
            </a:r>
            <a:r>
              <a:rPr lang="ru-RU" sz="2800" b="1" smtClean="0">
                <a:solidFill>
                  <a:schemeClr val="tx1"/>
                </a:solidFill>
              </a:rPr>
              <a:t>язання особистих, </a:t>
            </a:r>
            <a:r>
              <a:rPr lang="uk-UA" sz="2800" b="1" smtClean="0">
                <a:solidFill>
                  <a:schemeClr val="tx1"/>
                </a:solidFill>
              </a:rPr>
              <a:t>навчальних, </a:t>
            </a:r>
            <a:r>
              <a:rPr lang="ru-RU" sz="2800" b="1" smtClean="0">
                <a:solidFill>
                  <a:schemeClr val="tx1"/>
                </a:solidFill>
              </a:rPr>
              <a:t>соціальних або глобальних проблем. </a:t>
            </a:r>
            <a:endParaRPr lang="en-US" sz="2800" b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715375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формування інформаційної компетентності необхідно</a:t>
            </a:r>
            <a:r>
              <a:rPr lang="uk-UA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285875"/>
            <a:ext cx="8643938" cy="3962400"/>
          </a:xfrm>
        </p:spPr>
        <p:txBody>
          <a:bodyPr/>
          <a:lstStyle/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міцні базові знання;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вміння застосовувати необхідні новітні інформаційні технології;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розвинути вміння відфільтровувати вторинну та залишати тільки актуальну та корисну інформацію;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вміння аналізувати інформацію, помічати закономірності та використовувати їх, прогнозувати й робити висновки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вміння на основі аналізу попередньої інформації, формулювати власну точку зору;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вміння генерувати оригінальні думки та ідеї;</a:t>
            </a:r>
          </a:p>
          <a:p>
            <a:pPr eaLnBrk="1" hangingPunct="1">
              <a:buFont typeface="Symbol" pitchFamily="18" charset="2"/>
              <a:buChar char="·"/>
            </a:pP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сформувати вміння реалізовувати на практиці нові розробки, технології, пристрої тощо на основі власних ідей.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/>
              <a:t/>
            </a:r>
            <a:br>
              <a:rPr lang="ru-RU" smtClean="0"/>
            </a:br>
            <a:endParaRPr lang="en-US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5"/>
          <p:cNvSpPr>
            <a:spLocks noGrp="1"/>
          </p:cNvSpPr>
          <p:nvPr>
            <p:ph type="body" idx="1"/>
          </p:nvPr>
        </p:nvSpPr>
        <p:spPr>
          <a:xfrm>
            <a:off x="285750" y="214313"/>
            <a:ext cx="6858000" cy="10001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Етапи формування інформаційних компетентностей, які має проходити учень під час роботи з інформацією: </a:t>
            </a: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071563"/>
            <a:ext cx="6572250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носка со стрелкой вверх 4"/>
          <p:cNvSpPr/>
          <p:nvPr/>
        </p:nvSpPr>
        <p:spPr>
          <a:xfrm>
            <a:off x="1857375" y="4714875"/>
            <a:ext cx="4286250" cy="1643063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2071688" y="5429250"/>
            <a:ext cx="39290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/>
              <a:t>Мабуть, треба замалювати, хай навіть, без лінійки !!!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5"/>
          <p:cNvSpPr>
            <a:spLocks noGrp="1"/>
          </p:cNvSpPr>
          <p:nvPr>
            <p:ph type="body" idx="1"/>
          </p:nvPr>
        </p:nvSpPr>
        <p:spPr>
          <a:xfrm>
            <a:off x="285750" y="214313"/>
            <a:ext cx="6858000" cy="62150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Етапи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інформаційних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компетентностей,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проходити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інформацією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ознайомлення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опрацювання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 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репродукція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масив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накопичує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 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перетворення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осмислення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масиву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фрагментів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джерел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тематики,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достовірності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вилучення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робочої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узагальнення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 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творчий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етап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власного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інтелектуального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продукту на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отриманої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перетвореної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формулювання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гіпотез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перевірка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доведення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власних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теорій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написання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робіт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художніх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проектів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5"/>
          <p:cNvSpPr>
            <a:spLocks noGrp="1"/>
          </p:cNvSpPr>
          <p:nvPr>
            <p:ph type="body" idx="1"/>
          </p:nvPr>
        </p:nvSpPr>
        <p:spPr>
          <a:xfrm>
            <a:off x="428625" y="785813"/>
            <a:ext cx="6858000" cy="40719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Формування інформаційної компетентності, перш за все, сприяє формуванню універсальних навичок мислення та розв</a:t>
            </a:r>
            <a:r>
              <a:rPr lang="en-US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язуванню задач. </a:t>
            </a:r>
            <a:endParaRPr lang="en-US" sz="2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них відносяться: уміння спостерігати і робити логічні висновки, використовувати різні знакові системи і абстрактні моделі, аналізувати ситуацію з різних точок зору, розуміти загальний контекст і приховане значення висловів, неухильно самостійно працювати над підвищенням своєї компетентності в цій сфері. </a:t>
            </a:r>
            <a:r>
              <a:rPr lang="ru-RU" sz="2400" smtClean="0"/>
              <a:t/>
            </a:r>
            <a:br>
              <a:rPr lang="ru-RU" sz="2400" smtClean="0"/>
            </a:b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 rot="10800000">
            <a:off x="285750" y="5143500"/>
            <a:ext cx="6572250" cy="1143000"/>
          </a:xfrm>
          <a:prstGeom prst="wedgeRoundRectCallout">
            <a:avLst>
              <a:gd name="adj1" fmla="val -61486"/>
              <a:gd name="adj2" fmla="val 1108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8" name="TextBox 5"/>
          <p:cNvSpPr txBox="1">
            <a:spLocks noChangeArrowheads="1"/>
          </p:cNvSpPr>
          <p:nvPr/>
        </p:nvSpPr>
        <p:spPr bwMode="auto">
          <a:xfrm>
            <a:off x="1000125" y="5357813"/>
            <a:ext cx="5214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/>
              <a:t>Краще записати?!!!</a:t>
            </a:r>
            <a:endParaRPr lang="ru-RU" sz="3600"/>
          </a:p>
        </p:txBody>
      </p:sp>
      <p:sp>
        <p:nvSpPr>
          <p:cNvPr id="11269" name="TextBox 8"/>
          <p:cNvSpPr txBox="1">
            <a:spLocks noChangeArrowheads="1"/>
          </p:cNvSpPr>
          <p:nvPr/>
        </p:nvSpPr>
        <p:spPr bwMode="auto">
          <a:xfrm>
            <a:off x="928688" y="142875"/>
            <a:ext cx="7072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200"/>
              <a:t>Перевірено досвідом</a:t>
            </a:r>
            <a:endParaRPr lang="ru-RU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145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50" y="0"/>
            <a:ext cx="6929438" cy="2071688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/>
              <a:t>Основні форми інформаційної компетенції</a:t>
            </a:r>
            <a:endParaRPr lang="en-US" dirty="0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uk-UA" smtClean="0"/>
              <a:t>О</a:t>
            </a:r>
            <a:r>
              <a:rPr lang="ru-RU" smtClean="0"/>
              <a:t>сновні форми прояву інформаційної компетенції: </a:t>
            </a:r>
            <a:br>
              <a:rPr lang="ru-RU" smtClean="0"/>
            </a:br>
            <a:r>
              <a:rPr lang="ru-RU" smtClean="0"/>
              <a:t>• проектна діяльність, </a:t>
            </a:r>
            <a:br>
              <a:rPr lang="ru-RU" smtClean="0"/>
            </a:br>
            <a:r>
              <a:rPr lang="ru-RU" smtClean="0"/>
              <a:t>• конкурси, </a:t>
            </a:r>
            <a:br>
              <a:rPr lang="ru-RU" smtClean="0"/>
            </a:br>
            <a:r>
              <a:rPr lang="ru-RU" smtClean="0"/>
              <a:t>• рольові ігри,</a:t>
            </a:r>
            <a:br>
              <a:rPr lang="ru-RU" smtClean="0"/>
            </a:br>
            <a:r>
              <a:rPr lang="ru-RU" smtClean="0"/>
              <a:t>• навчальні сайти,</a:t>
            </a:r>
            <a:br>
              <a:rPr lang="ru-RU" smtClean="0"/>
            </a:br>
            <a:r>
              <a:rPr lang="ru-RU" smtClean="0"/>
              <a:t>• дистанційне навчання.</a:t>
            </a:r>
            <a:endParaRPr lang="en-US" smtClean="0"/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285750" y="5929313"/>
            <a:ext cx="5357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hlinkClick r:id="rId3"/>
              </a:rPr>
              <a:t>Перехід на сайт – Навчальні проекти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145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285750" y="5929313"/>
            <a:ext cx="5357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hlinkClick r:id="rId3"/>
              </a:rPr>
              <a:t>Перехід на сайт – Навчальні проекти</a:t>
            </a:r>
            <a:endParaRPr lang="ru-RU"/>
          </a:p>
        </p:txBody>
      </p:sp>
      <p:sp>
        <p:nvSpPr>
          <p:cNvPr id="13316" name="Содержимое 5"/>
          <p:cNvSpPr>
            <a:spLocks noGrp="1"/>
          </p:cNvSpPr>
          <p:nvPr>
            <p:ph idx="1"/>
          </p:nvPr>
        </p:nvSpPr>
        <p:spPr>
          <a:xfrm>
            <a:off x="2000250" y="428625"/>
            <a:ext cx="7143750" cy="39624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smtClean="0"/>
              <a:t> </a:t>
            </a:r>
            <a:r>
              <a:rPr lang="uk-UA" sz="2400" smtClean="0"/>
              <a:t>Існує </a:t>
            </a:r>
            <a:r>
              <a:rPr lang="ru-RU" sz="2400" smtClean="0"/>
              <a:t>три основних тези стосовно вчителя:</a:t>
            </a:r>
            <a:br>
              <a:rPr lang="ru-RU" sz="2400" smtClean="0"/>
            </a:br>
            <a:endParaRPr lang="ru-RU" sz="2400" smtClean="0"/>
          </a:p>
          <a:p>
            <a:r>
              <a:rPr lang="ru-RU" sz="2400" smtClean="0"/>
              <a:t>Компетентність учня цілком залежить від компетентності його вчителя.</a:t>
            </a:r>
          </a:p>
          <a:p>
            <a:r>
              <a:rPr lang="ru-RU" sz="2400" smtClean="0"/>
              <a:t>Компетентність учителя зростає тільки при використанні досягнень науки.</a:t>
            </a:r>
          </a:p>
          <a:p>
            <a:r>
              <a:rPr lang="ru-RU" sz="2400" smtClean="0"/>
              <a:t>Професійне самовдосконалення є нашим внеском у педагогічну науку.</a:t>
            </a:r>
          </a:p>
          <a:p>
            <a:pPr>
              <a:buFontTx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5"/>
          <p:cNvSpPr>
            <a:spLocks noGrp="1"/>
          </p:cNvSpPr>
          <p:nvPr>
            <p:ph type="body" idx="1"/>
          </p:nvPr>
        </p:nvSpPr>
        <p:spPr>
          <a:xfrm>
            <a:off x="285750" y="214313"/>
            <a:ext cx="6858000" cy="62150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chemeClr val="tx1"/>
                </a:solidFill>
              </a:rPr>
              <a:t>Ресурси:</a:t>
            </a:r>
            <a:r>
              <a:rPr lang="ru-RU" sz="1600" smtClean="0">
                <a:solidFill>
                  <a:schemeClr val="tx1"/>
                </a:solidFill>
              </a:rPr>
              <a:t/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1. Баловсяк Н. В. Інформаційна компетентність фахівця [Текст]/ Н. Баловсяк // Педагогіка і психологія професійної освіти. – 2004. – №5. – С.21–28.</a:t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2. Барановська О. Інформаційні компетентності учнів як дидактична категорія // Біологія і хімія в школі. – 2004. – №6. – С. 32-34.</a:t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3. Бурмакина В. Ф., Зелман М., Фалина И. Н. Большая Семёрка (Б7). Информационно-коммуникационно-технологическая компетентность. Методическое руководство для подготовки к тестированию учителей. – М., 2007. – 56 с. </a:t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4. Зайцева О. Б. Формирование информационной компетентности будущих учителей средствами инновационных технологий: дис. … канд. пед. наук. – Армавир, 2002. – 169 с.</a:t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5. Семёнов А. Л. Роль информационных технологий в общем среднем образовании [Текст] / А. Л. Семёнов. – М. : Изд-во МИПКРО, 2000. – 12с.</a:t>
            </a:r>
            <a:br>
              <a:rPr lang="ru-RU" sz="1600" smtClean="0">
                <a:solidFill>
                  <a:schemeClr val="tx1"/>
                </a:solidFill>
              </a:rPr>
            </a:br>
            <a:r>
              <a:rPr lang="ru-RU" sz="1600" smtClean="0">
                <a:solidFill>
                  <a:schemeClr val="tx1"/>
                </a:solidFill>
              </a:rPr>
              <a:t>6. Хуторской А. Ключевые компетенции как компонент личностно ориентированной парадигмы образования [Текст] / А. В. Хуторской // Народное образование. – 2003. – № 2. – С. 58–64.</a:t>
            </a:r>
            <a:endParaRPr lang="ru-RU" sz="16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Z:\newtek\_backgrounds_1.02\Greg\First Day of School\teacher_kids_wavin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145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071688" y="928688"/>
            <a:ext cx="6286500" cy="32861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Без </a:t>
            </a:r>
            <a:r>
              <a:rPr lang="ru-RU" dirty="0" err="1" smtClean="0"/>
              <a:t>знань</a:t>
            </a:r>
            <a:r>
              <a:rPr lang="ru-RU" dirty="0" smtClean="0"/>
              <a:t> </a:t>
            </a:r>
            <a:r>
              <a:rPr lang="en-US" dirty="0" smtClean="0"/>
              <a:t>- </a:t>
            </a:r>
            <a:r>
              <a:rPr lang="ru-RU" dirty="0" err="1" smtClean="0"/>
              <a:t>немає</a:t>
            </a:r>
            <a:r>
              <a:rPr lang="ru-RU" dirty="0" smtClean="0"/>
              <a:t> </a:t>
            </a:r>
            <a:r>
              <a:rPr lang="ru-RU" dirty="0" err="1" smtClean="0"/>
              <a:t>умінь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сказати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уміння</a:t>
            </a:r>
            <a:r>
              <a:rPr lang="ru-RU" dirty="0" smtClean="0"/>
              <a:t> 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знання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 в </a:t>
            </a:r>
            <a:r>
              <a:rPr lang="ru-RU" dirty="0" err="1" smtClean="0"/>
              <a:t>дії</a:t>
            </a:r>
            <a:r>
              <a:rPr lang="ru-RU" dirty="0" smtClean="0"/>
              <a:t>.</a:t>
            </a:r>
            <a:endParaRPr lang="en-US" dirty="0" smtClean="0"/>
          </a:p>
        </p:txBody>
      </p:sp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285750" y="5929313"/>
            <a:ext cx="5357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hlinkClick r:id="rId3"/>
              </a:rPr>
              <a:t>Перехід на сайт – Навчальні проекти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 rot="21078607">
            <a:off x="252413" y="904875"/>
            <a:ext cx="4926012" cy="881063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/>
              <a:t>Дякую за увагу!!!</a:t>
            </a:r>
            <a:endParaRPr lang="en-US" dirty="0" smtClean="0"/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 rot="2432149">
            <a:off x="2719388" y="5176838"/>
            <a:ext cx="3714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Автор: Сіденко О.М.</a:t>
            </a:r>
            <a:endParaRPr lang="ru-RU"/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 rot="1570950">
            <a:off x="7443788" y="3562350"/>
            <a:ext cx="1568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School 21</a:t>
            </a:r>
            <a:endParaRPr lang="ru-RU"/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 rot="1990083">
            <a:off x="6073775" y="5153025"/>
            <a:ext cx="28225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/>
              <a:t>Інформатика</a:t>
            </a:r>
            <a:endParaRPr lang="ru-RU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rst_day_of_school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first_day_of_school</Template>
  <TotalTime>102</TotalTime>
  <Words>347</Words>
  <Application>Microsoft Office PowerPoint</Application>
  <PresentationFormat>Экран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Times New Roman</vt:lpstr>
      <vt:lpstr>Arial</vt:lpstr>
      <vt:lpstr>Calibri</vt:lpstr>
      <vt:lpstr>Symbol</vt:lpstr>
      <vt:lpstr>first_day_of_school</vt:lpstr>
      <vt:lpstr>Можливості ІКТ для розвитку творчої компетентності учнів</vt:lpstr>
      <vt:lpstr>  Great minds discuss ideas,  average minds discuss events,  small minds discuss people.  Великие умы обсуждают идеи,  средние умы обсуждают события,  мелкие умы обсуждают людей.  Элеонора Рузвельт   </vt:lpstr>
      <vt:lpstr>Аналіз понять</vt:lpstr>
      <vt:lpstr>Аналіз понять</vt:lpstr>
      <vt:lpstr>Що необхідно робити?</vt:lpstr>
      <vt:lpstr>Для формування інформаційної компетентності необхідно:</vt:lpstr>
      <vt:lpstr>Слайд 7</vt:lpstr>
      <vt:lpstr>Слайд 8</vt:lpstr>
      <vt:lpstr>Слайд 9</vt:lpstr>
      <vt:lpstr>Основні форми інформаційної компетенції</vt:lpstr>
      <vt:lpstr>Слайд 11</vt:lpstr>
      <vt:lpstr>Слайд 12</vt:lpstr>
      <vt:lpstr>Без знань - немає умінь.  Можна сказати, що уміння – це знання людини в дії.</vt:lpstr>
      <vt:lpstr>Дякую за увагу!!!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Можливості ІКТ для розвитку творчої компетентності учнів</dc:title>
  <dc:creator>User</dc:creator>
  <cp:lastModifiedBy>Admin</cp:lastModifiedBy>
  <cp:revision>35</cp:revision>
  <dcterms:created xsi:type="dcterms:W3CDTF">2014-11-01T14:34:30Z</dcterms:created>
  <dcterms:modified xsi:type="dcterms:W3CDTF">2022-06-29T11:13:25Z</dcterms:modified>
</cp:coreProperties>
</file>