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1" r:id="rId3"/>
    <p:sldId id="313" r:id="rId4"/>
    <p:sldId id="312" r:id="rId5"/>
    <p:sldId id="314" r:id="rId6"/>
    <p:sldId id="317" r:id="rId7"/>
    <p:sldId id="301" r:id="rId8"/>
    <p:sldId id="315" r:id="rId9"/>
    <p:sldId id="316" r:id="rId10"/>
    <p:sldId id="320" r:id="rId11"/>
    <p:sldId id="321" r:id="rId12"/>
    <p:sldId id="318" r:id="rId13"/>
    <p:sldId id="322" r:id="rId14"/>
    <p:sldId id="323" r:id="rId15"/>
    <p:sldId id="324" r:id="rId16"/>
    <p:sldId id="325" r:id="rId17"/>
    <p:sldId id="326" r:id="rId18"/>
    <p:sldId id="327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AA7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9" autoAdjust="0"/>
    <p:restoredTop sz="94660"/>
  </p:normalViewPr>
  <p:slideViewPr>
    <p:cSldViewPr snapToGrid="0">
      <p:cViewPr varScale="1">
        <p:scale>
          <a:sx n="76" d="100"/>
          <a:sy n="76" d="100"/>
        </p:scale>
        <p:origin x="2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C78AB8-D283-4AAF-B1A2-8BFC1D57C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CC6D05C-5B53-4739-8295-99409BA6EA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D0C2224-CF1B-40C3-8CD5-0519DCE65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B108CE5-E216-498F-B24B-2153309F5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8AAE09-002D-499E-8698-EECA59375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73A8CDB-B1A1-46B3-A111-05D6F40B49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39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6128F1-7726-4714-AB3B-732C7949A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84C43EB-CB00-4CA7-80F1-C16D3DEA3F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06F51A-E087-4095-A184-4E27C74C5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A7C1F6A-D07C-4378-ADDF-FDA330B72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88557C-9882-43DF-AD03-F29B661F0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83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A698AA8-70EB-4E3D-9D8B-58217D3FF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FFFCB9F-7CB7-4035-8C6E-8A3049E12E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AF43A8-BF62-40A4-9556-794B3CFF3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2A8195-07C6-47A9-8396-6F3F91A13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D78F98F-E2EE-40C7-8294-55F8BA4A4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9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56DE4C-9EBE-4B1F-8BBE-8956FDA71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3D2A9DC-6AA0-403B-A44E-22F0AE2611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225E06-52DD-488B-A976-26124517B7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5C00E7C-B121-48AC-B524-C3F2296BC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C5E9830-E17A-4885-B812-0361242B7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BE36DD-E6C3-419D-82F9-79E1007EB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671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F9F9A-8C02-4C33-8406-65757EF7F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D7F4CE4-9869-4C31-9B0B-9E911DC3A4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1083D59-5654-4B13-9FA5-9750627B31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402F52A-96EA-40E0-91DA-B685D2166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679808E-DC23-46CB-BE53-8F6AE84C23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BFB2F62-F3E5-448B-863E-FEC4C4FABC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19D858F-90A4-4497-A59A-A38219E7E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AFA479-BB5A-44CC-A16F-8A6BBA766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9035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9798F9-7B04-4DA6-84EA-43A7E4532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598D51E-889E-4D17-9335-DA01C9223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55066FF-675B-435C-9D71-F82D676B8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BED29E8-F348-49C8-A69A-119B91BC1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666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9271DD6-A573-42A2-80AB-AC9002FB0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BDD0BF1-2056-4258-96C2-217DAA774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515352-FF8D-4AE6-B7C1-539A60DFC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364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06BF9A-DB6E-48FE-9F01-A54B641EF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808EF6E-5664-4EEE-91D8-88EEA000B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AB752E9-19B5-404F-9E20-4F5ED7A2AF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A1CE65-37AB-4B3D-B5D3-12B347EFA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CC19B24-4933-4A77-9AED-574286D76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576B10-86D9-4433-8DC3-07AAEC33F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08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F4AF10-8179-4922-9129-5472327AD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0C687FC-4FE7-44F9-8C9E-612D9BAEC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26EE98F-B2E0-4E35-A5F4-029E3992F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E143C59-7348-4077-AF7F-BEB534532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0A6E064-AA8B-495A-9813-23C0CCF86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BCDA5F-CAD5-481A-9DAB-1A692D7DAF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085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3FC4B5-BE98-413A-AB71-1710795F4B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C6E728-4D95-48BF-A9D8-88DD7F6FF1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B85B992-F262-475E-AC28-AFDC5F08B1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87134B4-041E-430F-B0CE-31D1261CF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68CDA6-4DEB-477F-8E0E-F162DF185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226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0790ACC-5D34-4909-A8D5-558356C1B5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234F58E-671D-45B2-8EB3-2734548F35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BC7C27-08BF-4502-A7C2-8C8087B89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0F95462-8463-4B4C-B0E1-57BA022C7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27BE84-A0E9-4736-9EA7-2EA51F3CD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874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34DC17-8FE4-4C23-995A-C0DF0D685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414AACB-428F-4B3F-AA26-8731E35929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75A996-7ADF-49C0-9EC7-7675201B5B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5B889-7B89-42E4-9B2C-CFA3C55732E4}" type="datetimeFigureOut">
              <a:rPr lang="ru-RU" smtClean="0"/>
              <a:t>16.01.2023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3986B4-3389-429E-8C71-DDDECA6E8A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8FFD27C-FC5D-4FA7-944C-BEF1B9622A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1783C-24BF-4B52-B704-7F6193506048}" type="slidenum">
              <a:rPr lang="ru-RU" smtClean="0"/>
              <a:t>‹№›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A5F002D-02C8-4DD1-827A-AA53F55DF7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53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42C4CF5-3086-4C9D-BF9B-261319D49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1741" y="1879041"/>
            <a:ext cx="11676184" cy="2341267"/>
          </a:xfrm>
        </p:spPr>
        <p:txBody>
          <a:bodyPr>
            <a:noAutofit/>
          </a:bodyPr>
          <a:lstStyle/>
          <a:p>
            <a:r>
              <a:rPr lang="uk-UA" b="1" dirty="0">
                <a:solidFill>
                  <a:schemeClr val="bg1"/>
                </a:solidFill>
                <a:latin typeface="+mn-lt"/>
              </a:rPr>
              <a:t>Створення та розвиток власного </a:t>
            </a:r>
            <a:r>
              <a:rPr lang="uk-UA" b="1" dirty="0" err="1">
                <a:solidFill>
                  <a:schemeClr val="bg1"/>
                </a:solidFill>
                <a:latin typeface="+mn-lt"/>
              </a:rPr>
              <a:t>YouTube</a:t>
            </a:r>
            <a:r>
              <a:rPr lang="uk-UA" b="1" dirty="0">
                <a:solidFill>
                  <a:schemeClr val="bg1"/>
                </a:solidFill>
                <a:latin typeface="+mn-lt"/>
              </a:rPr>
              <a:t>-канал викладачем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091A44A-3CC3-45DE-9D56-7A083998EC5A}"/>
              </a:ext>
            </a:extLst>
          </p:cNvPr>
          <p:cNvSpPr/>
          <p:nvPr/>
        </p:nvSpPr>
        <p:spPr>
          <a:xfrm>
            <a:off x="602877" y="0"/>
            <a:ext cx="1098624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2500" b="1" dirty="0">
                <a:solidFill>
                  <a:schemeClr val="bg1"/>
                </a:solidFill>
                <a:latin typeface="Artifakt Element" panose="020B0503050000020004" pitchFamily="34" charset="-52"/>
                <a:ea typeface="Artifakt Element" panose="020B0503050000020004" pitchFamily="34" charset="-52"/>
                <a:cs typeface="Aharoni" panose="02010803020104030203" pitchFamily="2" charset="-79"/>
              </a:rPr>
              <a:t>Київське вище професійне училище будівництва і дизайну</a:t>
            </a:r>
            <a:endParaRPr lang="en-US" sz="2500" b="1" dirty="0">
              <a:solidFill>
                <a:schemeClr val="bg1"/>
              </a:solidFill>
              <a:latin typeface="Aharoni" panose="02010803020104030203" pitchFamily="2" charset="-79"/>
              <a:ea typeface="Artifakt Element" panose="020B0503050000020004" pitchFamily="34" charset="-52"/>
              <a:cs typeface="Aharoni" panose="02010803020104030203" pitchFamily="2" charset="-79"/>
            </a:endParaRP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C5409570-2CFE-4167-8543-FC459D289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9270" y="5555532"/>
            <a:ext cx="8287413" cy="1131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Підготувала: викладач </a:t>
            </a:r>
            <a:r>
              <a:rPr lang="uk-UA" altLang="en-US" sz="2400" b="1" dirty="0" err="1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професійно</a:t>
            </a: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-теоретичної підготовки Наталія </a:t>
            </a:r>
            <a:r>
              <a:rPr lang="uk-UA" altLang="en-US" sz="2400" b="1" dirty="0" err="1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МАЛЕЦЬ</a:t>
            </a:r>
            <a:r>
              <a:rPr lang="uk-UA" altLang="en-US" sz="2400" b="1" dirty="0">
                <a:solidFill>
                  <a:schemeClr val="bg1"/>
                </a:solidFill>
                <a:latin typeface="Lato Light" panose="020F0502020204030203" pitchFamily="34" charset="0"/>
                <a:ea typeface="Lato Light" panose="020F0502020204030203" pitchFamily="34" charset="0"/>
                <a:cs typeface="Lato Light" panose="020F0502020204030203" pitchFamily="34" charset="0"/>
              </a:rPr>
              <a:t> </a:t>
            </a:r>
            <a:endParaRPr lang="en-US" altLang="en-US" sz="2400" b="1" dirty="0">
              <a:solidFill>
                <a:schemeClr val="bg1"/>
              </a:solidFill>
              <a:latin typeface="Lato Light" panose="020F0502020204030203" pitchFamily="34" charset="0"/>
              <a:ea typeface="Lato Light" panose="020F0502020204030203" pitchFamily="34" charset="0"/>
              <a:cs typeface="Lato Light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726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ashUpDiag">
          <a:fgClr>
            <a:schemeClr val="accent1"/>
          </a:fgClr>
          <a:bgClr>
            <a:schemeClr val="tx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Весь пьедестал Международного конкурса покорился студентам ИСОиКР - МГПУ">
            <a:extLst>
              <a:ext uri="{FF2B5EF4-FFF2-40B4-BE49-F238E27FC236}">
                <a16:creationId xmlns:a16="http://schemas.microsoft.com/office/drawing/2014/main" id="{2BC0E13B-4056-4AA3-8923-351F13127C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58" b="7106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640971F8-27E6-45AA-BFB5-1F637744A8DC}"/>
              </a:ext>
            </a:extLst>
          </p:cNvPr>
          <p:cNvSpPr txBox="1">
            <a:spLocks/>
          </p:cNvSpPr>
          <p:nvPr/>
        </p:nvSpPr>
        <p:spPr>
          <a:xfrm>
            <a:off x="0" y="2250831"/>
            <a:ext cx="12192000" cy="9853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000" b="1" dirty="0">
                <a:latin typeface="Segoe Print" panose="02000600000000000000" pitchFamily="2" charset="0"/>
              </a:rPr>
              <a:t>Назвіть, на вашу думку, найуспішніші сайти України</a:t>
            </a:r>
            <a:endParaRPr lang="ru-RU" sz="50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80532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640971F8-27E6-45AA-BFB5-1F637744A8DC}"/>
              </a:ext>
            </a:extLst>
          </p:cNvPr>
          <p:cNvSpPr txBox="1">
            <a:spLocks/>
          </p:cNvSpPr>
          <p:nvPr/>
        </p:nvSpPr>
        <p:spPr>
          <a:xfrm>
            <a:off x="72738" y="0"/>
            <a:ext cx="12192000" cy="98532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Дослідницька компанія «</a:t>
            </a:r>
            <a:r>
              <a:rPr lang="en-US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Kantar </a:t>
            </a:r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Україна» опублікувала Топ-25 найпопулярніших сайтів в Україні за 2022 рік. 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38E4D8-DA43-4C1D-A255-29F6C379BF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5" t="14200" r="1772" b="10060"/>
          <a:stretch/>
        </p:blipFill>
        <p:spPr>
          <a:xfrm>
            <a:off x="2878152" y="985321"/>
            <a:ext cx="6166424" cy="587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13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144BDEF-EB93-4A7C-B6B9-012CE7FFD511}"/>
              </a:ext>
            </a:extLst>
          </p:cNvPr>
          <p:cNvSpPr/>
          <p:nvPr/>
        </p:nvSpPr>
        <p:spPr>
          <a:xfrm>
            <a:off x="1435964" y="2740577"/>
            <a:ext cx="94655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У Топ-3 увійшли незмінні лідери: сайти </a:t>
            </a:r>
            <a:r>
              <a:rPr lang="en-US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Google, YouTube </a:t>
            </a:r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і </a:t>
            </a:r>
            <a:r>
              <a:rPr lang="en-US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Facebook. </a:t>
            </a:r>
            <a:endParaRPr lang="uk-UA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algn="ctr"/>
            <a:endParaRPr lang="uk-UA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algn="ctr"/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Тому використання </a:t>
            </a:r>
            <a:r>
              <a:rPr lang="en-US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YouTube </a:t>
            </a:r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для навчання, зберігання та розповсюдження навчального </a:t>
            </a:r>
            <a:r>
              <a:rPr lang="uk-UA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відеоконтенту</a:t>
            </a:r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є надзвичайно актуальним.</a:t>
            </a:r>
            <a:endParaRPr lang="uk-UA" sz="3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38E4D8-DA43-4C1D-A255-29F6C379BF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15" t="14200" r="1772" b="76530"/>
          <a:stretch/>
        </p:blipFill>
        <p:spPr>
          <a:xfrm>
            <a:off x="1525531" y="1257893"/>
            <a:ext cx="9286414" cy="108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491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5D11D5D3-E367-4A99-8830-A0DC60D0B25D}"/>
              </a:ext>
            </a:extLst>
          </p:cNvPr>
          <p:cNvSpPr/>
          <p:nvPr/>
        </p:nvSpPr>
        <p:spPr>
          <a:xfrm>
            <a:off x="1591408" y="461798"/>
            <a:ext cx="10401299" cy="5555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СЛЕНГ </a:t>
            </a:r>
            <a:r>
              <a:rPr lang="uk-UA" sz="4000" b="1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УоиТиЬера</a:t>
            </a:r>
            <a:endParaRPr lang="uk-UA" sz="4000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Прев'ю - заставка для відео.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Інтро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- невеличке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, яке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ставлять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на початку показу.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S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ео-оптимізація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- комплекс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дій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для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підняття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позицій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каналу</a:t>
            </a:r>
            <a:endParaRPr lang="ru-RU" sz="40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uk-UA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Клікбейт</a:t>
            </a:r>
            <a:r>
              <a:rPr lang="uk-UA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- маніпулятивний заголовок.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Творча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студія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-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сторінка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для </a:t>
            </a:r>
            <a:r>
              <a:rPr lang="ru-RU" sz="4000" baseline="-25000" dirty="0" err="1">
                <a:solidFill>
                  <a:schemeClr val="bg1"/>
                </a:solidFill>
                <a:latin typeface="Segoe Print" panose="02000600000000000000" pitchFamily="2" charset="0"/>
              </a:rPr>
              <a:t>керування</a:t>
            </a:r>
            <a:r>
              <a:rPr lang="ru-RU" sz="4000" baseline="-25000" dirty="0">
                <a:solidFill>
                  <a:schemeClr val="bg1"/>
                </a:solidFill>
                <a:latin typeface="Segoe Print" panose="02000600000000000000" pitchFamily="2" charset="0"/>
              </a:rPr>
              <a:t> каналом.</a:t>
            </a:r>
            <a:endParaRPr lang="uk-UA" sz="40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6678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984738" y="1326383"/>
            <a:ext cx="11083333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Переваги </a:t>
            </a:r>
            <a:r>
              <a:rPr lang="en-US" sz="4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YouTube: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Швидкий доступ до відеоматеріалів;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Можливість створення власного каналу для навчання здобувачів освіти;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Економія власного часу, зручність;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Можливість у будь-який момент надати посилання на свої </a:t>
            </a:r>
            <a:r>
              <a:rPr lang="uk-UA" sz="25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відеоуроки</a:t>
            </a: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 або </a:t>
            </a:r>
            <a:r>
              <a:rPr lang="uk-UA" sz="25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відеолекції</a:t>
            </a: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 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Безлімітне та безкоштовне збереження відеоматеріалів.</a:t>
            </a:r>
            <a:endParaRPr lang="uk-UA" sz="2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716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834012" y="0"/>
            <a:ext cx="11083333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Переваги </a:t>
            </a:r>
            <a:r>
              <a:rPr lang="en-US" sz="4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YouTube: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Швидкий доступ до відеоматеріалів;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Можливість створення власного каналу для навчання здобувачів освіти;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Економія власного часу, зручність;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Можливість у будь-який момент надати посилання на свої </a:t>
            </a:r>
            <a:r>
              <a:rPr lang="uk-UA" sz="25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відеоуроки</a:t>
            </a: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 або </a:t>
            </a:r>
            <a:r>
              <a:rPr lang="uk-UA" sz="25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відеолекції</a:t>
            </a: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 ;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k-UA" sz="2500" b="1" dirty="0">
                <a:solidFill>
                  <a:schemeClr val="bg1"/>
                </a:solidFill>
                <a:latin typeface="Segoe Print" panose="02000600000000000000" pitchFamily="2" charset="0"/>
              </a:rPr>
              <a:t>Безлімітне та безкоштовне збереження відеоматеріалів.</a:t>
            </a:r>
            <a:endParaRPr lang="uk-UA" sz="2500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2D8AD6-FCD6-40E4-A924-EDFAE17008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49" t="18485" r="57557" b="6970"/>
          <a:stretch/>
        </p:blipFill>
        <p:spPr>
          <a:xfrm>
            <a:off x="115949" y="3429000"/>
            <a:ext cx="3343132" cy="34195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9681F6-0367-4B16-9C9A-2C0BBF1E08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4" t="21363" r="59006" b="8183"/>
          <a:stretch/>
        </p:blipFill>
        <p:spPr>
          <a:xfrm>
            <a:off x="3024280" y="3644730"/>
            <a:ext cx="3218025" cy="323192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EA945AD-43E8-4069-A5BB-1338B97F7B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778" t="23332" r="54148" b="12576"/>
          <a:stretch/>
        </p:blipFill>
        <p:spPr>
          <a:xfrm>
            <a:off x="6144306" y="3936645"/>
            <a:ext cx="3023414" cy="294001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B1DED91-78B4-4465-A7D6-699862EAA69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631" t="19696" r="53295" b="24674"/>
          <a:stretch/>
        </p:blipFill>
        <p:spPr>
          <a:xfrm>
            <a:off x="9168586" y="4296741"/>
            <a:ext cx="3023414" cy="2551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58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19173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Авторизація в </a:t>
            </a:r>
            <a:r>
              <a:rPr lang="en-US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</a:p>
          <a:p>
            <a:pPr algn="ctr"/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Для роботи з </a:t>
            </a:r>
            <a:r>
              <a:rPr lang="en-US" sz="2200" dirty="0">
                <a:solidFill>
                  <a:schemeClr val="bg1"/>
                </a:solidFill>
                <a:latin typeface="Segoe Print" panose="02000600000000000000" pitchFamily="2" charset="0"/>
              </a:rPr>
              <a:t>YouTube-</a:t>
            </a: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каналом здійсніть вхід в свій обліковий запис </a:t>
            </a:r>
            <a:r>
              <a:rPr lang="en-US" sz="2200" dirty="0">
                <a:solidFill>
                  <a:schemeClr val="bg1"/>
                </a:solidFill>
                <a:latin typeface="Segoe Print" panose="02000600000000000000" pitchFamily="2" charset="0"/>
              </a:rPr>
              <a:t>Google. </a:t>
            </a: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Після авторизації перейдіть до </a:t>
            </a:r>
            <a:r>
              <a:rPr lang="en-US" sz="2200" dirty="0">
                <a:solidFill>
                  <a:schemeClr val="bg1"/>
                </a:solidFill>
                <a:latin typeface="Segoe Print" panose="02000600000000000000" pitchFamily="2" charset="0"/>
              </a:rPr>
              <a:t>YouTube </a:t>
            </a: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через меню додатків </a:t>
            </a:r>
            <a:r>
              <a:rPr lang="en-US" sz="2200" dirty="0">
                <a:solidFill>
                  <a:schemeClr val="bg1"/>
                </a:solidFill>
                <a:latin typeface="Segoe Print" panose="02000600000000000000" pitchFamily="2" charset="0"/>
              </a:rPr>
              <a:t>Google </a:t>
            </a:r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у верхньому правому куті сторінки.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C09DC39-712B-4296-92E6-50E0C84307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280" t="13463" r="1676" b="21758"/>
          <a:stretch/>
        </p:blipFill>
        <p:spPr>
          <a:xfrm>
            <a:off x="5958671" y="1524318"/>
            <a:ext cx="4019341" cy="5333682"/>
          </a:xfrm>
          <a:prstGeom prst="rect">
            <a:avLst/>
          </a:prstGeom>
        </p:spPr>
      </p:pic>
      <p:pic>
        <p:nvPicPr>
          <p:cNvPr id="11" name="Picture 2" descr="http://ctdn.kubg.edu.ua/wp-content/uploads/2020/11/youtube14.jpg">
            <a:extLst>
              <a:ext uri="{FF2B5EF4-FFF2-40B4-BE49-F238E27FC236}">
                <a16:creationId xmlns:a16="http://schemas.microsoft.com/office/drawing/2014/main" id="{018F1B07-2768-440E-8ABD-13DB3B71E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284" y="1523638"/>
            <a:ext cx="3808253" cy="535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289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Створення власного </a:t>
            </a:r>
            <a:r>
              <a:rPr lang="en-US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r>
              <a:rPr lang="en-US" sz="3000" u="sng" dirty="0">
                <a:solidFill>
                  <a:schemeClr val="bg1"/>
                </a:solidFill>
                <a:latin typeface="Segoe Print" panose="02000600000000000000" pitchFamily="2" charset="0"/>
              </a:rPr>
              <a:t>–</a:t>
            </a:r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каналу</a:t>
            </a:r>
          </a:p>
          <a:p>
            <a:pPr algn="ctr"/>
            <a:r>
              <a:rPr lang="uk-UA" sz="2200" dirty="0">
                <a:solidFill>
                  <a:schemeClr val="bg1"/>
                </a:solidFill>
                <a:latin typeface="Segoe Print" panose="02000600000000000000" pitchFamily="2" charset="0"/>
              </a:rPr>
              <a:t>Після входу на сайт натисніть на іконку з зображенням акаунту та у спадному меню оберіть опцію «Створити канал». Для продовження роботи у вікні, що відкриється, натисніть на кнопку “Почати”.</a:t>
            </a:r>
          </a:p>
        </p:txBody>
      </p:sp>
      <p:pic>
        <p:nvPicPr>
          <p:cNvPr id="5122" name="Picture 2" descr="http://ctdn.kubg.edu.ua/wp-content/uploads/2020/11/youtube11.jpg">
            <a:extLst>
              <a:ext uri="{FF2B5EF4-FFF2-40B4-BE49-F238E27FC236}">
                <a16:creationId xmlns:a16="http://schemas.microsoft.com/office/drawing/2014/main" id="{F4EF28BE-6729-46C1-A24A-50698356C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41" y="1692887"/>
            <a:ext cx="4424697" cy="393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ctdn.kubg.edu.ua/wp-content/uploads/2020/11/youtube12.jpg">
            <a:extLst>
              <a:ext uri="{FF2B5EF4-FFF2-40B4-BE49-F238E27FC236}">
                <a16:creationId xmlns:a16="http://schemas.microsoft.com/office/drawing/2014/main" id="{953F4296-532C-4A33-927B-967CDB716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527" y="1692887"/>
            <a:ext cx="5231713" cy="393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трілка: вправо 1">
            <a:extLst>
              <a:ext uri="{FF2B5EF4-FFF2-40B4-BE49-F238E27FC236}">
                <a16:creationId xmlns:a16="http://schemas.microsoft.com/office/drawing/2014/main" id="{C484421C-8B38-496C-8B5D-6974A3D7031C}"/>
              </a:ext>
            </a:extLst>
          </p:cNvPr>
          <p:cNvSpPr/>
          <p:nvPr/>
        </p:nvSpPr>
        <p:spPr>
          <a:xfrm>
            <a:off x="5164853" y="3315956"/>
            <a:ext cx="1155559" cy="622998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4532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192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Створення власного </a:t>
            </a:r>
            <a:r>
              <a:rPr lang="en-US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r>
              <a:rPr lang="en-US" sz="3000" u="sng" dirty="0">
                <a:solidFill>
                  <a:schemeClr val="bg1"/>
                </a:solidFill>
                <a:latin typeface="Segoe Print" panose="02000600000000000000" pitchFamily="2" charset="0"/>
              </a:rPr>
              <a:t>–</a:t>
            </a:r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каналу</a:t>
            </a:r>
          </a:p>
          <a:p>
            <a:pPr algn="ctr"/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Оберіть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назву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Вашого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каналу. Ви можете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використати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Ваше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ім’я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або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скористатися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іншою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назвою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Рекомендуємо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використовувати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ПІБ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на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каналі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створеному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академічних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цілях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адже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здобувачі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освіти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та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колеги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ідентифікують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Вас за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прізвищем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та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іменем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Крім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того,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такий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підхід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до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назви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робочого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каналу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сприятиме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розвитку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Вашого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професійного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бренду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викладача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6146" name="Picture 2" descr="http://ctdn.kubg.edu.ua/wp-content/uploads/2020/11/youtube13.jpg">
            <a:extLst>
              <a:ext uri="{FF2B5EF4-FFF2-40B4-BE49-F238E27FC236}">
                <a16:creationId xmlns:a16="http://schemas.microsoft.com/office/drawing/2014/main" id="{7DAEB227-7263-4A46-AF9D-78C4EDF7C0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4" t="4268" r="5508"/>
          <a:stretch/>
        </p:blipFill>
        <p:spPr bwMode="auto">
          <a:xfrm>
            <a:off x="3205423" y="2246768"/>
            <a:ext cx="5199891" cy="4611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01963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192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Створення власного </a:t>
            </a:r>
            <a:r>
              <a:rPr lang="en-US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r>
              <a:rPr lang="en-US" sz="3000" u="sng" dirty="0">
                <a:solidFill>
                  <a:schemeClr val="bg1"/>
                </a:solidFill>
                <a:latin typeface="Segoe Print" panose="02000600000000000000" pitchFamily="2" charset="0"/>
              </a:rPr>
              <a:t>–</a:t>
            </a:r>
            <a:r>
              <a:rPr lang="uk-UA" sz="3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каналу</a:t>
            </a:r>
          </a:p>
          <a:p>
            <a:pPr algn="ctr"/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Ви можете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персоналізувати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Ваш канал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одразу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додавши фото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профілю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обкладинку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та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додаткову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інформацію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або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зробити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це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пізніше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8B1A78-EBA3-4F66-87B9-5441EFCDD8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7" t="13626" r="21947" b="12967"/>
          <a:stretch/>
        </p:blipFill>
        <p:spPr>
          <a:xfrm>
            <a:off x="4304044" y="1567543"/>
            <a:ext cx="7774568" cy="4461468"/>
          </a:xfrm>
          <a:prstGeom prst="rect">
            <a:avLst/>
          </a:prstGeom>
        </p:spPr>
      </p:pic>
      <p:pic>
        <p:nvPicPr>
          <p:cNvPr id="7170" name="Picture 2" descr="http://ctdn.kubg.edu.ua/wp-content/uploads/2020/11/youtube2.png">
            <a:extLst>
              <a:ext uri="{FF2B5EF4-FFF2-40B4-BE49-F238E27FC236}">
                <a16:creationId xmlns:a16="http://schemas.microsoft.com/office/drawing/2014/main" id="{100A896C-0867-479B-8536-5952D5D16B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07" t="4275" r="7483" b="8337"/>
          <a:stretch/>
        </p:blipFill>
        <p:spPr bwMode="auto">
          <a:xfrm>
            <a:off x="100485" y="1567543"/>
            <a:ext cx="4119824" cy="4461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3760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192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Завантаження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Для початку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роботи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з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Вам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необхідно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перейти в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Студію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. Для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цього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натисніть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на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іконку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з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іменем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у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верхньому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правому кутку та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оберіть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відповідну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опцію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  <a:endParaRPr lang="uk-UA" sz="20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E5D7DDA1-F7FC-4C64-BFA5-DD83FBFD2D43}"/>
              </a:ext>
            </a:extLst>
          </p:cNvPr>
          <p:cNvSpPr/>
          <p:nvPr/>
        </p:nvSpPr>
        <p:spPr>
          <a:xfrm>
            <a:off x="230124" y="4483809"/>
            <a:ext cx="117317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У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верхній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частині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екрану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праворуч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з’являться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кнопки, за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допомогою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яких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можна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завантажити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канал.</a:t>
            </a:r>
            <a:endParaRPr lang="uk-UA" sz="20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37137A0-D11A-45C8-9991-107807B7B6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901" t="14359" r="21374" b="53553"/>
          <a:stretch/>
        </p:blipFill>
        <p:spPr>
          <a:xfrm>
            <a:off x="4086329" y="1298423"/>
            <a:ext cx="4358157" cy="3181455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08CFB0C-F045-46AD-BD9C-A2CFF4DCF551}"/>
              </a:ext>
            </a:extLst>
          </p:cNvPr>
          <p:cNvSpPr/>
          <p:nvPr/>
        </p:nvSpPr>
        <p:spPr>
          <a:xfrm>
            <a:off x="7534378" y="1298423"/>
            <a:ext cx="755511" cy="5416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Блок-схема: вузол 8">
            <a:extLst>
              <a:ext uri="{FF2B5EF4-FFF2-40B4-BE49-F238E27FC236}">
                <a16:creationId xmlns:a16="http://schemas.microsoft.com/office/drawing/2014/main" id="{4D3713FF-07EC-45C2-BEF1-CB280A10AC53}"/>
              </a:ext>
            </a:extLst>
          </p:cNvPr>
          <p:cNvSpPr/>
          <p:nvPr/>
        </p:nvSpPr>
        <p:spPr>
          <a:xfrm flipH="1">
            <a:off x="7625106" y="1729442"/>
            <a:ext cx="917928" cy="86204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108F7014-7FF4-4316-9EDF-336117357751}"/>
              </a:ext>
            </a:extLst>
          </p:cNvPr>
          <p:cNvSpPr/>
          <p:nvPr/>
        </p:nvSpPr>
        <p:spPr>
          <a:xfrm>
            <a:off x="7850140" y="1699260"/>
            <a:ext cx="4678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F28E1997-EF96-4D2C-A956-EC5BFC9ED34E}"/>
              </a:ext>
            </a:extLst>
          </p:cNvPr>
          <p:cNvSpPr/>
          <p:nvPr/>
        </p:nvSpPr>
        <p:spPr>
          <a:xfrm>
            <a:off x="4086329" y="3104660"/>
            <a:ext cx="3374674" cy="45478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Блок-схема: вузол 12">
            <a:extLst>
              <a:ext uri="{FF2B5EF4-FFF2-40B4-BE49-F238E27FC236}">
                <a16:creationId xmlns:a16="http://schemas.microsoft.com/office/drawing/2014/main" id="{36D6E59B-1737-402D-AEBF-12CB648B3E50}"/>
              </a:ext>
            </a:extLst>
          </p:cNvPr>
          <p:cNvSpPr/>
          <p:nvPr/>
        </p:nvSpPr>
        <p:spPr>
          <a:xfrm flipH="1">
            <a:off x="7235969" y="2920762"/>
            <a:ext cx="917928" cy="86204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D0B83335-5B8C-427E-8A31-43B677061943}"/>
              </a:ext>
            </a:extLst>
          </p:cNvPr>
          <p:cNvSpPr/>
          <p:nvPr/>
        </p:nvSpPr>
        <p:spPr>
          <a:xfrm>
            <a:off x="7461003" y="2877266"/>
            <a:ext cx="46785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0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15C3A6D-B3A9-4420-86D3-255733AC052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467" t="15792" r="22198" b="61889"/>
          <a:stretch/>
        </p:blipFill>
        <p:spPr>
          <a:xfrm>
            <a:off x="4613737" y="5095627"/>
            <a:ext cx="2964525" cy="1666305"/>
          </a:xfrm>
          <a:prstGeom prst="rect">
            <a:avLst/>
          </a:prstGeom>
        </p:spPr>
      </p:pic>
      <p:sp>
        <p:nvSpPr>
          <p:cNvPr id="19" name="Стрілка: вправо 18">
            <a:extLst>
              <a:ext uri="{FF2B5EF4-FFF2-40B4-BE49-F238E27FC236}">
                <a16:creationId xmlns:a16="http://schemas.microsoft.com/office/drawing/2014/main" id="{D9F6A439-044D-4987-AE14-9B227BD999F6}"/>
              </a:ext>
            </a:extLst>
          </p:cNvPr>
          <p:cNvSpPr/>
          <p:nvPr/>
        </p:nvSpPr>
        <p:spPr>
          <a:xfrm>
            <a:off x="3758084" y="5191695"/>
            <a:ext cx="1000022" cy="4267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3" name="Стрілка: вправо 22">
            <a:extLst>
              <a:ext uri="{FF2B5EF4-FFF2-40B4-BE49-F238E27FC236}">
                <a16:creationId xmlns:a16="http://schemas.microsoft.com/office/drawing/2014/main" id="{638B6DD1-BA11-41C6-BB08-0DA41F8F33D5}"/>
              </a:ext>
            </a:extLst>
          </p:cNvPr>
          <p:cNvSpPr/>
          <p:nvPr/>
        </p:nvSpPr>
        <p:spPr>
          <a:xfrm>
            <a:off x="3758084" y="6158825"/>
            <a:ext cx="1000022" cy="4267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35073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89448" y="0"/>
            <a:ext cx="121920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Завантаження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У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вікні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що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з’явилося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натисніть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на кнопку “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Вибрати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файли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” та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оберіть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, яке Ви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хочете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додати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2D6A92-D8D2-4EFF-B539-8AE9D69BEA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93" b="12675"/>
          <a:stretch/>
        </p:blipFill>
        <p:spPr>
          <a:xfrm>
            <a:off x="339640" y="1231106"/>
            <a:ext cx="11512719" cy="4820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871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2388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Завантаження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9218" name="Picture 2" descr="http://ctdn.kubg.edu.ua/wp-content/uploads/2020/11/youtube7.png">
            <a:extLst>
              <a:ext uri="{FF2B5EF4-FFF2-40B4-BE49-F238E27FC236}">
                <a16:creationId xmlns:a16="http://schemas.microsoft.com/office/drawing/2014/main" id="{65F92560-5A61-437C-BF3C-55448A660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77" y="677989"/>
            <a:ext cx="6859570" cy="595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09FC078-3E5C-4DBD-BF89-EF1E47F924A0}"/>
              </a:ext>
            </a:extLst>
          </p:cNvPr>
          <p:cNvSpPr/>
          <p:nvPr/>
        </p:nvSpPr>
        <p:spPr>
          <a:xfrm>
            <a:off x="7114128" y="748328"/>
            <a:ext cx="490359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Додайте назву та опис, щоб надати глядачам інформацію про тематику Вашого відео. Кількість символів в назві обмежена (100 символів), тому сюди варто включити коротку назву уроку та </a:t>
            </a:r>
            <a:r>
              <a:rPr lang="uk-UA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ПІБ</a:t>
            </a:r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 викладача, а детальні відомості (наприклад, дисципліна, мета, тип уроку, рекомендована література, тощо) додати в поле “Опис”. Також можна додати значок відео (зображення, створене в будь-якому редакторі), що сприятиме кращій візуалізації змісту відео. Автоматично в якості значка відео завантажується кадр з даного відео.</a:t>
            </a:r>
          </a:p>
        </p:txBody>
      </p:sp>
    </p:spTree>
    <p:extLst>
      <p:ext uri="{BB962C8B-B14F-4D97-AF65-F5344CB8AC3E}">
        <p14:creationId xmlns:p14="http://schemas.microsoft.com/office/powerpoint/2010/main" val="2362141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2388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Завантаження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09FC078-3E5C-4DBD-BF89-EF1E47F924A0}"/>
              </a:ext>
            </a:extLst>
          </p:cNvPr>
          <p:cNvSpPr/>
          <p:nvPr/>
        </p:nvSpPr>
        <p:spPr>
          <a:xfrm>
            <a:off x="733530" y="463563"/>
            <a:ext cx="112841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Обов’язковою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опцією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є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зазначення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,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чи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призначений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контент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для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дітей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</p:txBody>
      </p:sp>
      <p:pic>
        <p:nvPicPr>
          <p:cNvPr id="11266" name="Picture 2" descr="http://ctdn.kubg.edu.ua/wp-content/uploads/2020/11/youtube17.jpg">
            <a:extLst>
              <a:ext uri="{FF2B5EF4-FFF2-40B4-BE49-F238E27FC236}">
                <a16:creationId xmlns:a16="http://schemas.microsoft.com/office/drawing/2014/main" id="{205634EA-AEF6-430D-B185-64D636312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553" y="863673"/>
            <a:ext cx="542925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81656422-95CA-481B-BFEE-DF78D957C825}"/>
              </a:ext>
            </a:extLst>
          </p:cNvPr>
          <p:cNvSpPr/>
          <p:nvPr/>
        </p:nvSpPr>
        <p:spPr>
          <a:xfrm>
            <a:off x="733529" y="3301108"/>
            <a:ext cx="10681397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Вкладка “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Елементи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”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дозволяє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рекламувати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схожий контент, але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її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заповнення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 не є </a:t>
            </a:r>
            <a:r>
              <a:rPr lang="ru-RU" sz="20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обов’язковим</a:t>
            </a:r>
            <a:r>
              <a:rPr lang="ru-RU" sz="20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</a:p>
          <a:p>
            <a:br>
              <a:rPr lang="ru-RU" dirty="0">
                <a:solidFill>
                  <a:srgbClr val="454545"/>
                </a:solidFill>
                <a:latin typeface="Source Sans Pro" panose="020B0503030403020204" pitchFamily="34" charset="0"/>
              </a:rPr>
            </a:br>
            <a:endParaRPr lang="uk-UA" dirty="0"/>
          </a:p>
        </p:txBody>
      </p:sp>
      <p:pic>
        <p:nvPicPr>
          <p:cNvPr id="11268" name="Picture 4" descr="http://ctdn.kubg.edu.ua/wp-content/uploads/2020/11/youtube18.png">
            <a:extLst>
              <a:ext uri="{FF2B5EF4-FFF2-40B4-BE49-F238E27FC236}">
                <a16:creationId xmlns:a16="http://schemas.microsoft.com/office/drawing/2014/main" id="{A5B32333-F861-46FC-9CAC-4EE414745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977" y="4115973"/>
            <a:ext cx="6807916" cy="266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0755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2388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Завантаження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 на канал </a:t>
            </a:r>
            <a:r>
              <a:rPr lang="ru-RU" sz="30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09FC078-3E5C-4DBD-BF89-EF1E47F924A0}"/>
              </a:ext>
            </a:extLst>
          </p:cNvPr>
          <p:cNvSpPr/>
          <p:nvPr/>
        </p:nvSpPr>
        <p:spPr>
          <a:xfrm>
            <a:off x="7423386" y="748328"/>
            <a:ext cx="4594337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На останній вкладці </a:t>
            </a:r>
            <a:r>
              <a:rPr lang="uk-UA" sz="2000" i="1" dirty="0">
                <a:solidFill>
                  <a:schemeClr val="bg1"/>
                </a:solidFill>
                <a:latin typeface="Segoe Print" panose="02000600000000000000" pitchFamily="2" charset="0"/>
              </a:rPr>
              <a:t>“</a:t>
            </a:r>
            <a:r>
              <a:rPr lang="uk-UA" sz="2000" b="1" u="sng" dirty="0">
                <a:solidFill>
                  <a:schemeClr val="bg1"/>
                </a:solidFill>
                <a:latin typeface="Segoe Print" panose="02000600000000000000" pitchFamily="2" charset="0"/>
              </a:rPr>
              <a:t>Видимість</a:t>
            </a:r>
            <a:r>
              <a:rPr lang="uk-UA" sz="2000" i="1" dirty="0">
                <a:solidFill>
                  <a:schemeClr val="bg1"/>
                </a:solidFill>
                <a:latin typeface="Segoe Print" panose="02000600000000000000" pitchFamily="2" charset="0"/>
              </a:rPr>
              <a:t>”</a:t>
            </a:r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 оберіть, хто може переглядати відеоматеріал.</a:t>
            </a:r>
          </a:p>
          <a:p>
            <a:endParaRPr lang="uk-UA" sz="2000" dirty="0">
              <a:solidFill>
                <a:schemeClr val="bg1"/>
              </a:solidFill>
              <a:latin typeface="Segoe Print" panose="020006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Приватне</a:t>
            </a:r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 – відео можете переглядати лише Ви та обрані Вами користувачі;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Не для всіх</a:t>
            </a:r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 – відео можуть дивитися користувачі, які мають посилання (не відображається на сторінці Вашого каналу та недоступне для пошукових механізмів </a:t>
            </a:r>
            <a:r>
              <a:rPr lang="en-US" sz="2000" dirty="0">
                <a:solidFill>
                  <a:schemeClr val="bg1"/>
                </a:solidFill>
                <a:latin typeface="Segoe Print" panose="02000600000000000000" pitchFamily="2" charset="0"/>
              </a:rPr>
              <a:t>YouTube);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uk-UA" sz="2000" b="1" dirty="0">
                <a:solidFill>
                  <a:schemeClr val="bg1"/>
                </a:solidFill>
                <a:latin typeface="Segoe Print" panose="02000600000000000000" pitchFamily="2" charset="0"/>
              </a:rPr>
              <a:t>Для всіх</a:t>
            </a:r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 – відео доступне всім користувачам </a:t>
            </a:r>
            <a:r>
              <a:rPr lang="en-US" sz="2000" dirty="0">
                <a:solidFill>
                  <a:schemeClr val="bg1"/>
                </a:solidFill>
                <a:latin typeface="Segoe Print" panose="02000600000000000000" pitchFamily="2" charset="0"/>
              </a:rPr>
              <a:t>YouTube.</a:t>
            </a:r>
          </a:p>
          <a:p>
            <a:r>
              <a:rPr lang="uk-UA" sz="2000" dirty="0">
                <a:solidFill>
                  <a:schemeClr val="bg1"/>
                </a:solidFill>
                <a:latin typeface="Segoe Print" panose="02000600000000000000" pitchFamily="2" charset="0"/>
              </a:rPr>
              <a:t>Для збереження відео на каналі натисніть кнопку “Зберегти”.</a:t>
            </a:r>
          </a:p>
        </p:txBody>
      </p:sp>
      <p:pic>
        <p:nvPicPr>
          <p:cNvPr id="12290" name="Picture 2" descr="http://ctdn.kubg.edu.ua/wp-content/uploads/2020/11/youtube8.png">
            <a:extLst>
              <a:ext uri="{FF2B5EF4-FFF2-40B4-BE49-F238E27FC236}">
                <a16:creationId xmlns:a16="http://schemas.microsoft.com/office/drawing/2014/main" id="{48B914DA-6952-4F91-AA1D-A0981E0525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6"/>
          <a:stretch/>
        </p:blipFill>
        <p:spPr bwMode="auto">
          <a:xfrm>
            <a:off x="174277" y="553998"/>
            <a:ext cx="7074832" cy="601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7515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0" y="0"/>
            <a:ext cx="122388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000" b="1" dirty="0">
                <a:solidFill>
                  <a:schemeClr val="bg1"/>
                </a:solidFill>
                <a:latin typeface="Segoe Print" panose="02000600000000000000" pitchFamily="2" charset="0"/>
              </a:rPr>
              <a:t>Надання доступу до відео</a:t>
            </a:r>
            <a:endParaRPr lang="ru-RU" sz="3000" b="1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09FC078-3E5C-4DBD-BF89-EF1E47F924A0}"/>
              </a:ext>
            </a:extLst>
          </p:cNvPr>
          <p:cNvSpPr/>
          <p:nvPr/>
        </p:nvSpPr>
        <p:spPr>
          <a:xfrm>
            <a:off x="877752" y="482752"/>
            <a:ext cx="1119375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Для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надання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доступу до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у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YouTube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оберіть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вкладку </a:t>
            </a:r>
            <a:r>
              <a:rPr lang="ru-RU" sz="2200" i="1" dirty="0">
                <a:solidFill>
                  <a:schemeClr val="bg1"/>
                </a:solidFill>
                <a:latin typeface="Segoe Print" panose="02000600000000000000" pitchFamily="2" charset="0"/>
              </a:rPr>
              <a:t>“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Контент” в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лівій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частині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екрану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Після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цього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відкриється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список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завантажених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на Ваш канал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відео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.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7D804D0-C26E-4EFF-81BA-04B2D8A3728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9" t="23636" r="11702" b="12727"/>
          <a:stretch/>
        </p:blipFill>
        <p:spPr>
          <a:xfrm>
            <a:off x="800517" y="1590748"/>
            <a:ext cx="10590965" cy="4364182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E6AF4278-CA10-4E1C-B235-C30B8378D978}"/>
              </a:ext>
            </a:extLst>
          </p:cNvPr>
          <p:cNvSpPr/>
          <p:nvPr/>
        </p:nvSpPr>
        <p:spPr>
          <a:xfrm>
            <a:off x="800517" y="4051244"/>
            <a:ext cx="2327869" cy="5416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03C9B35B-35B6-4F34-BEA4-4F4FA85CAF62}"/>
              </a:ext>
            </a:extLst>
          </p:cNvPr>
          <p:cNvSpPr/>
          <p:nvPr/>
        </p:nvSpPr>
        <p:spPr>
          <a:xfrm>
            <a:off x="6958864" y="3916952"/>
            <a:ext cx="701900" cy="88990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A5C73DD-8495-4A79-838B-F63E33CBB3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851" t="59605" r="44616" b="16356"/>
          <a:stretch/>
        </p:blipFill>
        <p:spPr>
          <a:xfrm>
            <a:off x="7512847" y="2563974"/>
            <a:ext cx="3112966" cy="1648564"/>
          </a:xfrm>
          <a:prstGeom prst="rect">
            <a:avLst/>
          </a:prstGeom>
          <a:solidFill>
            <a:srgbClr val="FF0000"/>
          </a:solidFill>
          <a:ln w="4762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9133937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6BFD185-C793-496C-8425-C0749477B852}"/>
              </a:ext>
            </a:extLst>
          </p:cNvPr>
          <p:cNvSpPr/>
          <p:nvPr/>
        </p:nvSpPr>
        <p:spPr>
          <a:xfrm>
            <a:off x="252095" y="6301282"/>
            <a:ext cx="1223889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Скопійоване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посилання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Ви можете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надіслати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здобувачам</a:t>
            </a:r>
            <a:r>
              <a:rPr lang="ru-RU" sz="2200" dirty="0">
                <a:solidFill>
                  <a:schemeClr val="bg1"/>
                </a:solidFill>
                <a:latin typeface="Segoe Print" panose="02000600000000000000" pitchFamily="2" charset="0"/>
              </a:rPr>
              <a:t> </a:t>
            </a:r>
            <a:r>
              <a:rPr lang="ru-RU" sz="2200" dirty="0" err="1">
                <a:solidFill>
                  <a:schemeClr val="bg1"/>
                </a:solidFill>
                <a:latin typeface="Segoe Print" panose="02000600000000000000" pitchFamily="2" charset="0"/>
              </a:rPr>
              <a:t>освіти</a:t>
            </a:r>
            <a:endParaRPr lang="uk-UA" sz="2200" dirty="0">
              <a:solidFill>
                <a:schemeClr val="bg1"/>
              </a:solidFill>
              <a:latin typeface="Segoe Print" panose="02000600000000000000" pitchFamily="2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96EFD8-8E98-4318-B8B5-E65416A62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7" t="4321" r="28642" b="5882"/>
          <a:stretch/>
        </p:blipFill>
        <p:spPr>
          <a:xfrm>
            <a:off x="1745063" y="125831"/>
            <a:ext cx="8701873" cy="6158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66183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1763</TotalTime>
  <Words>684</Words>
  <Application>Microsoft Office PowerPoint</Application>
  <PresentationFormat>Широкий екран</PresentationFormat>
  <Paragraphs>57</Paragraphs>
  <Slides>18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8" baseType="lpstr">
      <vt:lpstr>Aharoni</vt:lpstr>
      <vt:lpstr>Arial</vt:lpstr>
      <vt:lpstr>Artifakt Element</vt:lpstr>
      <vt:lpstr>Calibri</vt:lpstr>
      <vt:lpstr>Calibri Light</vt:lpstr>
      <vt:lpstr>Lato Light</vt:lpstr>
      <vt:lpstr>Segoe Print</vt:lpstr>
      <vt:lpstr>Source Sans Pro</vt:lpstr>
      <vt:lpstr>Wingdings</vt:lpstr>
      <vt:lpstr>Тема Office</vt:lpstr>
      <vt:lpstr>Створення та розвиток власного YouTube-канал викладачем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Admin</cp:lastModifiedBy>
  <cp:revision>75</cp:revision>
  <dcterms:created xsi:type="dcterms:W3CDTF">2021-06-25T08:48:03Z</dcterms:created>
  <dcterms:modified xsi:type="dcterms:W3CDTF">2023-01-16T22:37:48Z</dcterms:modified>
</cp:coreProperties>
</file>