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5" r:id="rId16"/>
    <p:sldId id="270" r:id="rId17"/>
    <p:sldId id="271" r:id="rId18"/>
    <p:sldId id="273" r:id="rId19"/>
    <p:sldId id="274" r:id="rId20"/>
    <p:sldId id="277" r:id="rId21"/>
  </p:sldIdLst>
  <p:sldSz cx="9144000" cy="6858000" type="screen4x3"/>
  <p:notesSz cx="6794500" cy="99314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FFF19"/>
    <a:srgbClr val="F6F67E"/>
    <a:srgbClr val="FDE2CB"/>
    <a:srgbClr val="148C31"/>
    <a:srgbClr val="66CCFF"/>
    <a:srgbClr val="00FF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12.02.2022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12.02.2022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2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9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5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ÐÐ°ÑÑÐ¸Ð½ÐºÐ¸ Ð¿Ð¾ Ð·Ð°Ð¿ÑÐ¾ÑÑ Ð·ÐµÐ»ÐµÐ½ÑÐ¹ ÑÐ¾Ð½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rightnessContrast bright="-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3448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683568" y="188640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uk-UA" sz="2400" b="1" dirty="0" smtClean="0">
                <a:solidFill>
                  <a:srgbClr val="EFFF1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МІНІСТЕРСТВО ОСВІТИ І НАУКИ УКРАЇНИ</a:t>
            </a:r>
            <a:br>
              <a:rPr lang="uk-UA" sz="2400" b="1" dirty="0" smtClean="0">
                <a:solidFill>
                  <a:srgbClr val="EFFF1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uk-UA" sz="2400" b="1" dirty="0" smtClean="0">
                <a:solidFill>
                  <a:srgbClr val="EFFF1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ОДЕСЬКИЙ КОЛЕДЖ ТРАНСПОРТНИХ ТЕХНОЛОГІЙ </a:t>
            </a:r>
            <a:r>
              <a:rPr lang="ru-RU" sz="2400" dirty="0">
                <a:solidFill>
                  <a:srgbClr val="EFFF1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2400" dirty="0">
                <a:solidFill>
                  <a:srgbClr val="EFFF1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uk-UA" sz="2400" dirty="0" smtClean="0">
                <a:solidFill>
                  <a:srgbClr val="EFFF1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uk-UA" sz="2400" dirty="0" smtClean="0">
                <a:solidFill>
                  <a:srgbClr val="EFFF1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sz="2400" dirty="0">
              <a:solidFill>
                <a:srgbClr val="EFFF1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724128" y="5661248"/>
            <a:ext cx="25202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Підготувала</a:t>
            </a:r>
            <a: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викладач</a:t>
            </a:r>
            <a:endParaRPr lang="ru-RU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r"/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Баранова В.М.</a:t>
            </a:r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1688100" y="1297029"/>
            <a:ext cx="6120680" cy="4752526"/>
          </a:xfrm>
        </p:spPr>
        <p:txBody>
          <a:bodyPr>
            <a:normAutofit/>
          </a:bodyPr>
          <a:lstStyle/>
          <a:p>
            <a:r>
              <a:rPr lang="ru-RU" sz="2200" b="1" dirty="0" smtClean="0">
                <a:solidFill>
                  <a:srgbClr val="F6F67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Методична </a:t>
            </a:r>
            <a:r>
              <a:rPr lang="ru-RU" sz="2200" b="1" dirty="0" err="1" smtClean="0">
                <a:solidFill>
                  <a:srgbClr val="F6F67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розробка</a:t>
            </a:r>
            <a:endParaRPr lang="uk-UA" sz="2200" b="1" dirty="0" smtClean="0">
              <a:solidFill>
                <a:srgbClr val="F6F67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uk-UA" sz="2200" b="1" dirty="0" smtClean="0">
              <a:solidFill>
                <a:srgbClr val="F6F67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uk-UA" sz="2200" b="1" dirty="0">
              <a:solidFill>
                <a:srgbClr val="F6F67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uk-UA" sz="2200" b="1" dirty="0" smtClean="0">
              <a:solidFill>
                <a:srgbClr val="F6F67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uk-UA" sz="2200" b="1" dirty="0">
              <a:solidFill>
                <a:srgbClr val="F6F67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uk-UA" sz="2200" b="1" dirty="0" smtClean="0">
              <a:solidFill>
                <a:srgbClr val="F6F67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uk-UA" sz="2200" b="1" dirty="0">
              <a:solidFill>
                <a:srgbClr val="F6F67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sz="2200" b="1" dirty="0" smtClean="0">
              <a:solidFill>
                <a:srgbClr val="F6F67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sz="2200" b="1" dirty="0" smtClean="0">
                <a:solidFill>
                  <a:srgbClr val="F6F67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 тему</a:t>
            </a:r>
            <a:endParaRPr lang="en-US" sz="2200" b="1" dirty="0" smtClean="0">
              <a:solidFill>
                <a:srgbClr val="F6F67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sz="1800" b="1" dirty="0" smtClean="0">
                <a:solidFill>
                  <a:srgbClr val="F6F67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Friquer" pitchFamily="2" charset="0"/>
              </a:rPr>
              <a:t>“</a:t>
            </a:r>
            <a:r>
              <a:rPr lang="ru-RU" sz="1800" b="1" dirty="0" smtClean="0">
                <a:solidFill>
                  <a:srgbClr val="F6F67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Friquer" pitchFamily="2" charset="0"/>
              </a:rPr>
              <a:t>Робота педагог</a:t>
            </a:r>
            <a:r>
              <a:rPr lang="uk-UA" sz="1800" b="1" dirty="0" err="1" smtClean="0">
                <a:solidFill>
                  <a:srgbClr val="F6F67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Friquer" pitchFamily="2" charset="0"/>
              </a:rPr>
              <a:t>ічного</a:t>
            </a:r>
            <a:r>
              <a:rPr lang="uk-UA" sz="1800" b="1" dirty="0" smtClean="0">
                <a:solidFill>
                  <a:srgbClr val="F6F67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Friquer" pitchFamily="2" charset="0"/>
              </a:rPr>
              <a:t> колективу у напрямку формування  у студентів національної свідомості та загальнолюдських цінностей</a:t>
            </a:r>
            <a:r>
              <a:rPr lang="en-US" sz="1800" b="1" dirty="0" smtClean="0">
                <a:solidFill>
                  <a:srgbClr val="F6F67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Friquer" pitchFamily="2" charset="0"/>
              </a:rPr>
              <a:t>”</a:t>
            </a:r>
            <a:r>
              <a:rPr lang="uk-UA" sz="1800" b="1" dirty="0" smtClean="0">
                <a:solidFill>
                  <a:srgbClr val="F6F67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Friquer" pitchFamily="2" charset="0"/>
              </a:rPr>
              <a:t>             </a:t>
            </a:r>
          </a:p>
          <a:p>
            <a:endParaRPr lang="ru-RU" b="1" dirty="0">
              <a:solidFill>
                <a:srgbClr val="F6F67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637759" y="1803235"/>
            <a:ext cx="3868482" cy="2575173"/>
          </a:xfrm>
          <a:prstGeom prst="rect">
            <a:avLst/>
          </a:prstGeom>
          <a:ln w="50800" cmpd="thinThick">
            <a:solidFill>
              <a:srgbClr val="F6F67E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xmlns="" val="2277693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50" name="Picture 14" descr="https://cdn.wallpapersafari.com/91/80/7YhOpC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rightnessContrast bright="44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260649"/>
            <a:ext cx="7772400" cy="1008111"/>
          </a:xfrm>
        </p:spPr>
        <p:txBody>
          <a:bodyPr>
            <a:normAutofit fontScale="90000"/>
          </a:bodyPr>
          <a:lstStyle/>
          <a:p>
            <a:r>
              <a:rPr lang="ru-RU" sz="27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27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7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27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7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СОЦІАЛЬНО – ПСИХОЛОГІЧНИЙ </a:t>
            </a:r>
            <a:r>
              <a:rPr lang="uk-UA" sz="27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КЛІМАТ КОЛЕКТИВУ.</a:t>
            </a:r>
            <a:r>
              <a:rPr lang="ru-RU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3275856" y="1304764"/>
            <a:ext cx="5688632" cy="4248472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uk-UA" sz="1700" b="1" dirty="0" smtClean="0">
                <a:solidFill>
                  <a:srgbClr val="002060"/>
                </a:solidFill>
              </a:rPr>
              <a:t>Дитина - це зелений паросток, з якого починається могутнє дерево людської думки, діяльності, вчинків, пристрастей, поривань, зіткнень.</a:t>
            </a:r>
          </a:p>
          <a:p>
            <a:pPr>
              <a:spcBef>
                <a:spcPts val="0"/>
              </a:spcBef>
            </a:pPr>
            <a:endParaRPr lang="uk-UA" sz="1700" b="1" dirty="0" smtClean="0">
              <a:solidFill>
                <a:srgbClr val="002060"/>
              </a:solidFill>
            </a:endParaRPr>
          </a:p>
          <a:p>
            <a:pPr>
              <a:spcBef>
                <a:spcPts val="0"/>
              </a:spcBef>
            </a:pPr>
            <a:r>
              <a:rPr lang="uk-UA" sz="1700" b="1" dirty="0" smtClean="0">
                <a:solidFill>
                  <a:srgbClr val="002060"/>
                </a:solidFill>
              </a:rPr>
              <a:t>Чим би людина не володіла на землі - чудовим здоров</a:t>
            </a:r>
            <a:r>
              <a:rPr lang="ru-RU" sz="1700" b="1" dirty="0" smtClean="0">
                <a:solidFill>
                  <a:srgbClr val="002060"/>
                </a:solidFill>
              </a:rPr>
              <a:t>’</a:t>
            </a:r>
            <a:r>
              <a:rPr lang="uk-UA" sz="1700" b="1" dirty="0" smtClean="0">
                <a:solidFill>
                  <a:srgbClr val="002060"/>
                </a:solidFill>
              </a:rPr>
              <a:t>ям,</a:t>
            </a:r>
            <a:endParaRPr lang="ru-RU" sz="1700" b="1" dirty="0" smtClean="0">
              <a:solidFill>
                <a:srgbClr val="002060"/>
              </a:solidFill>
            </a:endParaRPr>
          </a:p>
          <a:p>
            <a:pPr>
              <a:spcBef>
                <a:spcPts val="0"/>
              </a:spcBef>
            </a:pPr>
            <a:r>
              <a:rPr lang="ru-RU" sz="1700" b="1" dirty="0" smtClean="0">
                <a:solidFill>
                  <a:srgbClr val="002060"/>
                </a:solidFill>
              </a:rPr>
              <a:t>        </a:t>
            </a:r>
            <a:r>
              <a:rPr lang="uk-UA" sz="1700" b="1" dirty="0" smtClean="0">
                <a:solidFill>
                  <a:srgbClr val="002060"/>
                </a:solidFill>
              </a:rPr>
              <a:t>будь – яким благами життя, вона все ж таки незадоволена,</a:t>
            </a:r>
          </a:p>
          <a:p>
            <a:pPr>
              <a:spcBef>
                <a:spcPts val="0"/>
              </a:spcBef>
            </a:pPr>
            <a:endParaRPr lang="ru-RU" sz="1700" b="1" dirty="0" smtClean="0">
              <a:solidFill>
                <a:srgbClr val="002060"/>
              </a:solidFill>
            </a:endParaRPr>
          </a:p>
          <a:p>
            <a:pPr>
              <a:spcBef>
                <a:spcPts val="0"/>
              </a:spcBef>
            </a:pPr>
            <a:r>
              <a:rPr lang="uk-UA" sz="1700" b="1" dirty="0">
                <a:solidFill>
                  <a:srgbClr val="002060"/>
                </a:solidFill>
              </a:rPr>
              <a:t>Я</a:t>
            </a:r>
            <a:r>
              <a:rPr lang="uk-UA" sz="1700" b="1" dirty="0" smtClean="0">
                <a:solidFill>
                  <a:srgbClr val="002060"/>
                </a:solidFill>
              </a:rPr>
              <a:t>кщо не користується повагою у людей.</a:t>
            </a:r>
            <a:endParaRPr lang="ru-RU" sz="1700" b="1" dirty="0" smtClean="0">
              <a:solidFill>
                <a:srgbClr val="002060"/>
              </a:solidFill>
            </a:endParaRPr>
          </a:p>
          <a:p>
            <a:pPr>
              <a:spcBef>
                <a:spcPts val="0"/>
              </a:spcBef>
            </a:pPr>
            <a:r>
              <a:rPr lang="uk-UA" sz="1700" b="1" dirty="0" smtClean="0">
                <a:solidFill>
                  <a:srgbClr val="002060"/>
                </a:solidFill>
              </a:rPr>
              <a:t>Маючи всі можливі переваги, вона не відчуває</a:t>
            </a:r>
            <a:endParaRPr lang="ru-RU" sz="1700" b="1" dirty="0" smtClean="0">
              <a:solidFill>
                <a:srgbClr val="002060"/>
              </a:solidFill>
            </a:endParaRPr>
          </a:p>
          <a:p>
            <a:pPr>
              <a:spcBef>
                <a:spcPts val="0"/>
              </a:spcBef>
            </a:pPr>
            <a:r>
              <a:rPr lang="uk-UA" sz="1700" b="1" dirty="0" smtClean="0">
                <a:solidFill>
                  <a:srgbClr val="002060"/>
                </a:solidFill>
              </a:rPr>
              <a:t>себе задоволеною, якщо не займає вигідного місця в думках інших.</a:t>
            </a:r>
          </a:p>
          <a:p>
            <a:pPr>
              <a:spcBef>
                <a:spcPts val="0"/>
              </a:spcBef>
            </a:pPr>
            <a:endParaRPr lang="ru-RU" sz="1700" b="1" dirty="0" smtClean="0">
              <a:solidFill>
                <a:srgbClr val="002060"/>
              </a:solidFill>
            </a:endParaRPr>
          </a:p>
          <a:p>
            <a:pPr>
              <a:spcBef>
                <a:spcPts val="0"/>
              </a:spcBef>
            </a:pPr>
            <a:r>
              <a:rPr lang="uk-UA" sz="1700" b="1" dirty="0" smtClean="0">
                <a:solidFill>
                  <a:srgbClr val="002060"/>
                </a:solidFill>
              </a:rPr>
              <a:t>Ніщо не може відволікати її від цієї мети. Навіть ті,</a:t>
            </a:r>
            <a:endParaRPr lang="ru-RU" sz="1700" b="1" dirty="0" smtClean="0">
              <a:solidFill>
                <a:srgbClr val="002060"/>
              </a:solidFill>
            </a:endParaRPr>
          </a:p>
          <a:p>
            <a:pPr>
              <a:spcBef>
                <a:spcPts val="0"/>
              </a:spcBef>
            </a:pPr>
            <a:r>
              <a:rPr lang="uk-UA" sz="1700" b="1" dirty="0" smtClean="0">
                <a:solidFill>
                  <a:srgbClr val="002060"/>
                </a:solidFill>
              </a:rPr>
              <a:t>що зневажають людський рід, </a:t>
            </a:r>
            <a:r>
              <a:rPr lang="uk-UA" sz="1700" b="1" dirty="0" err="1" smtClean="0">
                <a:solidFill>
                  <a:srgbClr val="002060"/>
                </a:solidFill>
              </a:rPr>
              <a:t>третують</a:t>
            </a:r>
            <a:r>
              <a:rPr lang="uk-UA" sz="1700" b="1" dirty="0" smtClean="0">
                <a:solidFill>
                  <a:srgbClr val="002060"/>
                </a:solidFill>
              </a:rPr>
              <a:t> людей як худобу, </a:t>
            </a:r>
            <a:endParaRPr lang="ru-RU" sz="1700" b="1" dirty="0" smtClean="0">
              <a:solidFill>
                <a:srgbClr val="002060"/>
              </a:solidFill>
            </a:endParaRPr>
          </a:p>
          <a:p>
            <a:pPr>
              <a:spcBef>
                <a:spcPts val="0"/>
              </a:spcBef>
            </a:pPr>
            <a:r>
              <a:rPr lang="uk-UA" sz="1700" b="1" dirty="0" smtClean="0">
                <a:solidFill>
                  <a:srgbClr val="002060"/>
                </a:solidFill>
              </a:rPr>
              <a:t>і ті хочуть , щоб люди поклонялись і вірили їм.</a:t>
            </a:r>
          </a:p>
          <a:p>
            <a:pPr>
              <a:spcBef>
                <a:spcPts val="0"/>
              </a:spcBef>
            </a:pPr>
            <a:endParaRPr lang="uk-UA" sz="1700" b="1" dirty="0" smtClean="0">
              <a:solidFill>
                <a:srgbClr val="002060"/>
              </a:solidFill>
            </a:endParaRPr>
          </a:p>
          <a:p>
            <a:pPr>
              <a:spcBef>
                <a:spcPts val="0"/>
              </a:spcBef>
            </a:pPr>
            <a:r>
              <a:rPr lang="uk-UA" sz="1700" b="1" dirty="0" smtClean="0">
                <a:solidFill>
                  <a:srgbClr val="002060"/>
                </a:solidFill>
              </a:rPr>
              <a:t>                           В.С. Сухомлинський</a:t>
            </a:r>
          </a:p>
          <a:p>
            <a:pPr>
              <a:spcBef>
                <a:spcPts val="0"/>
              </a:spcBef>
            </a:pPr>
            <a:endParaRPr lang="uk-UA" sz="1700" i="1" dirty="0" smtClean="0">
              <a:solidFill>
                <a:srgbClr val="002060"/>
              </a:solidFill>
            </a:endParaRPr>
          </a:p>
          <a:p>
            <a:pPr>
              <a:spcBef>
                <a:spcPts val="0"/>
              </a:spcBef>
            </a:pPr>
            <a:r>
              <a:rPr lang="uk-UA" sz="1700" i="1" dirty="0" smtClean="0">
                <a:solidFill>
                  <a:srgbClr val="002060"/>
                </a:solidFill>
              </a:rPr>
              <a:t>   </a:t>
            </a:r>
            <a:endParaRPr lang="ru-RU" sz="1700" i="1" dirty="0" smtClean="0">
              <a:solidFill>
                <a:srgbClr val="002060"/>
              </a:solidFill>
            </a:endParaRPr>
          </a:p>
          <a:p>
            <a:pPr>
              <a:spcBef>
                <a:spcPts val="0"/>
              </a:spcBef>
            </a:pPr>
            <a:endParaRPr lang="ru-RU" sz="1700" i="1" dirty="0"/>
          </a:p>
        </p:txBody>
      </p:sp>
      <p:pic>
        <p:nvPicPr>
          <p:cNvPr id="14338" name="Picture 2" descr="http://pikuleva.ru/uploads/images/esse/5747_portret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3467" y="1556792"/>
            <a:ext cx="2854397" cy="3881980"/>
          </a:xfrm>
          <a:prstGeom prst="rect">
            <a:avLst/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https://cdn.wallpapersafari.com/91/80/7YhOpC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rightnessContrast bright="-42000" contrast="2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827584" y="764704"/>
            <a:ext cx="7632848" cy="5976664"/>
          </a:xfrm>
        </p:spPr>
        <p:txBody>
          <a:bodyPr>
            <a:normAutofit fontScale="90000"/>
          </a:bodyPr>
          <a:lstStyle/>
          <a:p>
            <a:pPr algn="l"/>
            <a:r>
              <a:rPr lang="uk-UA" sz="2400" i="1" dirty="0" smtClean="0">
                <a:solidFill>
                  <a:schemeClr val="bg1"/>
                </a:solidFill>
              </a:rPr>
              <a:t> </a:t>
            </a:r>
            <a:r>
              <a:rPr lang="uk-UA" sz="2400" b="1" dirty="0" smtClean="0">
                <a:solidFill>
                  <a:schemeClr val="bg1"/>
                </a:solidFill>
              </a:rPr>
              <a:t>Успішне навчання студентів    у навчальних закладах залежить від багатьох умов, зокрема, від того, </a:t>
            </a:r>
            <a:br>
              <a:rPr lang="uk-UA" sz="2400" b="1" dirty="0" smtClean="0">
                <a:solidFill>
                  <a:schemeClr val="bg1"/>
                </a:solidFill>
              </a:rPr>
            </a:br>
            <a:r>
              <a:rPr lang="uk-UA" sz="2400" b="1" dirty="0">
                <a:solidFill>
                  <a:schemeClr val="bg1"/>
                </a:solidFill>
              </a:rPr>
              <a:t>наскільки ґрунтовно володіють викладачі своїм предметом </a:t>
            </a:r>
            <a:r>
              <a:rPr lang="uk-UA" sz="2400" b="1" dirty="0" smtClean="0">
                <a:solidFill>
                  <a:schemeClr val="bg1"/>
                </a:solidFill>
              </a:rPr>
              <a:t/>
            </a:r>
            <a:br>
              <a:rPr lang="uk-UA" sz="2400" b="1" dirty="0" smtClean="0">
                <a:solidFill>
                  <a:schemeClr val="bg1"/>
                </a:solidFill>
              </a:rPr>
            </a:br>
            <a:r>
              <a:rPr lang="uk-UA" sz="2400" b="1" dirty="0">
                <a:solidFill>
                  <a:schemeClr val="bg1"/>
                </a:solidFill>
              </a:rPr>
              <a:t/>
            </a:r>
            <a:br>
              <a:rPr lang="uk-UA" sz="2400" b="1" dirty="0">
                <a:solidFill>
                  <a:schemeClr val="bg1"/>
                </a:solidFill>
              </a:rPr>
            </a:br>
            <a:r>
              <a:rPr lang="uk-UA" sz="2400" b="1" dirty="0">
                <a:solidFill>
                  <a:schemeClr val="bg1"/>
                </a:solidFill>
              </a:rPr>
              <a:t/>
            </a:r>
            <a:br>
              <a:rPr lang="uk-UA" sz="2400" b="1" dirty="0">
                <a:solidFill>
                  <a:schemeClr val="bg1"/>
                </a:solidFill>
              </a:rPr>
            </a:br>
            <a:r>
              <a:rPr lang="uk-UA" sz="2400" b="1" dirty="0" smtClean="0">
                <a:solidFill>
                  <a:schemeClr val="bg1"/>
                </a:solidFill>
              </a:rPr>
              <a:t/>
            </a:r>
            <a:br>
              <a:rPr lang="uk-UA" sz="2400" b="1" dirty="0" smtClean="0">
                <a:solidFill>
                  <a:schemeClr val="bg1"/>
                </a:solidFill>
              </a:rPr>
            </a:br>
            <a:r>
              <a:rPr lang="uk-UA" sz="2400" b="1" dirty="0">
                <a:solidFill>
                  <a:schemeClr val="bg1"/>
                </a:solidFill>
              </a:rPr>
              <a:t/>
            </a:r>
            <a:br>
              <a:rPr lang="uk-UA" sz="2400" b="1" dirty="0">
                <a:solidFill>
                  <a:schemeClr val="bg1"/>
                </a:solidFill>
              </a:rPr>
            </a:br>
            <a:r>
              <a:rPr lang="uk-UA" sz="2400" b="1" dirty="0" smtClean="0">
                <a:solidFill>
                  <a:schemeClr val="bg1"/>
                </a:solidFill>
              </a:rPr>
              <a:t/>
            </a:r>
            <a:br>
              <a:rPr lang="uk-UA" sz="2400" b="1" dirty="0" smtClean="0">
                <a:solidFill>
                  <a:schemeClr val="bg1"/>
                </a:solidFill>
              </a:rPr>
            </a:br>
            <a:r>
              <a:rPr lang="uk-UA" sz="2400" b="1" dirty="0">
                <a:solidFill>
                  <a:schemeClr val="bg1"/>
                </a:solidFill>
              </a:rPr>
              <a:t/>
            </a:r>
            <a:br>
              <a:rPr lang="uk-UA" sz="2400" b="1" dirty="0">
                <a:solidFill>
                  <a:schemeClr val="bg1"/>
                </a:solidFill>
              </a:rPr>
            </a:br>
            <a:r>
              <a:rPr lang="uk-UA" sz="2400" b="1" dirty="0" smtClean="0">
                <a:solidFill>
                  <a:schemeClr val="bg1"/>
                </a:solidFill>
              </a:rPr>
              <a:t/>
            </a:r>
            <a:br>
              <a:rPr lang="uk-UA" sz="2400" b="1" dirty="0" smtClean="0">
                <a:solidFill>
                  <a:schemeClr val="bg1"/>
                </a:solidFill>
              </a:rPr>
            </a:br>
            <a:r>
              <a:rPr lang="uk-UA" sz="2400" b="1" dirty="0">
                <a:solidFill>
                  <a:schemeClr val="bg1"/>
                </a:solidFill>
              </a:rPr>
              <a:t/>
            </a:r>
            <a:br>
              <a:rPr lang="uk-UA" sz="2400" b="1" dirty="0">
                <a:solidFill>
                  <a:schemeClr val="bg1"/>
                </a:solidFill>
              </a:rPr>
            </a:br>
            <a:r>
              <a:rPr lang="uk-UA" sz="2400" b="1" dirty="0" smtClean="0">
                <a:solidFill>
                  <a:schemeClr val="bg1"/>
                </a:solidFill>
              </a:rPr>
              <a:t/>
            </a:r>
            <a:br>
              <a:rPr lang="uk-UA" sz="2400" b="1" dirty="0" smtClean="0">
                <a:solidFill>
                  <a:schemeClr val="bg1"/>
                </a:solidFill>
              </a:rPr>
            </a:br>
            <a:r>
              <a:rPr lang="uk-UA" sz="2400" b="1" dirty="0">
                <a:solidFill>
                  <a:schemeClr val="bg1"/>
                </a:solidFill>
              </a:rPr>
              <a:t/>
            </a:r>
            <a:br>
              <a:rPr lang="uk-UA" sz="2400" b="1" dirty="0">
                <a:solidFill>
                  <a:schemeClr val="bg1"/>
                </a:solidFill>
              </a:rPr>
            </a:br>
            <a:r>
              <a:rPr lang="uk-UA" sz="2400" b="1" dirty="0" smtClean="0">
                <a:solidFill>
                  <a:schemeClr val="bg1"/>
                </a:solidFill>
              </a:rPr>
              <a:t/>
            </a:r>
            <a:br>
              <a:rPr lang="uk-UA" sz="2400" b="1" dirty="0" smtClean="0">
                <a:solidFill>
                  <a:schemeClr val="bg1"/>
                </a:solidFill>
              </a:rPr>
            </a:br>
            <a:r>
              <a:rPr lang="uk-UA" sz="2400" b="1" dirty="0" smtClean="0">
                <a:solidFill>
                  <a:schemeClr val="bg1"/>
                </a:solidFill>
              </a:rPr>
              <a:t/>
            </a:r>
            <a:br>
              <a:rPr lang="uk-UA" sz="2400" b="1" dirty="0" smtClean="0">
                <a:solidFill>
                  <a:schemeClr val="bg1"/>
                </a:solidFill>
              </a:rPr>
            </a:br>
            <a:r>
              <a:rPr lang="uk-UA" sz="2400" b="1" dirty="0" smtClean="0">
                <a:solidFill>
                  <a:schemeClr val="bg1"/>
                </a:solidFill>
              </a:rPr>
              <a:t>і методами його викладання, від якості підручників, попередньої підготовки студентів, їх навантаження.</a:t>
            </a:r>
            <a:br>
              <a:rPr lang="uk-UA" sz="2400" b="1" dirty="0" smtClean="0">
                <a:solidFill>
                  <a:schemeClr val="bg1"/>
                </a:solidFill>
              </a:rPr>
            </a:br>
            <a:r>
              <a:rPr lang="uk-UA" sz="2400" b="1" dirty="0" smtClean="0">
                <a:solidFill>
                  <a:schemeClr val="bg1"/>
                </a:solidFill>
              </a:rPr>
              <a:t>   </a:t>
            </a:r>
            <a:r>
              <a:rPr lang="ru-RU" sz="2400" dirty="0" smtClean="0">
                <a:solidFill>
                  <a:schemeClr val="bg1"/>
                </a:solidFill>
              </a:rPr>
              <a:t/>
            </a:r>
            <a:br>
              <a:rPr lang="ru-RU" sz="2400" dirty="0" smtClean="0">
                <a:solidFill>
                  <a:schemeClr val="bg1"/>
                </a:solidFill>
              </a:rPr>
            </a:br>
            <a:r>
              <a:rPr lang="ru-RU" sz="2400" dirty="0" smtClean="0">
                <a:solidFill>
                  <a:schemeClr val="bg1"/>
                </a:solidFill>
              </a:rPr>
              <a:t/>
            </a:r>
            <a:br>
              <a:rPr lang="ru-RU" sz="2400" dirty="0" smtClean="0">
                <a:solidFill>
                  <a:schemeClr val="bg1"/>
                </a:solidFill>
              </a:rPr>
            </a:br>
            <a:endParaRPr lang="ru-RU" sz="2400" dirty="0">
              <a:solidFill>
                <a:schemeClr val="bg1"/>
              </a:solidFill>
            </a:endParaRPr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-252536" y="6160368"/>
            <a:ext cx="1256184" cy="697632"/>
          </a:xfrm>
        </p:spPr>
        <p:txBody>
          <a:bodyPr>
            <a:normAutofit/>
          </a:bodyPr>
          <a:lstStyle/>
          <a:p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13318" name="Picture 6" descr="http://i.huffpost.com/gen/1064783/images/o-BOOKS-facebook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91680" y="1559318"/>
            <a:ext cx="5328592" cy="3739363"/>
          </a:xfrm>
          <a:prstGeom prst="roundRect">
            <a:avLst>
              <a:gd name="adj" fmla="val 8594"/>
            </a:avLst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ttps://politeka.net/wp-content/uploads/2017/10/7c719981e6cd5d8d45524f5a2d2d0fb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835696" y="404664"/>
            <a:ext cx="7056784" cy="4536504"/>
          </a:xfrm>
          <a:gradFill>
            <a:gsLst>
              <a:gs pos="0">
                <a:schemeClr val="accent3">
                  <a:tint val="50000"/>
                  <a:satMod val="300000"/>
                  <a:lumMod val="47000"/>
                  <a:lumOff val="53000"/>
                  <a:alpha val="15000"/>
                </a:schemeClr>
              </a:gs>
              <a:gs pos="93000">
                <a:schemeClr val="accent3">
                  <a:tint val="37000"/>
                  <a:satMod val="300000"/>
                </a:schemeClr>
              </a:gs>
              <a:gs pos="100000">
                <a:schemeClr val="accent3">
                  <a:tint val="15000"/>
                  <a:satMod val="350000"/>
                </a:schemeClr>
              </a:gs>
            </a:gsLst>
          </a:gra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uk-UA" sz="3200" b="1" dirty="0" smtClean="0">
                <a:solidFill>
                  <a:schemeClr val="tx2">
                    <a:lumMod val="75000"/>
                  </a:schemeClr>
                </a:solidFill>
              </a:rPr>
              <a:t>Перед професійною освітою багато завдань, але найголовніше – виховувати гідних громадян, всебічно розвинених особистостей з широким світоглядом, високим рівнем інтелекту, здатних адаптуватися до вимог сучасного життя, висококваліфікованих спеціалістів, які могли б втілювати новітні перетворення у виробництво.</a:t>
            </a:r>
            <a:endParaRPr lang="ru-RU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 descr="http://static.hdw.eweb4.com/media/wallpapers_dl/1/66/654264-solid-wallpaper-hd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rightnessContrast bright="13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683568" y="1988840"/>
            <a:ext cx="7992888" cy="3096344"/>
          </a:xfrm>
        </p:spPr>
        <p:txBody>
          <a:bodyPr>
            <a:noAutofit/>
          </a:bodyPr>
          <a:lstStyle/>
          <a:p>
            <a:pPr algn="l"/>
            <a:r>
              <a:rPr lang="uk-UA" sz="2600" b="1" dirty="0" smtClean="0">
                <a:solidFill>
                  <a:srgbClr val="002060"/>
                </a:solidFill>
              </a:rPr>
              <a:t>Ефективність та якість навчально– виховного процесу в основному залежить від педагогічних працівників, фахової підготовки та педагогічної майстерності викладачів. </a:t>
            </a:r>
            <a:br>
              <a:rPr lang="uk-UA" sz="2600" b="1" dirty="0" smtClean="0">
                <a:solidFill>
                  <a:srgbClr val="002060"/>
                </a:solidFill>
              </a:rPr>
            </a:br>
            <a:r>
              <a:rPr lang="uk-UA" sz="2600" b="1" dirty="0" smtClean="0">
                <a:solidFill>
                  <a:srgbClr val="002060"/>
                </a:solidFill>
              </a:rPr>
              <a:t/>
            </a:r>
            <a:br>
              <a:rPr lang="uk-UA" sz="2600" b="1" dirty="0" smtClean="0">
                <a:solidFill>
                  <a:srgbClr val="002060"/>
                </a:solidFill>
              </a:rPr>
            </a:br>
            <a:r>
              <a:rPr lang="uk-UA" sz="2600" b="1" dirty="0" smtClean="0">
                <a:solidFill>
                  <a:srgbClr val="002060"/>
                </a:solidFill>
              </a:rPr>
              <a:t>Необхідною умовою </a:t>
            </a:r>
            <a:br>
              <a:rPr lang="uk-UA" sz="2600" b="1" dirty="0" smtClean="0">
                <a:solidFill>
                  <a:srgbClr val="002060"/>
                </a:solidFill>
              </a:rPr>
            </a:br>
            <a:r>
              <a:rPr lang="uk-UA" sz="2600" b="1" dirty="0" smtClean="0">
                <a:solidFill>
                  <a:srgbClr val="002060"/>
                </a:solidFill>
              </a:rPr>
              <a:t>педагогічної майстерності </a:t>
            </a:r>
            <a:br>
              <a:rPr lang="uk-UA" sz="2600" b="1" dirty="0" smtClean="0">
                <a:solidFill>
                  <a:srgbClr val="002060"/>
                </a:solidFill>
              </a:rPr>
            </a:br>
            <a:r>
              <a:rPr lang="uk-UA" sz="2600" b="1" dirty="0" smtClean="0">
                <a:solidFill>
                  <a:srgbClr val="002060"/>
                </a:solidFill>
              </a:rPr>
              <a:t>викладачів є глибоке знання </a:t>
            </a:r>
            <a:br>
              <a:rPr lang="uk-UA" sz="2600" b="1" dirty="0" smtClean="0">
                <a:solidFill>
                  <a:srgbClr val="002060"/>
                </a:solidFill>
              </a:rPr>
            </a:br>
            <a:r>
              <a:rPr lang="uk-UA" sz="2600" b="1" dirty="0" smtClean="0">
                <a:solidFill>
                  <a:srgbClr val="002060"/>
                </a:solidFill>
              </a:rPr>
              <a:t>психології колективу, його</a:t>
            </a:r>
            <a:br>
              <a:rPr lang="uk-UA" sz="2600" b="1" dirty="0" smtClean="0">
                <a:solidFill>
                  <a:srgbClr val="002060"/>
                </a:solidFill>
              </a:rPr>
            </a:br>
            <a:r>
              <a:rPr lang="uk-UA" sz="2600" b="1" dirty="0" smtClean="0">
                <a:solidFill>
                  <a:srgbClr val="002060"/>
                </a:solidFill>
              </a:rPr>
              <a:t>соціально – психологічного  </a:t>
            </a:r>
            <a:br>
              <a:rPr lang="uk-UA" sz="2600" b="1" dirty="0" smtClean="0">
                <a:solidFill>
                  <a:srgbClr val="002060"/>
                </a:solidFill>
              </a:rPr>
            </a:br>
            <a:r>
              <a:rPr lang="uk-UA" sz="2600" b="1" dirty="0" smtClean="0">
                <a:solidFill>
                  <a:srgbClr val="002060"/>
                </a:solidFill>
              </a:rPr>
              <a:t>клімату, методів впливу на </a:t>
            </a:r>
            <a:br>
              <a:rPr lang="uk-UA" sz="2600" b="1" dirty="0" smtClean="0">
                <a:solidFill>
                  <a:srgbClr val="002060"/>
                </a:solidFill>
              </a:rPr>
            </a:br>
            <a:r>
              <a:rPr lang="uk-UA" sz="2600" b="1" dirty="0" smtClean="0">
                <a:solidFill>
                  <a:srgbClr val="002060"/>
                </a:solidFill>
              </a:rPr>
              <a:t>нього, причин конфліктів та </a:t>
            </a:r>
            <a:br>
              <a:rPr lang="uk-UA" sz="2600" b="1" dirty="0" smtClean="0">
                <a:solidFill>
                  <a:srgbClr val="002060"/>
                </a:solidFill>
              </a:rPr>
            </a:br>
            <a:r>
              <a:rPr lang="uk-UA" sz="2600" b="1" dirty="0" smtClean="0">
                <a:solidFill>
                  <a:srgbClr val="002060"/>
                </a:solidFill>
              </a:rPr>
              <a:t>прийомів і засобів їх подолання.</a:t>
            </a:r>
            <a:r>
              <a:rPr lang="ru-RU" sz="2600" dirty="0" smtClean="0"/>
              <a:t/>
            </a:r>
            <a:br>
              <a:rPr lang="ru-RU" sz="2600" dirty="0" smtClean="0"/>
            </a:br>
            <a:endParaRPr lang="ru-RU" sz="2600" dirty="0"/>
          </a:p>
        </p:txBody>
      </p:sp>
      <p:sp>
        <p:nvSpPr>
          <p:cNvPr id="11266" name="AutoShape 2" descr="https://avatars.mds.yandex.net/get-pdb/989257/72b31215-80f5-4a86-8304-1cac1e1725e2/s1200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1270" name="Picture 6" descr="http://krasivey.com/wp-content/uploads/2017/03/84-1-770x61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76056" y="2204864"/>
            <a:ext cx="3742140" cy="306473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s://photoshop-kopona.com/uploads/posts/2018-02/1518892915_abstract-lines-background-3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3999" cy="6857999"/>
          </a:xfrm>
          <a:prstGeom prst="rect">
            <a:avLst/>
          </a:prstGeom>
          <a:noFill/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539552" y="832608"/>
            <a:ext cx="4464496" cy="5414931"/>
          </a:xfr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uk-UA" sz="2000" b="1" dirty="0" smtClean="0">
                <a:solidFill>
                  <a:srgbClr val="002060"/>
                </a:solidFill>
              </a:rPr>
              <a:t>Успішне навчання нашої молоді залежить від соціально – психологічного клімату колективу, в якому вони знаходяться. Кожна людина в групі включена в складну систему стосунків з іншими її членами. Стосунки можуть бути особисті і ділові, офіційні і неофіційні, рольові та </a:t>
            </a:r>
            <a:r>
              <a:rPr lang="uk-UA" sz="2000" b="1" dirty="0" err="1" smtClean="0">
                <a:solidFill>
                  <a:srgbClr val="002060"/>
                </a:solidFill>
              </a:rPr>
              <a:t>субординаційні</a:t>
            </a:r>
            <a:r>
              <a:rPr lang="uk-UA" sz="2000" b="1" dirty="0" smtClean="0">
                <a:solidFill>
                  <a:srgbClr val="002060"/>
                </a:solidFill>
              </a:rPr>
              <a:t>. Від того, як вони складаються, залежить особисте благополуччя членів групи, якість навчання, його соціальний статус. Необхідно добре знати всю складну систему відносин людини з оточуючими, але зробити це практично неможливо.</a:t>
            </a:r>
            <a:endParaRPr lang="ru-RU" sz="2000" dirty="0"/>
          </a:p>
        </p:txBody>
      </p:sp>
      <p:sp>
        <p:nvSpPr>
          <p:cNvPr id="10246" name="AutoShape 6" descr="https://im0-tub-ru.yandex.net/i?id=509d9c494baebcb1ecbc7d9b9f3490b9&amp;n=13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248" name="AutoShape 8" descr="https://im0-tub-ru.yandex.net/i?id=509d9c494baebcb1ecbc7d9b9f3490b9&amp;n=13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250" name="Picture 10" descr="http://www.ledis.top/wp-content/uploads/2018/04/kollektiv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75536" y="832608"/>
            <a:ext cx="3689230" cy="259434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</p:pic>
      <p:grpSp>
        <p:nvGrpSpPr>
          <p:cNvPr id="3" name="Группа 2"/>
          <p:cNvGrpSpPr/>
          <p:nvPr/>
        </p:nvGrpSpPr>
        <p:grpSpPr>
          <a:xfrm>
            <a:off x="5175536" y="3571125"/>
            <a:ext cx="3706250" cy="2676414"/>
            <a:chOff x="5175536" y="3571125"/>
            <a:chExt cx="3706250" cy="2676414"/>
          </a:xfrm>
        </p:grpSpPr>
        <p:sp>
          <p:nvSpPr>
            <p:cNvPr id="2" name="Прямоугольник 1"/>
            <p:cNvSpPr/>
            <p:nvPr/>
          </p:nvSpPr>
          <p:spPr>
            <a:xfrm>
              <a:off x="5175536" y="3571125"/>
              <a:ext cx="3706250" cy="2676414"/>
            </a:xfrm>
            <a:prstGeom prst="rect">
              <a:avLst/>
            </a:prstGeom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pic>
          <p:nvPicPr>
            <p:cNvPr id="10252" name="Picture 12" descr="http://petertrad.ru/wp-content/uploads/2016/04/komanda-1024x735.jp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5175981" y="3571125"/>
              <a:ext cx="3705805" cy="2676414"/>
            </a:xfrm>
            <a:prstGeom prst="roundRect">
              <a:avLst>
                <a:gd name="adj" fmla="val 8594"/>
              </a:avLst>
            </a:prstGeom>
            <a:ln/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s://legionfg.ru/wp-content/uploads/2017/04/121353352.jpg"/>
          <p:cNvPicPr>
            <a:picLocks noChangeAspect="1" noChangeArrowheads="1"/>
          </p:cNvPicPr>
          <p:nvPr/>
        </p:nvPicPr>
        <p:blipFill rotWithShape="1">
          <a:blip r:embed="rId2" cstate="print"/>
          <a:srcRect l="11294"/>
          <a:stretch/>
        </p:blipFill>
        <p:spPr bwMode="auto">
          <a:xfrm flipH="1">
            <a:off x="0" y="0"/>
            <a:ext cx="9131461" cy="6844784"/>
          </a:xfrm>
          <a:prstGeom prst="rect">
            <a:avLst/>
          </a:prstGeom>
          <a:noFill/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5436096" y="434060"/>
            <a:ext cx="3240360" cy="5976664"/>
          </a:xfrm>
          <a:gradFill>
            <a:gsLst>
              <a:gs pos="0">
                <a:schemeClr val="accent5">
                  <a:tint val="50000"/>
                  <a:satMod val="300000"/>
                  <a:alpha val="29000"/>
                  <a:lumMod val="53000"/>
                  <a:lumOff val="47000"/>
                </a:schemeClr>
              </a:gs>
              <a:gs pos="84000">
                <a:schemeClr val="accent5">
                  <a:tint val="37000"/>
                  <a:satMod val="300000"/>
                  <a:alpha val="0"/>
                  <a:lumMod val="98000"/>
                  <a:lumOff val="2000"/>
                </a:schemeClr>
              </a:gs>
              <a:gs pos="100000">
                <a:schemeClr val="accent5">
                  <a:tint val="15000"/>
                  <a:satMod val="350000"/>
                </a:schemeClr>
              </a:gs>
            </a:gsLst>
          </a:gra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uk-UA" sz="2400" b="1" dirty="0" smtClean="0"/>
              <a:t>Вміле та ефективне управління студентською групою, налагодження її нормального соціально – психологічного клімату, застосування психологічних методів управління вимагає чималих організаційних зусиль від педагогів, наявність у них вмінь і навичок роботи з колективом</a:t>
            </a:r>
            <a:r>
              <a:rPr lang="uk-UA" sz="2400" dirty="0" smtClean="0"/>
              <a:t>.</a:t>
            </a:r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ÐÐ°ÑÑÐ¸Ð½ÐºÐ¸ Ð¿Ð¾ Ð·Ð°Ð¿ÑÐ¾ÑÑ Ð¿ÑÐ¸ÑÐ¾Ð»Ð¾Ð³Ð¸ÑÐµÑÐºÐ¸Ð¹ ÐºÐ»Ð¸Ð¼Ð°Ñ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95936" y="3933056"/>
            <a:ext cx="4680520" cy="23102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0" y="6237312"/>
            <a:ext cx="9144000" cy="62068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+</a:t>
            </a:r>
            <a:endParaRPr lang="uk-UA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0" y="0"/>
            <a:ext cx="9144000" cy="292494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+</a:t>
            </a:r>
            <a:endParaRPr lang="uk-UA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683568" y="1196752"/>
            <a:ext cx="8229600" cy="5184576"/>
          </a:xfrm>
        </p:spPr>
        <p:txBody>
          <a:bodyPr>
            <a:noAutofit/>
          </a:bodyPr>
          <a:lstStyle/>
          <a:p>
            <a:pPr algn="l">
              <a:lnSpc>
                <a:spcPts val="2000"/>
              </a:lnSpc>
            </a:pPr>
            <a:r>
              <a:rPr lang="uk-UA" sz="1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Психологічний клімат –</a:t>
            </a:r>
            <a:r>
              <a:rPr lang="uk-UA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це сукупність внутрішніх умов, що </a:t>
            </a:r>
            <a:r>
              <a:rPr lang="en-US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US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uk-UA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створюються у процесі розвитку і життєдіяльності групи, колективу.</a:t>
            </a:r>
            <a:r>
              <a:rPr lang="en-US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US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uk-UA" sz="1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Ознаками внутрішніх умов є:</a:t>
            </a:r>
            <a:r>
              <a:rPr lang="ru-RU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1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r>
              <a:rPr lang="ru-RU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.Н</a:t>
            </a:r>
            <a:r>
              <a:rPr lang="uk-UA" sz="1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аявність</a:t>
            </a:r>
            <a:r>
              <a:rPr lang="uk-UA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позитивної перспективи як для групи в цілому, так і для кожного члена групи;</a:t>
            </a:r>
            <a:br>
              <a:rPr lang="uk-UA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1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</a:t>
            </a:r>
            <a:r>
              <a:rPr lang="uk-UA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</a:t>
            </a:r>
            <a:r>
              <a:rPr lang="uk-UA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оральна атмосфера, в якій виявляється властиве для членів групи ставлення до загальної справи і один до одного;</a:t>
            </a:r>
            <a:br>
              <a:rPr lang="uk-UA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1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3.</a:t>
            </a:r>
            <a:r>
              <a:rPr lang="uk-UA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Ж</a:t>
            </a:r>
            <a:r>
              <a:rPr lang="uk-UA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орсткість чи слабкість соціального контролю, </a:t>
            </a:r>
            <a:br>
              <a:rPr lang="uk-UA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uk-UA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що характеризується ставленням </a:t>
            </a:r>
            <a:br>
              <a:rPr lang="uk-UA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uk-UA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 критичних оцінок, які </a:t>
            </a:r>
            <a:br>
              <a:rPr lang="uk-UA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uk-UA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висловлюються членами групи </a:t>
            </a:r>
            <a:br>
              <a:rPr lang="uk-UA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uk-UA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 приводу різноманітних </a:t>
            </a:r>
            <a:br>
              <a:rPr lang="uk-UA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uk-UA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аспектів спільної </a:t>
            </a:r>
            <a:br>
              <a:rPr lang="uk-UA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uk-UA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діяльності;</a:t>
            </a:r>
            <a:br>
              <a:rPr lang="uk-UA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1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  <a:r>
              <a:rPr lang="ru-RU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r>
              <a:rPr lang="uk-UA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</a:t>
            </a:r>
            <a:r>
              <a:rPr lang="uk-UA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омінуючий настрій;</a:t>
            </a:r>
            <a:r>
              <a:rPr lang="ru-RU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sz="1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683568" y="332656"/>
            <a:ext cx="435401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uk-UA" sz="4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Ключові поняття</a:t>
            </a:r>
            <a:endParaRPr lang="ru-RU" sz="4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6" name="Picture 8" descr="https://isspsafety.org/Images/Cautio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971600" y="1885104"/>
            <a:ext cx="7351985" cy="3087791"/>
          </a:xfrm>
          <a:solidFill>
            <a:schemeClr val="lt1">
              <a:alpha val="56000"/>
            </a:schemeClr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uk-UA" sz="2200" b="1" dirty="0" smtClean="0">
                <a:solidFill>
                  <a:schemeClr val="accent5">
                    <a:lumMod val="50000"/>
                  </a:schemeClr>
                </a:solidFill>
              </a:rPr>
              <a:t>Соціально – психологічний клімат </a:t>
            </a:r>
            <a:r>
              <a:rPr lang="uk-UA" sz="2200" b="1" dirty="0" smtClean="0">
                <a:solidFill>
                  <a:schemeClr val="tx2">
                    <a:lumMod val="75000"/>
                  </a:schemeClr>
                </a:solidFill>
              </a:rPr>
              <a:t>– </a:t>
            </a:r>
            <a:r>
              <a:rPr lang="uk-UA" sz="2200" b="1" dirty="0" smtClean="0">
                <a:solidFill>
                  <a:schemeClr val="tx1"/>
                </a:solidFill>
              </a:rPr>
              <a:t>це якісний бік міжособистісних стосунків, який виявляється у вигляді сукупності психологічних умов, які сприяють або перешкоджають продуктивній спільній діяльності і всебічному розвиткові особистості в групі. Синонімами цього поняття є такі вислови: </a:t>
            </a:r>
            <a:r>
              <a:rPr lang="uk-UA" sz="2200" b="1" i="1" dirty="0" smtClean="0">
                <a:solidFill>
                  <a:schemeClr val="accent5">
                    <a:lumMod val="50000"/>
                  </a:schemeClr>
                </a:solidFill>
              </a:rPr>
              <a:t>психологічна атмосфера колективу, морально – психологічний клімат, психологічний клімат</a:t>
            </a:r>
            <a:r>
              <a:rPr lang="uk-UA" sz="2200" b="1" dirty="0" smtClean="0">
                <a:solidFill>
                  <a:schemeClr val="accent2">
                    <a:lumMod val="75000"/>
                  </a:schemeClr>
                </a:solidFill>
              </a:rPr>
              <a:t>.</a:t>
            </a:r>
            <a:endParaRPr lang="ru-RU" sz="22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7170" name="AutoShape 2" descr="https://im0-tub-ru.yandex.net/i?id=c072cb000881d3c0751c2858eba1c0f1-l&amp;n=13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174" name="AutoShape 6" descr="https://im0-tub-ru.yandex.net/i?id=c072cb000881d3c0751c2858eba1c0f1-l&amp;n=13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s://ruroditel.ru/upload/DOCS/articles/2018/03-mar/al_2018-02-07_01_13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547664" y="1484784"/>
            <a:ext cx="6336704" cy="4025454"/>
          </a:xfrm>
          <a:solidFill>
            <a:schemeClr val="accent6">
              <a:alpha val="81000"/>
            </a:schemeClr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uk-UA" sz="3200" b="1" dirty="0" smtClean="0">
                <a:solidFill>
                  <a:schemeClr val="accent5">
                    <a:lumMod val="75000"/>
                  </a:schemeClr>
                </a:solidFill>
              </a:rPr>
              <a:t>Організація</a:t>
            </a:r>
            <a:r>
              <a:rPr lang="uk-UA" sz="32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– це група людей, діяльність яких свідомо координується для досягнення спільної мети  Зрозуміло, що в західне поняття </a:t>
            </a:r>
            <a:r>
              <a:rPr lang="uk-UA" sz="3200" b="1" i="1" dirty="0" smtClean="0">
                <a:solidFill>
                  <a:schemeClr val="accent5">
                    <a:lumMod val="75000"/>
                  </a:schemeClr>
                </a:solidFill>
              </a:rPr>
              <a:t>«організація»</a:t>
            </a:r>
            <a:r>
              <a:rPr lang="uk-UA" sz="3200" b="1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uk-UA" sz="32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і вітчизняне </a:t>
            </a:r>
            <a:r>
              <a:rPr lang="uk-UA" sz="3200" b="1" dirty="0" smtClean="0">
                <a:solidFill>
                  <a:schemeClr val="accent5">
                    <a:lumMod val="75000"/>
                  </a:schemeClr>
                </a:solidFill>
              </a:rPr>
              <a:t>«</a:t>
            </a:r>
            <a:r>
              <a:rPr lang="uk-UA" sz="3200" b="1" i="1" dirty="0" smtClean="0">
                <a:solidFill>
                  <a:schemeClr val="accent5">
                    <a:lumMod val="75000"/>
                  </a:schemeClr>
                </a:solidFill>
              </a:rPr>
              <a:t>колектив»</a:t>
            </a:r>
            <a:r>
              <a:rPr lang="uk-UA" sz="3200" b="1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uk-UA" sz="32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покладено майже тотожній зміст.</a:t>
            </a:r>
            <a:endParaRPr lang="ru-RU" sz="32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cdn.oboi7.com/static/images/m/ab/bb/abbb87d6595a779961cb14e438a321baa5c7988f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sharpenSoften amount="-500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3696" y="0"/>
            <a:ext cx="9144000" cy="6858000"/>
          </a:xfrm>
          <a:prstGeom prst="rect">
            <a:avLst/>
          </a:prstGeom>
          <a:noFill/>
        </p:spPr>
      </p:pic>
      <p:pic>
        <p:nvPicPr>
          <p:cNvPr id="5126" name="Picture 6" descr="https://ya-webdesign.com/images/leader-clipart-competence-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75383" y="2708920"/>
            <a:ext cx="6780993" cy="4041451"/>
          </a:xfrm>
          <a:prstGeom prst="rect">
            <a:avLst/>
          </a:prstGeom>
          <a:noFill/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607975" y="160338"/>
            <a:ext cx="8144073" cy="3070100"/>
          </a:xfrm>
        </p:spPr>
        <p:txBody>
          <a:bodyPr>
            <a:normAutofit/>
          </a:bodyPr>
          <a:lstStyle/>
          <a:p>
            <a:pPr algn="just"/>
            <a:r>
              <a:rPr lang="uk-UA" sz="2000" b="1" dirty="0" smtClean="0">
                <a:solidFill>
                  <a:srgbClr val="C00000"/>
                </a:solidFill>
                <a:latin typeface="+mn-lt"/>
                <a:cs typeface="Arial" pitchFamily="34" charset="0"/>
              </a:rPr>
              <a:t>Колектив</a:t>
            </a:r>
            <a:r>
              <a:rPr lang="uk-UA" sz="2000" b="1" dirty="0" smtClean="0">
                <a:solidFill>
                  <a:srgbClr val="002060"/>
                </a:solidFill>
                <a:latin typeface="+mn-lt"/>
                <a:cs typeface="Arial" pitchFamily="34" charset="0"/>
              </a:rPr>
              <a:t> </a:t>
            </a:r>
            <a:r>
              <a:rPr lang="uk-UA" sz="2000" b="1" i="1" dirty="0" smtClean="0">
                <a:solidFill>
                  <a:srgbClr val="002060"/>
                </a:solidFill>
                <a:latin typeface="+mn-lt"/>
                <a:cs typeface="Arial" pitchFamily="34" charset="0"/>
              </a:rPr>
              <a:t>(від. лат. </a:t>
            </a:r>
            <a:r>
              <a:rPr lang="uk-UA" sz="2000" b="1" i="1" dirty="0" err="1" smtClean="0">
                <a:solidFill>
                  <a:srgbClr val="002060"/>
                </a:solidFill>
                <a:latin typeface="+mn-lt"/>
                <a:cs typeface="Arial" pitchFamily="34" charset="0"/>
              </a:rPr>
              <a:t>collectives</a:t>
            </a:r>
            <a:r>
              <a:rPr lang="uk-UA" sz="2000" b="1" i="1" dirty="0" smtClean="0">
                <a:solidFill>
                  <a:srgbClr val="002060"/>
                </a:solidFill>
                <a:latin typeface="+mn-lt"/>
                <a:cs typeface="Arial" pitchFamily="34" charset="0"/>
              </a:rPr>
              <a:t> – збірний) </a:t>
            </a:r>
            <a:r>
              <a:rPr lang="uk-UA" sz="2000" b="1" dirty="0" smtClean="0">
                <a:solidFill>
                  <a:srgbClr val="002060"/>
                </a:solidFill>
                <a:latin typeface="+mn-lt"/>
                <a:cs typeface="Arial" pitchFamily="34" charset="0"/>
              </a:rPr>
              <a:t>– вищий рівень розвитку і функціонування соціальної групи. Відзначається єдністю ідейних, організаційних, ділових і міжособистісних стосунків.  Для колективу характерна єдність цілей, високий рівень спілкування. Важливим для колективу є рівень його інтегрованості, згуртованості членів колективу, задоволення їхніх потреб та інтересів у трудовій діяльності, навчанні, спілкуванні, відпочинку, дружбі, фізичному, психічному і моральному розвитку.</a:t>
            </a:r>
            <a:r>
              <a:rPr lang="ru-RU" sz="2000" b="1" dirty="0" smtClean="0">
                <a:latin typeface="+mn-lt"/>
              </a:rPr>
              <a:t/>
            </a:r>
            <a:br>
              <a:rPr lang="ru-RU" sz="2000" b="1" dirty="0" smtClean="0">
                <a:latin typeface="+mn-lt"/>
              </a:rPr>
            </a:br>
            <a:endParaRPr lang="ru-RU" sz="2000" b="1" dirty="0">
              <a:latin typeface="+mn-lt"/>
            </a:endParaRPr>
          </a:p>
        </p:txBody>
      </p:sp>
      <p:sp>
        <p:nvSpPr>
          <p:cNvPr id="5124" name="AutoShape 4" descr="https://im0-tub-ru.yandex.net/i?id=8fc78a43f9fc803ed94f7d6e85da3d61&amp;n=13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www.psychologos.ru/images/articles/showcases/49gf0bje.jpg"/>
          <p:cNvPicPr>
            <a:picLocks noChangeAspect="1" noChangeArrowheads="1"/>
          </p:cNvPicPr>
          <p:nvPr/>
        </p:nvPicPr>
        <p:blipFill rotWithShape="1">
          <a:blip r:embed="rId2" cstate="print"/>
          <a:srcRect l="1974" t="5679" b="-1605"/>
          <a:stretch/>
        </p:blipFill>
        <p:spPr bwMode="auto">
          <a:xfrm>
            <a:off x="270661" y="116632"/>
            <a:ext cx="7812360" cy="5733759"/>
          </a:xfrm>
          <a:prstGeom prst="rect">
            <a:avLst/>
          </a:prstGeom>
          <a:noFill/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3491880" y="1052736"/>
            <a:ext cx="5184576" cy="1368152"/>
          </a:xfrm>
        </p:spPr>
        <p:txBody>
          <a:bodyPr>
            <a:noAutofit/>
          </a:bodyPr>
          <a:lstStyle/>
          <a:p>
            <a:pPr algn="just"/>
            <a:r>
              <a:rPr lang="uk-UA" sz="2200" b="1" dirty="0" smtClean="0">
                <a:solidFill>
                  <a:schemeClr val="tx2">
                    <a:lumMod val="75000"/>
                  </a:schemeClr>
                </a:solidFill>
              </a:rPr>
              <a:t>Успішне управління діяльністю колективу передбачає обізнаність не лише з професійним, а й поза професійним спілкуванням його членів.</a:t>
            </a:r>
            <a:br>
              <a:rPr lang="uk-UA" sz="2200" b="1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uk-UA" sz="2200" b="1" dirty="0" smtClean="0">
                <a:solidFill>
                  <a:schemeClr val="tx2">
                    <a:lumMod val="75000"/>
                  </a:schemeClr>
                </a:solidFill>
              </a:rPr>
              <a:t/>
            </a:r>
            <a:br>
              <a:rPr lang="uk-UA" sz="2200" b="1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uk-UA" sz="2200" b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sz="2200" dirty="0" smtClean="0">
                <a:solidFill>
                  <a:schemeClr val="tx2">
                    <a:lumMod val="75000"/>
                  </a:schemeClr>
                </a:solidFill>
              </a:rPr>
              <a:t/>
            </a:r>
            <a:br>
              <a:rPr lang="ru-RU" sz="2200" dirty="0" smtClean="0">
                <a:solidFill>
                  <a:schemeClr val="tx2">
                    <a:lumMod val="75000"/>
                  </a:schemeClr>
                </a:solidFill>
              </a:rPr>
            </a:br>
            <a:endParaRPr lang="ru-RU" sz="22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6" name="Заголовок 3"/>
          <p:cNvSpPr txBox="1">
            <a:spLocks/>
          </p:cNvSpPr>
          <p:nvPr/>
        </p:nvSpPr>
        <p:spPr>
          <a:xfrm>
            <a:off x="2411760" y="4365104"/>
            <a:ext cx="6417096" cy="24482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2200" b="1" dirty="0" smtClean="0">
                <a:solidFill>
                  <a:schemeClr val="tx2">
                    <a:lumMod val="75000"/>
                  </a:schemeClr>
                </a:solidFill>
              </a:rPr>
              <a:t>У кожному колективі виділяється один або кілька лідерів, ядро колективу, офіційний керівник. Професійні завдання колективу істотно впливають на психологічний клімат і водночас психологічний клімат колективу може або впливати або руйнувати його діяльність</a:t>
            </a:r>
            <a:r>
              <a:rPr lang="ru-RU" sz="2200" dirty="0" smtClean="0">
                <a:solidFill>
                  <a:schemeClr val="tx2">
                    <a:lumMod val="75000"/>
                  </a:schemeClr>
                </a:solidFill>
              </a:rPr>
              <a:t/>
            </a:r>
            <a:br>
              <a:rPr lang="ru-RU" sz="2200" dirty="0" smtClean="0">
                <a:solidFill>
                  <a:schemeClr val="tx2">
                    <a:lumMod val="75000"/>
                  </a:schemeClr>
                </a:solidFill>
              </a:rPr>
            </a:br>
            <a:endParaRPr lang="ru-RU" sz="2200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24warez.ru/uploads/posts/110717/143713/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82" name="Picture 10" descr="http://uprobr.ucoz.ru/avatar/06/ricynki/holding_back_competitors_1600_clr_11096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64088" y="179181"/>
            <a:ext cx="3672408" cy="2295255"/>
          </a:xfrm>
          <a:prstGeom prst="rect">
            <a:avLst/>
          </a:prstGeom>
          <a:noFill/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2483768" y="2177480"/>
            <a:ext cx="4032448" cy="4680520"/>
          </a:xfrm>
        </p:spPr>
        <p:txBody>
          <a:bodyPr>
            <a:normAutofit fontScale="90000"/>
          </a:bodyPr>
          <a:lstStyle/>
          <a:p>
            <a:r>
              <a:rPr lang="uk-UA" sz="3200" b="1" dirty="0" smtClean="0">
                <a:solidFill>
                  <a:schemeClr val="bg1"/>
                </a:solidFill>
              </a:rPr>
              <a:t>Конфлікт  </a:t>
            </a:r>
            <a:r>
              <a:rPr lang="uk-UA" sz="3200" b="1" i="1" dirty="0" smtClean="0">
                <a:solidFill>
                  <a:schemeClr val="bg1"/>
                </a:solidFill>
              </a:rPr>
              <a:t>(від </a:t>
            </a:r>
            <a:r>
              <a:rPr lang="uk-UA" sz="3200" b="1" i="1" dirty="0" err="1" smtClean="0">
                <a:solidFill>
                  <a:schemeClr val="bg1"/>
                </a:solidFill>
              </a:rPr>
              <a:t>лат.confliktus</a:t>
            </a:r>
            <a:r>
              <a:rPr lang="uk-UA" sz="3200" b="1" i="1" dirty="0" smtClean="0">
                <a:solidFill>
                  <a:schemeClr val="bg1"/>
                </a:solidFill>
              </a:rPr>
              <a:t> –зіткнення)</a:t>
            </a:r>
            <a:r>
              <a:rPr lang="uk-UA" sz="3200" i="1" dirty="0" smtClean="0">
                <a:solidFill>
                  <a:schemeClr val="bg1"/>
                </a:solidFill>
              </a:rPr>
              <a:t> </a:t>
            </a:r>
            <a:r>
              <a:rPr lang="uk-UA" sz="3200" dirty="0" smtClean="0">
                <a:solidFill>
                  <a:schemeClr val="bg1"/>
                </a:solidFill>
              </a:rPr>
              <a:t>– </a:t>
            </a:r>
            <a:r>
              <a:rPr lang="uk-UA" sz="3200" b="1" dirty="0" smtClean="0">
                <a:solidFill>
                  <a:schemeClr val="bg1"/>
                </a:solidFill>
              </a:rPr>
              <a:t>у філософії</a:t>
            </a:r>
            <a:r>
              <a:rPr lang="uk-UA" sz="3200" dirty="0" smtClean="0">
                <a:solidFill>
                  <a:schemeClr val="bg1"/>
                </a:solidFill>
              </a:rPr>
              <a:t> – крайнє загострення суперечностей; </a:t>
            </a:r>
            <a:br>
              <a:rPr lang="uk-UA" sz="3200" dirty="0" smtClean="0">
                <a:solidFill>
                  <a:schemeClr val="bg1"/>
                </a:solidFill>
              </a:rPr>
            </a:br>
            <a:r>
              <a:rPr lang="uk-UA" sz="3200" b="1" i="1" dirty="0" smtClean="0">
                <a:solidFill>
                  <a:schemeClr val="bg1"/>
                </a:solidFill>
              </a:rPr>
              <a:t>у психології</a:t>
            </a:r>
            <a:r>
              <a:rPr lang="uk-UA" sz="3200" dirty="0" smtClean="0">
                <a:solidFill>
                  <a:schemeClr val="bg1"/>
                </a:solidFill>
              </a:rPr>
              <a:t> – зіткнення осіб, їхніх ідей, інтересів, потреб, оцінок, рівня прагнень, досягнень тощо.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076" name="AutoShape 4" descr="https://im0-tub-ru.yandex.net/i?id=7736891bad62cc4864f3b9bfd0efe829-l&amp;n=13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078" name="AutoShape 6" descr="https://im0-tub-ru.yandex.net/i?id=7736891bad62cc4864f3b9bfd0efe829-l&amp;n=13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080" name="Picture 8" descr="https://chebo.pro/wp-content/auploads/495414/fullsiz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188640"/>
            <a:ext cx="2995551" cy="217177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https://sherpainsurance.com.au/wp-content/uploads/2016/09/shutterstock_138440339_PR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3758" y="7937"/>
            <a:ext cx="9144000" cy="6858000"/>
          </a:xfrm>
          <a:prstGeom prst="rect">
            <a:avLst/>
          </a:prstGeom>
          <a:noFill/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2195736" y="1844824"/>
            <a:ext cx="5904656" cy="3600400"/>
          </a:xfrm>
        </p:spPr>
        <p:txBody>
          <a:bodyPr>
            <a:normAutofit/>
          </a:bodyPr>
          <a:lstStyle/>
          <a:p>
            <a:pPr algn="l"/>
            <a:r>
              <a:rPr lang="uk-UA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1.</a:t>
            </a:r>
            <a:r>
              <a:rPr lang="ru-RU" sz="1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С</a:t>
            </a:r>
            <a:r>
              <a:rPr lang="uk-UA" sz="16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оціальні</a:t>
            </a:r>
            <a:r>
              <a:rPr lang="uk-UA" sz="16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uk-UA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– пов’язані з боротьбою </a:t>
            </a:r>
            <a:br>
              <a:rPr lang="uk-UA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uk-UA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великих груп людей за суспільно значущі цілі, </a:t>
            </a:r>
            <a:br>
              <a:rPr lang="uk-UA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uk-UA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інтереси тощо;</a:t>
            </a:r>
            <a:r>
              <a:rPr lang="ru-RU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uk-UA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2.</a:t>
            </a:r>
            <a:r>
              <a:rPr lang="ru-RU" sz="1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В</a:t>
            </a:r>
            <a:r>
              <a:rPr lang="uk-UA" sz="16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ійськові</a:t>
            </a:r>
            <a:r>
              <a:rPr lang="uk-UA" sz="16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uk-UA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– зіткнення, сутички озброєних груп </a:t>
            </a:r>
            <a:br>
              <a:rPr lang="uk-UA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uk-UA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людей, а у максимальному своєму вияві – </a:t>
            </a:r>
            <a:br>
              <a:rPr lang="uk-UA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uk-UA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зіткнення армій держав;</a:t>
            </a:r>
            <a:r>
              <a:rPr lang="ru-RU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uk-UA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3.</a:t>
            </a:r>
            <a:r>
              <a:rPr lang="uk-UA" sz="1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Інтелектуальні</a:t>
            </a:r>
            <a:r>
              <a:rPr lang="uk-UA" sz="16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uk-UA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– пов’язані з боротьбою ідей </a:t>
            </a:r>
            <a:br>
              <a:rPr lang="uk-UA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uk-UA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у науці, єдністю і зіткненням таких протилежностей, як істинне і хибне;</a:t>
            </a:r>
            <a:r>
              <a:rPr lang="ru-RU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uk-UA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4.</a:t>
            </a:r>
            <a:r>
              <a:rPr lang="uk-UA" sz="1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Моральні</a:t>
            </a:r>
            <a:r>
              <a:rPr lang="uk-UA" sz="16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uk-UA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– виникають тоді, коли реально </a:t>
            </a:r>
            <a:r>
              <a:rPr lang="uk-UA" sz="16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протистоять</a:t>
            </a:r>
            <a:r>
              <a:rPr lang="uk-UA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                        одне одному добро і зло, обов’язок і совість, </a:t>
            </a:r>
            <a:br>
              <a:rPr lang="uk-UA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uk-UA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uk-UA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               справедливе і несправедливе;</a:t>
            </a:r>
            <a:r>
              <a:rPr lang="ru-RU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</a:br>
            <a:endParaRPr lang="ru-RU" sz="1600" dirty="0"/>
          </a:p>
        </p:txBody>
      </p:sp>
      <p:sp>
        <p:nvSpPr>
          <p:cNvPr id="2050" name="AutoShape 2" descr="https://im0-tub-ru.yandex.net/i?id=d7430d4f3cfb83477c15b1831718841a-l&amp;n=13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052" name="AutoShape 4" descr="https://im0-tub-ru.yandex.net/i?id=d7430d4f3cfb83477c15b1831718841a-l&amp;n=13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2699792" y="1309545"/>
            <a:ext cx="4267515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uk-UA" sz="32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Види конфліктів</a:t>
            </a:r>
            <a:r>
              <a:rPr lang="uk-UA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:</a:t>
            </a:r>
            <a:endParaRPr lang="ru-RU" sz="32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8" name="Picture 10" descr="https://www.color-hex.com/palettes/3815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4788024" y="1"/>
            <a:ext cx="4355976" cy="6858000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0375" y="446259"/>
            <a:ext cx="4392488" cy="5904656"/>
          </a:xfrm>
        </p:spPr>
        <p:txBody>
          <a:bodyPr>
            <a:normAutofit fontScale="90000"/>
          </a:bodyPr>
          <a:lstStyle/>
          <a:p>
            <a:r>
              <a:rPr lang="uk-UA" sz="1800" b="1" dirty="0" smtClean="0">
                <a:latin typeface="Arial" pitchFamily="34" charset="0"/>
                <a:cs typeface="Arial" pitchFamily="34" charset="0"/>
              </a:rPr>
              <a:t>5.</a:t>
            </a:r>
            <a:r>
              <a:rPr lang="uk-UA" sz="1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Внутрішньо особистісні </a:t>
            </a:r>
            <a:r>
              <a:rPr lang="uk-UA" sz="1800" dirty="0" smtClean="0">
                <a:latin typeface="Arial" pitchFamily="34" charset="0"/>
                <a:cs typeface="Arial" pitchFamily="34" charset="0"/>
              </a:rPr>
              <a:t>– зникнення приблизно рівних по силі , але протилежно скерованих потреб, мотивів, інтересів, захоплень у одній і тій самій людині;</a:t>
            </a:r>
            <a:br>
              <a:rPr lang="uk-UA" sz="1800" dirty="0" smtClean="0">
                <a:latin typeface="Arial" pitchFamily="34" charset="0"/>
                <a:cs typeface="Arial" pitchFamily="34" charset="0"/>
              </a:rPr>
            </a:br>
            <a:r>
              <a:rPr lang="ru-RU" sz="18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1800" dirty="0" smtClean="0">
                <a:latin typeface="Arial" pitchFamily="34" charset="0"/>
                <a:cs typeface="Arial" pitchFamily="34" charset="0"/>
              </a:rPr>
            </a:br>
            <a:r>
              <a:rPr lang="uk-UA" sz="1800" b="1" dirty="0" smtClean="0">
                <a:latin typeface="Arial" pitchFamily="34" charset="0"/>
                <a:cs typeface="Arial" pitchFamily="34" charset="0"/>
              </a:rPr>
              <a:t>6.</a:t>
            </a:r>
            <a:r>
              <a:rPr lang="uk-UA" sz="1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Міжособистісн</a:t>
            </a:r>
            <a:r>
              <a:rPr lang="uk-UA" sz="1800" b="1" dirty="0" smtClean="0">
                <a:latin typeface="Arial" pitchFamily="34" charset="0"/>
                <a:cs typeface="Arial" pitchFamily="34" charset="0"/>
              </a:rPr>
              <a:t>і</a:t>
            </a:r>
            <a:r>
              <a:rPr lang="uk-UA" sz="1800" dirty="0" smtClean="0">
                <a:latin typeface="Arial" pitchFamily="34" charset="0"/>
                <a:cs typeface="Arial" pitchFamily="34" charset="0"/>
              </a:rPr>
              <a:t> – ситуація взаємодії людей, за якої вони або переслідують несумісні цілі, або дотримуються несумісний цінностей і норм, пробуючи реалізувати їх у стосунках один з одним, або одночасно в гострій конкурентній боротьби прагнуть досягнути однієї і тієї самої мети, яка може бути досягнута тільки однією зі сторін, що конфліктують;</a:t>
            </a:r>
            <a:r>
              <a:rPr lang="ru-RU" sz="18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1800" dirty="0" smtClean="0">
                <a:latin typeface="Arial" pitchFamily="34" charset="0"/>
                <a:cs typeface="Arial" pitchFamily="34" charset="0"/>
              </a:rPr>
            </a:br>
            <a:r>
              <a:rPr lang="ru-RU" sz="18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1800" dirty="0" smtClean="0">
                <a:latin typeface="Arial" pitchFamily="34" charset="0"/>
                <a:cs typeface="Arial" pitchFamily="34" charset="0"/>
              </a:rPr>
            </a:br>
            <a:r>
              <a:rPr lang="uk-UA" sz="1800" b="1" dirty="0" smtClean="0">
                <a:latin typeface="Arial" pitchFamily="34" charset="0"/>
                <a:cs typeface="Arial" pitchFamily="34" charset="0"/>
              </a:rPr>
              <a:t>7.</a:t>
            </a:r>
            <a:r>
              <a:rPr lang="uk-UA" sz="1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Міжгрупові</a:t>
            </a:r>
            <a:r>
              <a:rPr lang="uk-UA" sz="1800" dirty="0" smtClean="0">
                <a:latin typeface="Arial" pitchFamily="34" charset="0"/>
                <a:cs typeface="Arial" pitchFamily="34" charset="0"/>
              </a:rPr>
              <a:t> – де в якості сторін, що конфліктують, виступають соціальні групи, які переслідують несумісні цілі й своїми практичними діями протидіють одне одному.</a:t>
            </a:r>
            <a:r>
              <a:rPr lang="ru-RU" sz="1800" dirty="0" smtClean="0"/>
              <a:t/>
            </a:r>
            <a:br>
              <a:rPr lang="ru-RU" sz="1800" dirty="0" smtClean="0"/>
            </a:br>
            <a:endParaRPr lang="ru-RU" sz="1800" dirty="0"/>
          </a:p>
        </p:txBody>
      </p:sp>
      <p:sp>
        <p:nvSpPr>
          <p:cNvPr id="32770" name="AutoShape 2" descr="https://avatars.mds.yandex.net/get-zen_doc/1131118/pub_5ca5c6351b3a6c00b3293dc1_5ca5cf4fd92e0900b447afdf/scale_1200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2772" name="AutoShape 4" descr="https://avatars.mds.yandex.net/get-zen_doc/1131118/pub_5ca5c6351b3a6c00b3293dc1_5ca5cf4fd92e0900b447afdf/scale_1200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2774" name="AutoShape 6" descr="https://avatars.mds.yandex.net/get-zen_doc/1131118/pub_5ca5c6351b3a6c00b3293dc1_5ca5cf4fd92e0900b447afdf/scale_1200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2776" name="Picture 8" descr="https://www.englishforcing.ru/wp-content/uploads/2017/12/%D0%B4%D0%B8%D1%81%D0%BA%D1%83%D1%81%D1%81%D0%B8%D0%BE%D0%BD%D0%BD%D1%8B%D0%B9-%D0%BA%D0%BB%D1%83%D0%B1-%D0%B0%D0%BD%D0%B3%D0%BB%D0%B8%D0%B9%D1%81%D0%BA%D0%BE%D0%B3%D0%BE-%D1%8F%D0%B7%D1%8B%D0%BA%D0%B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476671"/>
            <a:ext cx="3816424" cy="272094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2780" name="Picture 12" descr="https://www.iaspaper.net/wp-content/uploads/2017/02/Level-Of-Conflict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97062" y="3645023"/>
            <a:ext cx="3817370" cy="2731821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s://www.pixelstalk.net/wp-content/uploads/2016/07/HD-Lime-Green-Backgroun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747853" y="1592796"/>
            <a:ext cx="4427984" cy="3816424"/>
          </a:xfrm>
        </p:spPr>
        <p:txBody>
          <a:bodyPr>
            <a:noAutofit/>
          </a:bodyPr>
          <a:lstStyle/>
          <a:p>
            <a:r>
              <a:rPr lang="uk-UA" sz="1700" dirty="0" smtClean="0"/>
              <a:t>У процесі діяльності колективу для досягнення спільної мети можуть виникати конкретні й конфліктні ситуації, але треба розуміти, що конкретна ситуація, за якої необхідно діяти і приймати рішення, не обов’язково є конфліктною.</a:t>
            </a:r>
            <a:r>
              <a:rPr lang="ru-RU" sz="1700" dirty="0" smtClean="0"/>
              <a:t/>
            </a:r>
            <a:br>
              <a:rPr lang="ru-RU" sz="1700" dirty="0" smtClean="0"/>
            </a:br>
            <a:r>
              <a:rPr lang="ru-RU" sz="1700" dirty="0" smtClean="0"/>
              <a:t/>
            </a:r>
            <a:br>
              <a:rPr lang="ru-RU" sz="1700" dirty="0" smtClean="0"/>
            </a:br>
            <a:r>
              <a:rPr lang="uk-UA" sz="1700" b="1" dirty="0" smtClean="0"/>
              <a:t>Конкретна ситуація</a:t>
            </a:r>
            <a:r>
              <a:rPr lang="uk-UA" sz="1700" dirty="0" smtClean="0"/>
              <a:t> – це реальне інформативно – матеріальне поле (предмети, люди, явища, події, стосунки), яке необхідно привести до певної рівноваги для забезпечення комфортного стану індивідів, які перебувають у полі цієї ситуації;</a:t>
            </a:r>
            <a:r>
              <a:rPr lang="ru-RU" sz="1700" dirty="0" smtClean="0"/>
              <a:t/>
            </a:r>
            <a:br>
              <a:rPr lang="ru-RU" sz="1700" dirty="0" smtClean="0"/>
            </a:br>
            <a:r>
              <a:rPr lang="ru-RU" sz="1700" dirty="0" smtClean="0"/>
              <a:t/>
            </a:r>
            <a:br>
              <a:rPr lang="ru-RU" sz="1700" dirty="0" smtClean="0"/>
            </a:br>
            <a:r>
              <a:rPr lang="uk-UA" sz="1700" b="1" dirty="0" smtClean="0"/>
              <a:t>Конфліктна ситуація</a:t>
            </a:r>
            <a:r>
              <a:rPr lang="uk-UA" sz="1700" dirty="0" smtClean="0"/>
              <a:t> – стан загострення суперечностей у соціальній групі, колективі. </a:t>
            </a:r>
            <a:br>
              <a:rPr lang="uk-UA" sz="1700" dirty="0" smtClean="0"/>
            </a:br>
            <a:r>
              <a:rPr lang="uk-UA" sz="1700" dirty="0" smtClean="0"/>
              <a:t/>
            </a:r>
            <a:br>
              <a:rPr lang="uk-UA" sz="1700" dirty="0" smtClean="0"/>
            </a:br>
            <a:r>
              <a:rPr lang="uk-UA" sz="1700" b="1" dirty="0" smtClean="0"/>
              <a:t>Конфліктна ситуація</a:t>
            </a:r>
            <a:r>
              <a:rPr lang="uk-UA" sz="1700" dirty="0" smtClean="0"/>
              <a:t> свідчить про невдоволеність окремих осіб існуючим станом справ у колективі, наявність конфлікту між окремими членами колективу.</a:t>
            </a:r>
            <a:r>
              <a:rPr lang="ru-RU" sz="1700" dirty="0" smtClean="0"/>
              <a:t/>
            </a:r>
            <a:br>
              <a:rPr lang="ru-RU" sz="1700" dirty="0" smtClean="0"/>
            </a:br>
            <a:r>
              <a:rPr lang="ru-RU" sz="1700" dirty="0" smtClean="0"/>
              <a:t/>
            </a:r>
            <a:br>
              <a:rPr lang="ru-RU" sz="1700" dirty="0" smtClean="0"/>
            </a:br>
            <a:r>
              <a:rPr lang="uk-UA" sz="1700" b="1" dirty="0" smtClean="0"/>
              <a:t>Конфліктна ситуація</a:t>
            </a:r>
            <a:r>
              <a:rPr lang="uk-UA" sz="1700" dirty="0" smtClean="0"/>
              <a:t> означає дезінтеграцію в колективі, послаблення його згуртованості.</a:t>
            </a:r>
            <a:r>
              <a:rPr lang="ru-RU" sz="1700" dirty="0" smtClean="0"/>
              <a:t/>
            </a:r>
            <a:br>
              <a:rPr lang="ru-RU" sz="1700" dirty="0" smtClean="0"/>
            </a:br>
            <a:endParaRPr lang="ru-RU" sz="1700" dirty="0"/>
          </a:p>
        </p:txBody>
      </p:sp>
      <p:pic>
        <p:nvPicPr>
          <p:cNvPr id="1026" name="Picture 2" descr="https://st2.ning.com/topology/rest/1.0/file/get/81569013?profile=RESIZE_1024x102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36811" y="332656"/>
            <a:ext cx="3670574" cy="244827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30" name="Picture 6" descr="http://fb.ru/misc/i/gallery/71663/312088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48064" y="3429000"/>
            <a:ext cx="3672408" cy="259228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0"/>
            <a:ext cx="9144000" cy="4653136"/>
          </a:xfrm>
          <a:prstGeom prst="rect">
            <a:avLst/>
          </a:prstGeom>
          <a:solidFill>
            <a:srgbClr val="FDE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28692" name="Picture 20" descr="https://i.ytimg.com/vi/ZzACSGALD-4/maxresdefault.jpg"/>
          <p:cNvPicPr>
            <a:picLocks noChangeAspect="1" noChangeArrowheads="1"/>
          </p:cNvPicPr>
          <p:nvPr/>
        </p:nvPicPr>
        <p:blipFill rotWithShape="1">
          <a:blip r:embed="rId2" cstate="print"/>
          <a:srcRect t="21132" b="7384"/>
          <a:stretch/>
        </p:blipFill>
        <p:spPr bwMode="auto">
          <a:xfrm>
            <a:off x="-20439" y="3033049"/>
            <a:ext cx="9164437" cy="3852335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-27384"/>
            <a:ext cx="8568952" cy="2664296"/>
          </a:xfrm>
        </p:spPr>
        <p:txBody>
          <a:bodyPr>
            <a:noAutofit/>
          </a:bodyPr>
          <a:lstStyle/>
          <a:p>
            <a:pPr algn="l"/>
            <a:r>
              <a:rPr lang="ru-RU" sz="1600" dirty="0" smtClean="0"/>
              <a:t> </a:t>
            </a:r>
            <a:br>
              <a:rPr lang="ru-RU" sz="1600" dirty="0" smtClean="0"/>
            </a:br>
            <a:r>
              <a:rPr lang="uk-UA" sz="1600" b="1" dirty="0" smtClean="0">
                <a:latin typeface="Arial" pitchFamily="34" charset="0"/>
                <a:cs typeface="Arial" pitchFamily="34" charset="0"/>
              </a:rPr>
              <a:t>1. </a:t>
            </a:r>
            <a:r>
              <a:rPr lang="uk-UA" sz="1600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Соціальний клімат</a:t>
            </a:r>
            <a:r>
              <a:rPr lang="uk-UA" sz="1600" dirty="0" smtClean="0">
                <a:latin typeface="Arial" pitchFamily="34" charset="0"/>
                <a:cs typeface="Arial" pitchFamily="34" charset="0"/>
              </a:rPr>
              <a:t>, який визначається ступенем усвідомлення кожним учасником навчально – виховного процесу загальних цілей і завдань колективу і формується під впливом таких факторів: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1600" dirty="0" smtClean="0">
                <a:latin typeface="Arial" pitchFamily="34" charset="0"/>
                <a:cs typeface="Arial" pitchFamily="34" charset="0"/>
              </a:rPr>
            </a:br>
            <a:r>
              <a:rPr lang="uk-UA" sz="1600" dirty="0" smtClean="0">
                <a:latin typeface="Arial" pitchFamily="34" charset="0"/>
                <a:cs typeface="Arial" pitchFamily="34" charset="0"/>
              </a:rPr>
              <a:t>	* особистого прикладу керівника і членів адміністративної групи;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1600" dirty="0" smtClean="0">
                <a:latin typeface="Arial" pitchFamily="34" charset="0"/>
                <a:cs typeface="Arial" pitchFamily="34" charset="0"/>
              </a:rPr>
            </a:br>
            <a:r>
              <a:rPr lang="uk-UA" sz="1600" dirty="0" smtClean="0">
                <a:latin typeface="Arial" pitchFamily="34" charset="0"/>
                <a:cs typeface="Arial" pitchFamily="34" charset="0"/>
              </a:rPr>
              <a:t>	* чіткого дотримання правових і моральних норм членами колективу;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1600" dirty="0" smtClean="0">
                <a:latin typeface="Arial" pitchFamily="34" charset="0"/>
                <a:cs typeface="Arial" pitchFamily="34" charset="0"/>
              </a:rPr>
            </a:br>
            <a:r>
              <a:rPr lang="uk-UA" sz="1600" dirty="0" smtClean="0">
                <a:latin typeface="Arial" pitchFamily="34" charset="0"/>
                <a:cs typeface="Arial" pitchFamily="34" charset="0"/>
              </a:rPr>
              <a:t>	* розвиненості демократизму в управлінні навчально–виховним процесом;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1600" dirty="0" smtClean="0">
                <a:latin typeface="Arial" pitchFamily="34" charset="0"/>
                <a:cs typeface="Arial" pitchFamily="34" charset="0"/>
              </a:rPr>
            </a:br>
            <a:r>
              <a:rPr lang="uk-UA" sz="1600" b="1" dirty="0" smtClean="0">
                <a:latin typeface="Arial" pitchFamily="34" charset="0"/>
                <a:cs typeface="Arial" pitchFamily="34" charset="0"/>
              </a:rPr>
              <a:t>2. </a:t>
            </a:r>
            <a:r>
              <a:rPr lang="uk-UA" sz="1600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Моральний клімат</a:t>
            </a:r>
            <a:r>
              <a:rPr lang="uk-UA" sz="1600" dirty="0" smtClean="0">
                <a:latin typeface="Arial" pitchFamily="34" charset="0"/>
                <a:cs typeface="Arial" pitchFamily="34" charset="0"/>
              </a:rPr>
              <a:t>, який визначається моральними цінностями, що діють у колективі. Він є локальним за масштабом, тобто характерним для первинного колективу;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1600" dirty="0" smtClean="0">
                <a:latin typeface="Arial" pitchFamily="34" charset="0"/>
                <a:cs typeface="Arial" pitchFamily="34" charset="0"/>
              </a:rPr>
            </a:br>
            <a:endParaRPr lang="ru-RU" sz="1600" dirty="0">
              <a:solidFill>
                <a:schemeClr val="accent6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8674" name="AutoShape 2" descr="https://imgp.golos.io/0x0/http:/pobedimstress.info/wp-content/uploads/2017/01/%D1%81%D1%82%D1%80%D0%B5%D1%81%D1%813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8676" name="AutoShape 4" descr="https://imgp.golos.io/0x0/http:/pobedimstress.info/wp-content/uploads/2017/01/%D1%81%D1%82%D1%80%D0%B5%D1%81%D1%813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8678" name="AutoShape 6" descr="https://imgp.golos.io/0x0/http:/pobedimstress.info/wp-content/uploads/2017/01/%D1%81%D1%82%D1%80%D0%B5%D1%81%D1%813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8680" name="AutoShape 8" descr="https://imgp.golos.io/0x0/http:/pobedimstress.info/wp-content/uploads/2017/01/%D1%81%D1%82%D1%80%D0%B5%D1%81%D1%813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8682" name="AutoShape 10" descr="https://imgp.golos.io/0x0/http:/pobedimstress.info/wp-content/uploads/2017/01/%D1%81%D1%82%D1%80%D0%B5%D1%81%D1%813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8684" name="AutoShape 12" descr="https://imgp.golos.io/0x0/http:/pobedimstress.info/wp-content/uploads/2017/01/%D1%81%D1%82%D1%80%D0%B5%D1%81%D1%813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8686" name="AutoShape 14" descr="https://imgp.golos.io/0x0/http:/pobedimstress.info/wp-content/uploads/2017/01/%D1%81%D1%82%D1%80%D0%B5%D1%81%D1%813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8688" name="AutoShape 16" descr="https://imgp.golos.io/0x0/http:/pobedimstress.info/wp-content/uploads/2017/01/%D1%81%D1%82%D1%80%D0%B5%D1%81%D1%813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8690" name="AutoShape 18" descr="https://imgp.golos.io/0x0/http:/pobedimstress.info/wp-content/uploads/2017/01/%D1%81%D1%82%D1%80%D0%B5%D1%81%D1%813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460374" y="2348880"/>
            <a:ext cx="843210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1600" b="1" dirty="0">
                <a:latin typeface="Arial" pitchFamily="34" charset="0"/>
                <a:cs typeface="Arial" pitchFamily="34" charset="0"/>
              </a:rPr>
              <a:t>3. </a:t>
            </a:r>
            <a:r>
              <a:rPr lang="uk-UA" sz="1600" b="1" dirty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Психологічний клімат</a:t>
            </a:r>
            <a:r>
              <a:rPr lang="uk-UA" sz="1600" dirty="0">
                <a:latin typeface="Arial" pitchFamily="34" charset="0"/>
                <a:cs typeface="Arial" pitchFamily="34" charset="0"/>
              </a:rPr>
              <a:t>, особливістю якого є те, що він створюється між </a:t>
            </a:r>
            <a:r>
              <a:rPr lang="uk-UA" sz="1600" dirty="0" smtClean="0">
                <a:latin typeface="Arial" pitchFamily="34" charset="0"/>
                <a:cs typeface="Arial" pitchFamily="34" charset="0"/>
              </a:rPr>
              <a:t>учасниками </a:t>
            </a:r>
            <a:r>
              <a:rPr lang="uk-UA" sz="1600" dirty="0">
                <a:latin typeface="Arial" pitchFamily="34" charset="0"/>
                <a:cs typeface="Arial" pitchFamily="34" charset="0"/>
              </a:rPr>
              <a:t>конкретної групи, які безпосередньо контактують один з </a:t>
            </a:r>
            <a:r>
              <a:rPr lang="uk-UA" sz="1600" dirty="0" smtClean="0">
                <a:latin typeface="Arial" pitchFamily="34" charset="0"/>
                <a:cs typeface="Arial" pitchFamily="34" charset="0"/>
              </a:rPr>
              <a:t>одним. Для </a:t>
            </a:r>
            <a:r>
              <a:rPr lang="uk-UA" sz="1600" dirty="0">
                <a:latin typeface="Arial" pitchFamily="34" charset="0"/>
                <a:cs typeface="Arial" pitchFamily="34" charset="0"/>
              </a:rPr>
              <a:t>колективу з нездоровим морально – психологічним </a:t>
            </a:r>
            <a:endParaRPr lang="uk-UA" sz="1600" dirty="0" smtClean="0">
              <a:latin typeface="Arial" pitchFamily="34" charset="0"/>
              <a:cs typeface="Arial" pitchFamily="34" charset="0"/>
            </a:endParaRPr>
          </a:p>
          <a:p>
            <a:r>
              <a:rPr lang="uk-UA" sz="1600" dirty="0" smtClean="0">
                <a:latin typeface="Arial" pitchFamily="34" charset="0"/>
                <a:cs typeface="Arial" pitchFamily="34" charset="0"/>
              </a:rPr>
              <a:t>кліматом </a:t>
            </a:r>
            <a:r>
              <a:rPr lang="uk-UA" sz="1600" dirty="0">
                <a:latin typeface="Arial" pitchFamily="34" charset="0"/>
                <a:cs typeface="Arial" pitchFamily="34" charset="0"/>
              </a:rPr>
              <a:t>характерні низька продуктивність </a:t>
            </a:r>
            <a:endParaRPr lang="uk-UA" sz="1600" dirty="0" smtClean="0">
              <a:latin typeface="Arial" pitchFamily="34" charset="0"/>
              <a:cs typeface="Arial" pitchFamily="34" charset="0"/>
            </a:endParaRPr>
          </a:p>
          <a:p>
            <a:r>
              <a:rPr lang="uk-UA" sz="1600" dirty="0" smtClean="0">
                <a:latin typeface="Arial" pitchFamily="34" charset="0"/>
                <a:cs typeface="Arial" pitchFamily="34" charset="0"/>
              </a:rPr>
              <a:t>праці</a:t>
            </a:r>
            <a:r>
              <a:rPr lang="uk-UA" sz="1600" dirty="0">
                <a:latin typeface="Arial" pitchFamily="34" charset="0"/>
                <a:cs typeface="Arial" pitchFamily="34" charset="0"/>
              </a:rPr>
              <a:t>, мала ефективність процесу, </a:t>
            </a:r>
            <a:endParaRPr lang="uk-UA" sz="1600" dirty="0" smtClean="0">
              <a:latin typeface="Arial" pitchFamily="34" charset="0"/>
              <a:cs typeface="Arial" pitchFamily="34" charset="0"/>
            </a:endParaRPr>
          </a:p>
          <a:p>
            <a:r>
              <a:rPr lang="uk-UA" sz="1600" dirty="0" smtClean="0">
                <a:latin typeface="Arial" pitchFamily="34" charset="0"/>
                <a:cs typeface="Arial" pitchFamily="34" charset="0"/>
              </a:rPr>
              <a:t>високий </a:t>
            </a:r>
            <a:r>
              <a:rPr lang="uk-UA" sz="1600" dirty="0">
                <a:latin typeface="Arial" pitchFamily="34" charset="0"/>
                <a:cs typeface="Arial" pitchFamily="34" charset="0"/>
              </a:rPr>
              <a:t>рівень конфліктності.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sz="1600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</a:br>
            <a:endParaRPr lang="uk-UA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ÐÐ°ÑÑÐ¸Ð½ÐºÐ¸ Ð¿Ð¾ Ð·Ð°Ð¿ÑÐ¾ÑÑ Ð·ÐµÐ»ÐµÐ½ÑÐ¹ ÑÐ¾Ð½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727" cy="68869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14082" y="3284984"/>
            <a:ext cx="8316561" cy="3384376"/>
          </a:xfrm>
          <a:solidFill>
            <a:schemeClr val="accent3">
              <a:lumMod val="60000"/>
              <a:lumOff val="40000"/>
            </a:schemeClr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l"/>
            <a:r>
              <a:rPr lang="uk-UA" sz="1700" b="1" dirty="0" smtClean="0">
                <a:latin typeface="Arial" pitchFamily="34" charset="0"/>
                <a:cs typeface="Arial" pitchFamily="34" charset="0"/>
              </a:rPr>
              <a:t>1. Суспільні стосунки (відносини) – </a:t>
            </a:r>
            <a:r>
              <a:rPr lang="uk-UA" sz="1700" dirty="0" smtClean="0">
                <a:latin typeface="Arial" pitchFamily="34" charset="0"/>
                <a:cs typeface="Arial" pitchFamily="34" charset="0"/>
              </a:rPr>
              <a:t>через них розкриваються соціальний зміст етичних, правових, економічних і політичних відносин конкретних людей в колективі;</a:t>
            </a:r>
            <a:r>
              <a:rPr lang="ru-RU" sz="17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1700" dirty="0" smtClean="0">
                <a:latin typeface="Arial" pitchFamily="34" charset="0"/>
                <a:cs typeface="Arial" pitchFamily="34" charset="0"/>
              </a:rPr>
            </a:br>
            <a:r>
              <a:rPr lang="uk-UA" sz="1700" b="1" dirty="0" smtClean="0">
                <a:latin typeface="Arial" pitchFamily="34" charset="0"/>
                <a:cs typeface="Arial" pitchFamily="34" charset="0"/>
              </a:rPr>
              <a:t>2.Міжособистісні відносини </a:t>
            </a:r>
            <a:r>
              <a:rPr lang="uk-UA" sz="1700" dirty="0" smtClean="0">
                <a:latin typeface="Arial" pitchFamily="34" charset="0"/>
                <a:cs typeface="Arial" pitchFamily="34" charset="0"/>
              </a:rPr>
              <a:t>– через них розкриваються соціально – психологічні форми, в яких існують і реалізуються суспільні відносини в процесі спілкування і спільної діяльності людей;</a:t>
            </a:r>
            <a:r>
              <a:rPr lang="ru-RU" sz="17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1700" dirty="0" smtClean="0">
                <a:latin typeface="Arial" pitchFamily="34" charset="0"/>
                <a:cs typeface="Arial" pitchFamily="34" charset="0"/>
              </a:rPr>
            </a:br>
            <a:r>
              <a:rPr lang="uk-UA" sz="1700" b="1" dirty="0" smtClean="0">
                <a:latin typeface="Arial" pitchFamily="34" charset="0"/>
                <a:cs typeface="Arial" pitchFamily="34" charset="0"/>
              </a:rPr>
              <a:t>3.Особливості організаційної взаємодії</a:t>
            </a:r>
            <a:r>
              <a:rPr lang="uk-UA" sz="1700" dirty="0" smtClean="0">
                <a:latin typeface="Arial" pitchFamily="34" charset="0"/>
                <a:cs typeface="Arial" pitchFamily="34" charset="0"/>
              </a:rPr>
              <a:t> – які в процесі розв’язання функціонально – технологічних задач реалізуються в </a:t>
            </a:r>
            <a:r>
              <a:rPr lang="uk-UA" sz="1700" dirty="0" err="1" smtClean="0">
                <a:latin typeface="Arial" pitchFamily="34" charset="0"/>
                <a:cs typeface="Arial" pitchFamily="34" charset="0"/>
              </a:rPr>
              <a:t>статусно</a:t>
            </a:r>
            <a:r>
              <a:rPr lang="uk-UA" sz="1700" dirty="0" smtClean="0">
                <a:latin typeface="Arial" pitchFamily="34" charset="0"/>
                <a:cs typeface="Arial" pitchFamily="34" charset="0"/>
              </a:rPr>
              <a:t>–рольовій системі відносин і взаємозв’язків. </a:t>
            </a:r>
            <a:r>
              <a:rPr lang="uk-UA" sz="1700" dirty="0" err="1" smtClean="0">
                <a:latin typeface="Arial" pitchFamily="34" charset="0"/>
                <a:cs typeface="Arial" pitchFamily="34" charset="0"/>
              </a:rPr>
              <a:t>Статусно</a:t>
            </a:r>
            <a:r>
              <a:rPr lang="uk-UA" sz="1700" dirty="0" smtClean="0">
                <a:latin typeface="Arial" pitchFamily="34" charset="0"/>
                <a:cs typeface="Arial" pitchFamily="34" charset="0"/>
              </a:rPr>
              <a:t>–рольові відносини офіційно закріплюються в адміністративно – посадовій структурі організації нормативним регулюванням санкцій і форм контролю за їх діями і вчинками. Вони пов’язані з ієрархією адміністративних прав і обов’язків учасників організації.</a:t>
            </a:r>
            <a:endParaRPr lang="ru-RU" sz="1700" dirty="0"/>
          </a:p>
        </p:txBody>
      </p:sp>
      <p:pic>
        <p:nvPicPr>
          <p:cNvPr id="2050" name="Picture 2" descr="ÐÐ°ÑÑÐ¸Ð½ÐºÐ¸ Ð¿Ð¾ Ð·Ð°Ð¿ÑÐ¾ÑÑ Ð²ÑÐ´Ð½Ð¾ÑÐ¸Ð½Ð¸ Ð² ÐºÐ¾Ð»ÐµÐºÑÐ¸Ð²Ñ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66373" y="441565"/>
            <a:ext cx="3816424" cy="2664296"/>
          </a:xfrm>
          <a:prstGeom prst="roundRect">
            <a:avLst>
              <a:gd name="adj" fmla="val 8594"/>
            </a:avLst>
          </a:prstGeom>
          <a:ln/>
          <a:ex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</p:pic>
      <p:sp>
        <p:nvSpPr>
          <p:cNvPr id="3" name="Прямоугольник 2"/>
          <p:cNvSpPr/>
          <p:nvPr/>
        </p:nvSpPr>
        <p:spPr>
          <a:xfrm>
            <a:off x="683568" y="4149080"/>
            <a:ext cx="54006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i="1" dirty="0" smtClean="0"/>
              <a:t>.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827584" y="442863"/>
            <a:ext cx="3111621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>
              <a:lnSpc>
                <a:spcPct val="150000"/>
              </a:lnSpc>
            </a:pPr>
            <a:r>
              <a:rPr lang="uk-UA" sz="2400" b="1" cap="none" dirty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Всі види відносин </a:t>
            </a:r>
            <a:endParaRPr lang="uk-UA" sz="2400" b="1" cap="none" dirty="0" smtClean="0">
              <a:ln w="11430"/>
              <a:solidFill>
                <a:schemeClr val="bg1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</a:pPr>
            <a:r>
              <a:rPr lang="uk-UA" sz="2400" b="1" cap="none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можна </a:t>
            </a:r>
            <a:r>
              <a:rPr lang="uk-UA" sz="2400" b="1" cap="none" dirty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згрупувати  </a:t>
            </a:r>
            <a:endParaRPr lang="uk-UA" sz="2400" b="1" cap="none" dirty="0" smtClean="0">
              <a:ln w="11430"/>
              <a:solidFill>
                <a:schemeClr val="bg1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</a:pPr>
            <a:r>
              <a:rPr lang="uk-UA" sz="2400" b="1" cap="none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на </a:t>
            </a:r>
            <a:r>
              <a:rPr lang="uk-UA" sz="2400" b="1" cap="none" dirty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основі </a:t>
            </a:r>
            <a:endParaRPr lang="uk-UA" sz="2400" b="1" cap="none" dirty="0" smtClean="0">
              <a:ln w="11430"/>
              <a:solidFill>
                <a:schemeClr val="bg1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</a:pPr>
            <a:r>
              <a:rPr lang="uk-UA" sz="2400" b="1" cap="none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таких </a:t>
            </a:r>
            <a:r>
              <a:rPr lang="uk-UA" sz="2400" b="1" cap="none" dirty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факторів:</a:t>
            </a:r>
            <a:endParaRPr lang="uk-UA" sz="2400" b="1" cap="none" dirty="0">
              <a:ln w="11430"/>
              <a:solidFill>
                <a:schemeClr val="bg1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8" name="Picture 6" descr="ÐÐ°ÑÑÐ¸Ð½ÐºÐ¸ Ð¿Ð¾ Ð·Ð°Ð¿ÑÐ¾ÑÑ Ð±ÐµÐ¶ÐµÐ²ÑÐ¹ ÑÐ¾Ð½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37881" y="2276872"/>
            <a:ext cx="2592288" cy="504056"/>
          </a:xfrm>
        </p:spPr>
        <p:txBody>
          <a:bodyPr>
            <a:noAutofit/>
          </a:bodyPr>
          <a:lstStyle/>
          <a:p>
            <a:r>
              <a:rPr lang="uk-UA" sz="2000" b="1" dirty="0" smtClean="0"/>
              <a:t>Існує </a:t>
            </a:r>
            <a:br>
              <a:rPr lang="uk-UA" sz="2000" b="1" dirty="0" smtClean="0"/>
            </a:br>
            <a:r>
              <a:rPr lang="uk-UA" sz="2000" b="1" dirty="0" smtClean="0"/>
              <a:t>2 правила:</a:t>
            </a:r>
            <a:r>
              <a:rPr lang="ru-RU" sz="1400" dirty="0" smtClean="0"/>
              <a:t/>
            </a:r>
            <a:br>
              <a:rPr lang="ru-RU" sz="1400" dirty="0" smtClean="0"/>
            </a:br>
            <a:endParaRPr lang="ru-RU" sz="14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519587" y="404664"/>
            <a:ext cx="8228877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1600" dirty="0" smtClean="0"/>
              <a:t>  Рольові </a:t>
            </a:r>
            <a:r>
              <a:rPr lang="uk-UA" sz="1600" dirty="0"/>
              <a:t>міжособистісні відносини в трудових та навчальних колективах бувають офіційні і неофіційні.  Неофіційні (неформальні) відносини виникають спонтанно, вони практично не залежать від адміністративно – нормованих умов і складаються на основі індивідуальних переваг. Важливим є питання про співвідношення офіційних і неформальних </a:t>
            </a:r>
            <a:r>
              <a:rPr lang="uk-UA" sz="1600" dirty="0" smtClean="0"/>
              <a:t>відносин.</a:t>
            </a:r>
            <a:endParaRPr lang="ru-RU" sz="16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19587" y="3845783"/>
            <a:ext cx="3698056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1600" dirty="0" smtClean="0"/>
              <a:t> Якщо </a:t>
            </a:r>
            <a:r>
              <a:rPr lang="uk-UA" sz="1600" dirty="0"/>
              <a:t>офіційно нормована структура відносин не охоплює всієї </a:t>
            </a:r>
            <a:r>
              <a:rPr lang="uk-UA" sz="1600" dirty="0" smtClean="0"/>
              <a:t>багато-</a:t>
            </a:r>
            <a:r>
              <a:rPr lang="uk-UA" sz="1600" dirty="0" err="1" smtClean="0"/>
              <a:t>гранності</a:t>
            </a:r>
            <a:r>
              <a:rPr lang="uk-UA" sz="1600" dirty="0" smtClean="0"/>
              <a:t> </a:t>
            </a:r>
            <a:r>
              <a:rPr lang="uk-UA" sz="1600" dirty="0"/>
              <a:t>організаційних (виробничих, </a:t>
            </a:r>
            <a:r>
              <a:rPr lang="uk-UA" sz="1600" dirty="0" smtClean="0"/>
              <a:t>адміністративних</a:t>
            </a:r>
            <a:r>
              <a:rPr lang="uk-UA" sz="1600" dirty="0"/>
              <a:t>, </a:t>
            </a:r>
            <a:r>
              <a:rPr lang="uk-UA" sz="1600" dirty="0" smtClean="0"/>
              <a:t>навчально-виховних</a:t>
            </a:r>
            <a:r>
              <a:rPr lang="uk-UA" sz="1600" dirty="0"/>
              <a:t>) ситуацій, де вимагається оперативне погодження і координація діяльності, то позитивні </a:t>
            </a:r>
            <a:r>
              <a:rPr lang="uk-UA" sz="1600" dirty="0" smtClean="0"/>
              <a:t>неформальні </a:t>
            </a:r>
            <a:r>
              <a:rPr lang="uk-UA" sz="1600" dirty="0"/>
              <a:t>відносини дозволять компенсувати недоліки </a:t>
            </a:r>
            <a:r>
              <a:rPr lang="uk-UA" sz="1600" dirty="0" smtClean="0"/>
              <a:t>адміністративно–організаційної </a:t>
            </a:r>
            <a:r>
              <a:rPr lang="uk-UA" sz="1600" dirty="0" err="1" smtClean="0"/>
              <a:t>струк</a:t>
            </a:r>
            <a:r>
              <a:rPr lang="uk-UA" sz="1600" dirty="0" smtClean="0"/>
              <a:t>-тури </a:t>
            </a:r>
            <a:r>
              <a:rPr lang="uk-UA" sz="1600" dirty="0"/>
              <a:t>зв’язків в організації.</a:t>
            </a:r>
            <a:endParaRPr lang="ru-RU" sz="16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480027" y="3841590"/>
            <a:ext cx="4268437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1600" dirty="0" smtClean="0"/>
              <a:t> Позитивні </a:t>
            </a:r>
            <a:r>
              <a:rPr lang="uk-UA" sz="1600" dirty="0"/>
              <a:t>неофіційні міжособистісні </a:t>
            </a:r>
            <a:r>
              <a:rPr lang="uk-UA" sz="1600" dirty="0" err="1" smtClean="0"/>
              <a:t>відно</a:t>
            </a:r>
            <a:r>
              <a:rPr lang="uk-UA" sz="1600" dirty="0" smtClean="0"/>
              <a:t>-сини</a:t>
            </a:r>
            <a:r>
              <a:rPr lang="uk-UA" sz="1600" dirty="0"/>
              <a:t>, як елемент структури СПК, добре впливають на офіційні організаційні відносини</a:t>
            </a:r>
            <a:r>
              <a:rPr lang="uk-UA" sz="1600" dirty="0" smtClean="0"/>
              <a:t>, </a:t>
            </a:r>
            <a:r>
              <a:rPr lang="uk-UA" sz="1600" dirty="0"/>
              <a:t>тобто СПК колективу </a:t>
            </a:r>
            <a:r>
              <a:rPr lang="uk-UA" sz="1600" dirty="0" err="1" smtClean="0"/>
              <a:t>обумов-люється</a:t>
            </a:r>
            <a:r>
              <a:rPr lang="uk-UA" sz="1600" dirty="0" smtClean="0"/>
              <a:t> </a:t>
            </a:r>
            <a:r>
              <a:rPr lang="uk-UA" sz="1600" dirty="0"/>
              <a:t>емоційною стороною життєдіяльності та визначається панівними моральними та естетичними еталонами людського </a:t>
            </a:r>
            <a:r>
              <a:rPr lang="uk-UA" sz="1600" dirty="0" smtClean="0"/>
              <a:t>спілку-</a:t>
            </a:r>
            <a:r>
              <a:rPr lang="uk-UA" sz="1600" dirty="0" err="1" smtClean="0"/>
              <a:t>вання</a:t>
            </a:r>
            <a:r>
              <a:rPr lang="uk-UA" sz="1600" dirty="0" smtClean="0"/>
              <a:t> </a:t>
            </a:r>
            <a:r>
              <a:rPr lang="uk-UA" sz="1600" dirty="0"/>
              <a:t>і взаємодії та внаслідок  цього  виходить за рамки організаційних відносин, нормативно включаючи їх в свою структуру.</a:t>
            </a:r>
            <a:endParaRPr lang="ru-RU" sz="16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971600" y="3131676"/>
            <a:ext cx="181492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/>
              <a:t>Перше правило 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6084168" y="3131676"/>
            <a:ext cx="17188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/>
              <a:t>Друге </a:t>
            </a:r>
            <a:r>
              <a:rPr lang="ru-RU" b="1" dirty="0"/>
              <a:t>правило </a:t>
            </a:r>
            <a:endParaRPr lang="ru-RU" dirty="0"/>
          </a:p>
        </p:txBody>
      </p:sp>
      <p:pic>
        <p:nvPicPr>
          <p:cNvPr id="3074" name="Picture 2" descr="ÐÐ°ÑÑÐ¸Ð½ÐºÐ¸ Ð¿Ð¾ Ð·Ð°Ð¿ÑÐ¾ÑÑ Ð²Ð¸Ð´Ð½Ð¾ÑÐ¸Ð½Ð¸ Ð² ÐºÐ¾Ð»ÐµÐºÑÐ¸Ð²Ð¸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52120" y="1582220"/>
            <a:ext cx="2992201" cy="2244151"/>
          </a:xfrm>
          <a:prstGeom prst="rect">
            <a:avLst/>
          </a:prstGeom>
          <a:extLst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</p:pic>
      <p:pic>
        <p:nvPicPr>
          <p:cNvPr id="3076" name="Picture 4" descr="ÐÐ°ÑÑÐ¸Ð½ÐºÐ¸ Ð¿Ð¾ Ð·Ð°Ð¿ÑÐ¾ÑÑ Ð²Ð¸Ð´Ð½Ð¾ÑÐ¸Ð½Ð¸ Ð² ÐºÐ¾Ð»ÐµÐºÑÐ¸Ð²Ð¸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7170" y="1569008"/>
            <a:ext cx="3152741" cy="2257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 descr="ÐÐ°ÑÑÐ¸Ð½ÐºÐ¸ Ð¿Ð¾ Ð·Ð°Ð¿ÑÐ¾ÑÑ Ð±ÐµÐ¶ÐµÐ²ÑÐ¹ ÑÐ¾Ð½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0" y="0"/>
            <a:ext cx="529208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2000" dirty="0"/>
          </a:p>
        </p:txBody>
      </p:sp>
      <p:pic>
        <p:nvPicPr>
          <p:cNvPr id="4098" name="Picture 2" descr="ÐÐ°ÑÑÐ¸Ð½ÐºÐ¸ Ð¿Ð¾ Ð·Ð°Ð¿ÑÐ¾ÑÑ Ð²Ð¸Ð´Ð½Ð¾ÑÐ¸Ð½Ð¸ Ð² ÐºÐ¾Ð»ÐµÐºÑÐ¸Ð²Ð¸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3260" y="516536"/>
            <a:ext cx="4351148" cy="2911967"/>
          </a:xfrm>
          <a:prstGeom prst="rect">
            <a:avLst/>
          </a:prstGeom>
          <a:ex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64088" y="404664"/>
            <a:ext cx="3568392" cy="5952836"/>
          </a:xfrm>
        </p:spPr>
        <p:txBody>
          <a:bodyPr>
            <a:normAutofit fontScale="90000"/>
          </a:bodyPr>
          <a:lstStyle/>
          <a:p>
            <a:r>
              <a:rPr lang="uk-UA" sz="1800" b="1" dirty="0"/>
              <a:t>4</a:t>
            </a:r>
            <a:r>
              <a:rPr lang="uk-UA" sz="1800" b="1" dirty="0" smtClean="0"/>
              <a:t>. </a:t>
            </a:r>
            <a:r>
              <a:rPr lang="uk-UA" sz="1800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Колективні </a:t>
            </a:r>
            <a:r>
              <a:rPr lang="uk-UA" sz="1800" b="1" dirty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відносини</a:t>
            </a:r>
            <a:r>
              <a:rPr lang="uk-UA" sz="1800" dirty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uk-UA" sz="1800" dirty="0"/>
              <a:t>– вони відображають соціально – психологічну єдність членів колективу, спільність їх поглядів, соціальних цінностей, психологічну близькість. Вони будуються на основі єдності, взаємодопомоги, співпраці.. Такі відносини стимулюють спілкування людей і сприяють розвитку комунікативних якостей, що відображають активність психологічних зв’язків членів колективу, відкритість і щирість у спілкування.. Недостатність у проявах комунікативної активності пов’язана з несміливістю, прихованістю, замкненістю, що породжує феномен пліток, чуток, негативних стереотипів при оцінюванні себе та інших людей. Кожен з членів колективу виробляє відповідну соціально – психологічному клімату поведінку, оцінку діяльності відношення до праці.</a:t>
            </a:r>
            <a:endParaRPr lang="ru-RU" sz="18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838504" y="4077072"/>
            <a:ext cx="402065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“…Не </a:t>
            </a:r>
            <a:r>
              <a:rPr lang="ru-RU" sz="2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можна</a:t>
            </a:r>
            <a:r>
              <a:rPr lang="ru-RU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навчитися</a:t>
            </a:r>
            <a:r>
              <a:rPr lang="ru-RU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вирішувати</a:t>
            </a:r>
            <a:r>
              <a:rPr lang="ru-RU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сво</a:t>
            </a:r>
            <a:r>
              <a:rPr lang="uk-UA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ї задачі новими методами сьогодні, якщо нам вчорашній досвід не відкрив очі на неправильність  старих приймів…</a:t>
            </a:r>
            <a:r>
              <a:rPr lang="ru-RU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2314406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1928</TotalTime>
  <Words>1005</Words>
  <Application>Microsoft Office PowerPoint</Application>
  <PresentationFormat>Экран (4:3)</PresentationFormat>
  <Paragraphs>69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Тема Office</vt:lpstr>
      <vt:lpstr>МІНІСТЕРСТВО ОСВІТИ І НАУКИ УКРАЇНИ ОДЕСЬКИЙ КОЛЕДЖ ТРАНСПОРТНИХ ТЕХНОЛОГІЙ   </vt:lpstr>
      <vt:lpstr>  СОЦІАЛЬНО – ПСИХОЛОГІЧНИЙ КЛІМАТ КОЛЕКТИВУ. </vt:lpstr>
      <vt:lpstr> Успішне навчання студентів    у навчальних закладах залежить від багатьох умов, зокрема, від того,  наскільки ґрунтовно володіють викладачі своїм предметом              і методами його викладання, від якості підручників, попередньої підготовки студентів, їх навантаження.      </vt:lpstr>
      <vt:lpstr>Перед професійною освітою багато завдань, але найголовніше – виховувати гідних громадян, всебічно розвинених особистостей з широким світоглядом, високим рівнем інтелекту, здатних адаптуватися до вимог сучасного життя, висококваліфікованих спеціалістів, які могли б втілювати новітні перетворення у виробництво.</vt:lpstr>
      <vt:lpstr>Ефективність та якість навчально– виховного процесу в основному залежить від педагогічних працівників, фахової підготовки та педагогічної майстерності викладачів.   Необхідною умовою  педагогічної майстерності  викладачів є глибоке знання  психології колективу, його соціально – психологічного   клімату, методів впливу на  нього, причин конфліктів та  прийомів і засобів їх подолання. </vt:lpstr>
      <vt:lpstr>Успішне навчання нашої молоді залежить від соціально – психологічного клімату колективу, в якому вони знаходяться. Кожна людина в групі включена в складну систему стосунків з іншими її членами. Стосунки можуть бути особисті і ділові, офіційні і неофіційні, рольові та субординаційні. Від того, як вони складаються, залежить особисте благополуччя членів групи, якість навчання, його соціальний статус. Необхідно добре знати всю складну систему відносин людини з оточуючими, але зробити це практично неможливо.</vt:lpstr>
      <vt:lpstr>Вміле та ефективне управління студентською групою, налагодження її нормального соціально – психологічного клімату, застосування психологічних методів управління вимагає чималих організаційних зусиль від педагогів, наявність у них вмінь і навичок роботи з колективом. </vt:lpstr>
      <vt:lpstr>Психологічний клімат – це сукупність внутрішніх умов, що  створюються у процесі розвитку і життєдіяльності групи, колективу.  Ознаками внутрішніх умов є: 1.Наявність позитивної перспективи як для групи в цілому, так і для кожного члена групи;  2.Моральна атмосфера, в якій виявляється властиве для членів групи ставлення до загальної справи і один до одного;  3.Жорсткість чи слабкість соціального контролю,  що характеризується ставленням  до критичних оцінок, які  висловлюються членами групи  з приводу різноманітних  аспектів спільної  діяльності;  4.Домінуючий настрій; </vt:lpstr>
      <vt:lpstr>Соціально – психологічний клімат – це якісний бік міжособистісних стосунків, який виявляється у вигляді сукупності психологічних умов, які сприяють або перешкоджають продуктивній спільній діяльності і всебічному розвиткові особистості в групі. Синонімами цього поняття є такі вислови: психологічна атмосфера колективу, морально – психологічний клімат, психологічний клімат.</vt:lpstr>
      <vt:lpstr>Організація – це група людей, діяльність яких свідомо координується для досягнення спільної мети  Зрозуміло, що в західне поняття «організація» і вітчизняне «колектив» покладено майже тотожній зміст.</vt:lpstr>
      <vt:lpstr>Колектив (від. лат. collectives – збірний) – вищий рівень розвитку і функціонування соціальної групи. Відзначається єдністю ідейних, організаційних, ділових і міжособистісних стосунків.  Для колективу характерна єдність цілей, високий рівень спілкування. Важливим для колективу є рівень його інтегрованості, згуртованості членів колективу, задоволення їхніх потреб та інтересів у трудовій діяльності, навчанні, спілкуванні, відпочинку, дружбі, фізичному, психічному і моральному розвитку. </vt:lpstr>
      <vt:lpstr>Успішне управління діяльністю колективу передбачає обізнаність не лише з професійним, а й поза професійним спілкуванням його членів.    </vt:lpstr>
      <vt:lpstr>Конфлікт  (від лат.confliktus –зіткнення) – у філософії – крайнє загострення суперечностей;  у психології – зіткнення осіб, їхніх ідей, інтересів, потреб, оцінок, рівня прагнень, досягнень тощо. </vt:lpstr>
      <vt:lpstr>1.Соціальні – пов’язані з боротьбою  великих груп людей за суспільно значущі цілі,  інтереси тощо; 2.Військові – зіткнення, сутички озброєних груп  людей, а у максимальному своєму вияві –  зіткнення армій держав; 3.Інтелектуальні – пов’язані з боротьбою ідей  у науці, єдністю і зіткненням таких протилежностей, як істинне і хибне; 4.Моральні – виникають тоді, коли реально протистоять                         одне одному добро і зло, обов’язок і совість,                   справедливе і несправедливе; </vt:lpstr>
      <vt:lpstr>5.Внутрішньо особистісні – зникнення приблизно рівних по силі , але протилежно скерованих потреб, мотивів, інтересів, захоплень у одній і тій самій людині;  6.Міжособистісні – ситуація взаємодії людей, за якої вони або переслідують несумісні цілі, або дотримуються несумісний цінностей і норм, пробуючи реалізувати їх у стосунках один з одним, або одночасно в гострій конкурентній боротьби прагнуть досягнути однієї і тієї самої мети, яка може бути досягнута тільки однією зі сторін, що конфліктують;  7.Міжгрупові – де в якості сторін, що конфліктують, виступають соціальні групи, які переслідують несумісні цілі й своїми практичними діями протидіють одне одному. </vt:lpstr>
      <vt:lpstr>У процесі діяльності колективу для досягнення спільної мети можуть виникати конкретні й конфліктні ситуації, але треба розуміти, що конкретна ситуація, за якої необхідно діяти і приймати рішення, не обов’язково є конфліктною.  Конкретна ситуація – це реальне інформативно – матеріальне поле (предмети, люди, явища, події, стосунки), яке необхідно привести до певної рівноваги для забезпечення комфортного стану індивідів, які перебувають у полі цієї ситуації;  Конфліктна ситуація – стан загострення суперечностей у соціальній групі, колективі.   Конфліктна ситуація свідчить про невдоволеність окремих осіб існуючим станом справ у колективі, наявність конфлікту між окремими членами колективу.  Конфліктна ситуація означає дезінтеграцію в колективі, послаблення його згуртованості. </vt:lpstr>
      <vt:lpstr>  1. Соціальний клімат, який визначається ступенем усвідомлення кожним учасником навчально – виховного процесу загальних цілей і завдань колективу і формується під впливом таких факторів:  * особистого прикладу керівника і членів адміністративної групи;  * чіткого дотримання правових і моральних норм членами колективу;  * розвиненості демократизму в управлінні навчально–виховним процесом; 2. Моральний клімат, який визначається моральними цінностями, що діють у колективі. Він є локальним за масштабом, тобто характерним для первинного колективу; </vt:lpstr>
      <vt:lpstr>1. Суспільні стосунки (відносини) – через них розкриваються соціальний зміст етичних, правових, економічних і політичних відносин конкретних людей в колективі; 2.Міжособистісні відносини – через них розкриваються соціально – психологічні форми, в яких існують і реалізуються суспільні відносини в процесі спілкування і спільної діяльності людей; 3.Особливості організаційної взаємодії – які в процесі розв’язання функціонально – технологічних задач реалізуються в статусно–рольовій системі відносин і взаємозв’язків. Статусно–рольові відносини офіційно закріплюються в адміністративно – посадовій структурі організації нормативним регулюванням санкцій і форм контролю за їх діями і вчинками. Вони пов’язані з ієрархією адміністративних прав і обов’язків учасників організації.</vt:lpstr>
      <vt:lpstr>Існує  2 правила: </vt:lpstr>
      <vt:lpstr>4. Колективні відносини – вони відображають соціально – психологічну єдність членів колективу, спільність їх поглядів, соціальних цінностей, психологічну близькість. Вони будуються на основі єдності, взаємодопомоги, співпраці.. Такі відносини стимулюють спілкування людей і сприяють розвитку комунікативних якостей, що відображають активність психологічних зв’язків членів колективу, відкритість і щирість у спілкування.. Недостатність у проявах комунікативної активності пов’язана з несміливістю, прихованістю, замкненістю, що породжує феномен пліток, чуток, негативних стереотипів при оцінюванні себе та інших людей. Кожен з членів колективу виробляє відповідну соціально – психологічному клімату поведінку, оцінку діяльності відношення до праці.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Valentina</dc:creator>
  <cp:lastModifiedBy>Valentina</cp:lastModifiedBy>
  <cp:revision>45</cp:revision>
  <cp:lastPrinted>2019-11-08T09:05:30Z</cp:lastPrinted>
  <dcterms:created xsi:type="dcterms:W3CDTF">2019-05-05T12:26:16Z</dcterms:created>
  <dcterms:modified xsi:type="dcterms:W3CDTF">2022-02-12T10:44:22Z</dcterms:modified>
</cp:coreProperties>
</file>