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Arimo" panose="020B0604020202020204" charset="0"/>
      <p:regular r:id="rId15"/>
    </p:embeddedFont>
    <p:embeddedFont>
      <p:font typeface="Intro" panose="02000000000000000000" charset="0"/>
      <p:regular r:id="rId16"/>
    </p:embeddedFont>
    <p:embeddedFont>
      <p:font typeface="Stinger Slim" panose="020B0604020202020204" charset="0"/>
      <p:regular r:id="rId17"/>
    </p:embeddedFont>
    <p:embeddedFont>
      <p:font typeface="Stinger Fit Bold" panose="020B0604020202020204" charset="0"/>
      <p:regular r:id="rId18"/>
    </p:embeddedFont>
    <p:embeddedFont>
      <p:font typeface="Stinger Fit" panose="020B0604020202020204" charset="0"/>
      <p:regular r:id="rId19"/>
    </p:embeddedFont>
    <p:embeddedFont>
      <p:font typeface="Stadio Now Novarese" panose="020B0604020202020204" charset="0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34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8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0.svg"/><Relationship Id="rId4" Type="http://schemas.openxmlformats.org/officeDocument/2006/relationships/image" Target="../media/image6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12.sv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svg"/><Relationship Id="rId7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8.sv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.sv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sv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8.svg"/><Relationship Id="rId7" Type="http://schemas.openxmlformats.org/officeDocument/2006/relationships/image" Target="../media/image28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2.svg"/><Relationship Id="rId4" Type="http://schemas.openxmlformats.org/officeDocument/2006/relationships/image" Target="../media/image1.png"/><Relationship Id="rId9" Type="http://schemas.openxmlformats.org/officeDocument/2006/relationships/image" Target="../media/image30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.sv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32.sv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8.svg"/><Relationship Id="rId7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8.svg"/><Relationship Id="rId5" Type="http://schemas.openxmlformats.org/officeDocument/2006/relationships/image" Target="../media/image2.svg"/><Relationship Id="rId10" Type="http://schemas.openxmlformats.org/officeDocument/2006/relationships/image" Target="../media/image18.png"/><Relationship Id="rId4" Type="http://schemas.openxmlformats.org/officeDocument/2006/relationships/image" Target="../media/image1.png"/><Relationship Id="rId9" Type="http://schemas.openxmlformats.org/officeDocument/2006/relationships/image" Target="../media/image39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svg"/><Relationship Id="rId7" Type="http://schemas.openxmlformats.org/officeDocument/2006/relationships/image" Target="../media/image43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45.svg"/><Relationship Id="rId5" Type="http://schemas.openxmlformats.org/officeDocument/2006/relationships/image" Target="../media/image41.svg"/><Relationship Id="rId10" Type="http://schemas.openxmlformats.org/officeDocument/2006/relationships/image" Target="../media/image29.png"/><Relationship Id="rId4" Type="http://schemas.openxmlformats.org/officeDocument/2006/relationships/image" Target="../media/image27.png"/><Relationship Id="rId9" Type="http://schemas.openxmlformats.org/officeDocument/2006/relationships/image" Target="../media/image18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t.me/silni_kryla" TargetMode="External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gasa.dp.ua/wp-content/uploads/2022/09/Zbirnyk-materialiv-II-Forumu-akademichnoyi-spilnoty-OSVITA-V-UMOVAH-VIJNY.pdf" TargetMode="External"/><Relationship Id="rId3" Type="http://schemas.openxmlformats.org/officeDocument/2006/relationships/hyperlink" Target="https://cedos.org.ua/events/vplyv-vijny-na-osvitu-v-ukrayini-vyklyky-ta-perspektyvy/" TargetMode="External"/><Relationship Id="rId7" Type="http://schemas.openxmlformats.org/officeDocument/2006/relationships/hyperlink" Target="https://jurfem.com.ua/bezpechna-shkola-vyklyky-systemy-osvity-v-umovakh-viyny/" TargetMode="External"/><Relationship Id="rId12" Type="http://schemas.openxmlformats.org/officeDocument/2006/relationships/image" Target="../media/image55.svg"/><Relationship Id="rId2" Type="http://schemas.openxmlformats.org/officeDocument/2006/relationships/hyperlink" Target="https://sqe.gov.ua/vikliki-osviti-pid-chas-viyni-cifroviz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ylvov.net/politics/viklik-dlya-osviti-yak-vijna-zminila-sistemu-navchannya-v-ukra&#1111;ni/" TargetMode="External"/><Relationship Id="rId11" Type="http://schemas.openxmlformats.org/officeDocument/2006/relationships/image" Target="../media/image38.png"/><Relationship Id="rId5" Type="http://schemas.openxmlformats.org/officeDocument/2006/relationships/hyperlink" Target="https://laweba.net/osv&#1110;ta-v-umovah-v&#1110;yni-vikliki-ta-mozhlivost&#1110;-&#1111;h-podolannya" TargetMode="External"/><Relationship Id="rId10" Type="http://schemas.openxmlformats.org/officeDocument/2006/relationships/image" Target="../media/image53.svg"/><Relationship Id="rId4" Type="http://schemas.openxmlformats.org/officeDocument/2006/relationships/hyperlink" Target="https://www.nove.in.ua/2022/11/22/osvita-kharkivshchyny-v-umovakh-viyny-vyklyky-ta-zdobutky/" TargetMode="External"/><Relationship Id="rId9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85833" y="119394"/>
            <a:ext cx="17152289" cy="9798823"/>
            <a:chOff x="0" y="0"/>
            <a:chExt cx="4517475" cy="258076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517475" cy="2580760"/>
            </a:xfrm>
            <a:custGeom>
              <a:avLst/>
              <a:gdLst/>
              <a:ahLst/>
              <a:cxnLst/>
              <a:rect l="l" t="t" r="r" b="b"/>
              <a:pathLst>
                <a:path w="4517475" h="2580760">
                  <a:moveTo>
                    <a:pt x="0" y="0"/>
                  </a:moveTo>
                  <a:lnTo>
                    <a:pt x="4517475" y="0"/>
                  </a:lnTo>
                  <a:lnTo>
                    <a:pt x="4517475" y="2580760"/>
                  </a:lnTo>
                  <a:lnTo>
                    <a:pt x="0" y="2580760"/>
                  </a:lnTo>
                  <a:close/>
                </a:path>
              </a:pathLst>
            </a:custGeom>
            <a:solidFill>
              <a:srgbClr val="7D7AAD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517475" cy="26283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69911">
            <a:off x="99710" y="130904"/>
            <a:ext cx="1231873" cy="9819281"/>
          </a:xfrm>
          <a:custGeom>
            <a:avLst/>
            <a:gdLst/>
            <a:ahLst/>
            <a:cxnLst/>
            <a:rect l="l" t="t" r="r" b="b"/>
            <a:pathLst>
              <a:path w="1231873" h="9819281">
                <a:moveTo>
                  <a:pt x="0" y="0"/>
                </a:moveTo>
                <a:lnTo>
                  <a:pt x="1231874" y="0"/>
                </a:lnTo>
                <a:lnTo>
                  <a:pt x="1231874" y="9819281"/>
                </a:lnTo>
                <a:lnTo>
                  <a:pt x="0" y="98192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936261" y="3614531"/>
            <a:ext cx="11567984" cy="6303685"/>
          </a:xfrm>
          <a:custGeom>
            <a:avLst/>
            <a:gdLst/>
            <a:ahLst/>
            <a:cxnLst/>
            <a:rect l="l" t="t" r="r" b="b"/>
            <a:pathLst>
              <a:path w="11567984" h="6303685">
                <a:moveTo>
                  <a:pt x="0" y="0"/>
                </a:moveTo>
                <a:lnTo>
                  <a:pt x="11567985" y="0"/>
                </a:lnTo>
                <a:lnTo>
                  <a:pt x="11567985" y="6303686"/>
                </a:lnTo>
                <a:lnTo>
                  <a:pt x="0" y="63036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112539" y="576752"/>
            <a:ext cx="14183987" cy="16872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752"/>
              </a:lnSpc>
            </a:pPr>
            <a:r>
              <a:rPr lang="en-US" sz="4823">
                <a:solidFill>
                  <a:srgbClr val="FFFFFF"/>
                </a:solidFill>
                <a:latin typeface="Intro"/>
              </a:rPr>
              <a:t>ОРГАНІЗАЦІЯ ОСВІТНЬОГО ПРОЦЕСУ В УМОВАХ ВОЄННОГО СТАНУ: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339285" y="2327095"/>
            <a:ext cx="7803292" cy="10909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8922"/>
              </a:lnSpc>
            </a:pPr>
            <a:r>
              <a:rPr lang="en-US" sz="6372">
                <a:solidFill>
                  <a:srgbClr val="FFFFFF"/>
                </a:solidFill>
                <a:latin typeface="Stinger Slim"/>
              </a:rPr>
              <a:t>адаптація до викликів часу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7A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517479">
            <a:off x="-623124" y="-1777945"/>
            <a:ext cx="18478772" cy="17047871"/>
            <a:chOff x="0" y="0"/>
            <a:chExt cx="24638362" cy="22730494"/>
          </a:xfrm>
        </p:grpSpPr>
        <p:grpSp>
          <p:nvGrpSpPr>
            <p:cNvPr id="3" name="Group 3"/>
            <p:cNvGrpSpPr/>
            <p:nvPr/>
          </p:nvGrpSpPr>
          <p:grpSpPr>
            <a:xfrm rot="-463612">
              <a:off x="21588715" y="1059492"/>
              <a:ext cx="1529638" cy="3056056"/>
              <a:chOff x="0" y="0"/>
              <a:chExt cx="277692" cy="554798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277692" cy="554798"/>
              </a:xfrm>
              <a:custGeom>
                <a:avLst/>
                <a:gdLst/>
                <a:ahLst/>
                <a:cxnLst/>
                <a:rect l="l" t="t" r="r" b="b"/>
                <a:pathLst>
                  <a:path w="277692" h="554798">
                    <a:moveTo>
                      <a:pt x="138846" y="0"/>
                    </a:moveTo>
                    <a:lnTo>
                      <a:pt x="138846" y="0"/>
                    </a:lnTo>
                    <a:cubicBezTo>
                      <a:pt x="215528" y="0"/>
                      <a:pt x="277692" y="62163"/>
                      <a:pt x="277692" y="138846"/>
                    </a:cubicBezTo>
                    <a:lnTo>
                      <a:pt x="277692" y="415953"/>
                    </a:lnTo>
                    <a:cubicBezTo>
                      <a:pt x="277692" y="452777"/>
                      <a:pt x="263063" y="488093"/>
                      <a:pt x="237025" y="514131"/>
                    </a:cubicBezTo>
                    <a:cubicBezTo>
                      <a:pt x="210986" y="540170"/>
                      <a:pt x="175670" y="554798"/>
                      <a:pt x="138846" y="554798"/>
                    </a:cubicBezTo>
                    <a:lnTo>
                      <a:pt x="138846" y="554798"/>
                    </a:lnTo>
                    <a:cubicBezTo>
                      <a:pt x="102022" y="554798"/>
                      <a:pt x="66706" y="540170"/>
                      <a:pt x="40667" y="514131"/>
                    </a:cubicBezTo>
                    <a:cubicBezTo>
                      <a:pt x="14628" y="488093"/>
                      <a:pt x="0" y="452777"/>
                      <a:pt x="0" y="415953"/>
                    </a:cubicBezTo>
                    <a:lnTo>
                      <a:pt x="0" y="138846"/>
                    </a:lnTo>
                    <a:cubicBezTo>
                      <a:pt x="0" y="102022"/>
                      <a:pt x="14628" y="66706"/>
                      <a:pt x="40667" y="40667"/>
                    </a:cubicBezTo>
                    <a:cubicBezTo>
                      <a:pt x="66706" y="14628"/>
                      <a:pt x="102022" y="0"/>
                      <a:pt x="138846" y="0"/>
                    </a:cubicBezTo>
                    <a:close/>
                  </a:path>
                </a:pathLst>
              </a:custGeom>
              <a:solidFill>
                <a:srgbClr val="FDC9C3"/>
              </a:solidFill>
            </p:spPr>
          </p:sp>
          <p:sp>
            <p:nvSpPr>
              <p:cNvPr id="5" name="TextBox 5"/>
              <p:cNvSpPr txBox="1"/>
              <p:nvPr/>
            </p:nvSpPr>
            <p:spPr>
              <a:xfrm>
                <a:off x="0" y="-47625"/>
                <a:ext cx="277692" cy="60242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6" name="Group 6"/>
            <p:cNvGrpSpPr/>
            <p:nvPr/>
          </p:nvGrpSpPr>
          <p:grpSpPr>
            <a:xfrm rot="-463612">
              <a:off x="22029218" y="4306050"/>
              <a:ext cx="1529638" cy="3056056"/>
              <a:chOff x="0" y="0"/>
              <a:chExt cx="277692" cy="554798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277692" cy="554798"/>
              </a:xfrm>
              <a:custGeom>
                <a:avLst/>
                <a:gdLst/>
                <a:ahLst/>
                <a:cxnLst/>
                <a:rect l="l" t="t" r="r" b="b"/>
                <a:pathLst>
                  <a:path w="277692" h="554798">
                    <a:moveTo>
                      <a:pt x="138846" y="0"/>
                    </a:moveTo>
                    <a:lnTo>
                      <a:pt x="138846" y="0"/>
                    </a:lnTo>
                    <a:cubicBezTo>
                      <a:pt x="215528" y="0"/>
                      <a:pt x="277692" y="62163"/>
                      <a:pt x="277692" y="138846"/>
                    </a:cubicBezTo>
                    <a:lnTo>
                      <a:pt x="277692" y="415953"/>
                    </a:lnTo>
                    <a:cubicBezTo>
                      <a:pt x="277692" y="452777"/>
                      <a:pt x="263063" y="488093"/>
                      <a:pt x="237025" y="514131"/>
                    </a:cubicBezTo>
                    <a:cubicBezTo>
                      <a:pt x="210986" y="540170"/>
                      <a:pt x="175670" y="554798"/>
                      <a:pt x="138846" y="554798"/>
                    </a:cubicBezTo>
                    <a:lnTo>
                      <a:pt x="138846" y="554798"/>
                    </a:lnTo>
                    <a:cubicBezTo>
                      <a:pt x="102022" y="554798"/>
                      <a:pt x="66706" y="540170"/>
                      <a:pt x="40667" y="514131"/>
                    </a:cubicBezTo>
                    <a:cubicBezTo>
                      <a:pt x="14628" y="488093"/>
                      <a:pt x="0" y="452777"/>
                      <a:pt x="0" y="415953"/>
                    </a:cubicBezTo>
                    <a:lnTo>
                      <a:pt x="0" y="138846"/>
                    </a:lnTo>
                    <a:cubicBezTo>
                      <a:pt x="0" y="102022"/>
                      <a:pt x="14628" y="66706"/>
                      <a:pt x="40667" y="40667"/>
                    </a:cubicBezTo>
                    <a:cubicBezTo>
                      <a:pt x="66706" y="14628"/>
                      <a:pt x="102022" y="0"/>
                      <a:pt x="138846" y="0"/>
                    </a:cubicBezTo>
                    <a:close/>
                  </a:path>
                </a:pathLst>
              </a:custGeom>
              <a:solidFill>
                <a:srgbClr val="ABDFCD"/>
              </a:solidFill>
            </p:spPr>
          </p:sp>
          <p:sp>
            <p:nvSpPr>
              <p:cNvPr id="8" name="TextBox 8"/>
              <p:cNvSpPr txBox="1"/>
              <p:nvPr/>
            </p:nvSpPr>
            <p:spPr>
              <a:xfrm>
                <a:off x="0" y="-47625"/>
                <a:ext cx="277692" cy="60242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9" name="Group 9"/>
            <p:cNvGrpSpPr/>
            <p:nvPr/>
          </p:nvGrpSpPr>
          <p:grpSpPr>
            <a:xfrm rot="-463612">
              <a:off x="22469721" y="7552609"/>
              <a:ext cx="1529638" cy="3056056"/>
              <a:chOff x="0" y="0"/>
              <a:chExt cx="277692" cy="554798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277692" cy="554798"/>
              </a:xfrm>
              <a:custGeom>
                <a:avLst/>
                <a:gdLst/>
                <a:ahLst/>
                <a:cxnLst/>
                <a:rect l="l" t="t" r="r" b="b"/>
                <a:pathLst>
                  <a:path w="277692" h="554798">
                    <a:moveTo>
                      <a:pt x="138846" y="0"/>
                    </a:moveTo>
                    <a:lnTo>
                      <a:pt x="138846" y="0"/>
                    </a:lnTo>
                    <a:cubicBezTo>
                      <a:pt x="215528" y="0"/>
                      <a:pt x="277692" y="62163"/>
                      <a:pt x="277692" y="138846"/>
                    </a:cubicBezTo>
                    <a:lnTo>
                      <a:pt x="277692" y="415953"/>
                    </a:lnTo>
                    <a:cubicBezTo>
                      <a:pt x="277692" y="452777"/>
                      <a:pt x="263063" y="488093"/>
                      <a:pt x="237025" y="514131"/>
                    </a:cubicBezTo>
                    <a:cubicBezTo>
                      <a:pt x="210986" y="540170"/>
                      <a:pt x="175670" y="554798"/>
                      <a:pt x="138846" y="554798"/>
                    </a:cubicBezTo>
                    <a:lnTo>
                      <a:pt x="138846" y="554798"/>
                    </a:lnTo>
                    <a:cubicBezTo>
                      <a:pt x="102022" y="554798"/>
                      <a:pt x="66706" y="540170"/>
                      <a:pt x="40667" y="514131"/>
                    </a:cubicBezTo>
                    <a:cubicBezTo>
                      <a:pt x="14628" y="488093"/>
                      <a:pt x="0" y="452777"/>
                      <a:pt x="0" y="415953"/>
                    </a:cubicBezTo>
                    <a:lnTo>
                      <a:pt x="0" y="138846"/>
                    </a:lnTo>
                    <a:cubicBezTo>
                      <a:pt x="0" y="102022"/>
                      <a:pt x="14628" y="66706"/>
                      <a:pt x="40667" y="40667"/>
                    </a:cubicBezTo>
                    <a:cubicBezTo>
                      <a:pt x="66706" y="14628"/>
                      <a:pt x="102022" y="0"/>
                      <a:pt x="138846" y="0"/>
                    </a:cubicBezTo>
                    <a:close/>
                  </a:path>
                </a:pathLst>
              </a:custGeom>
              <a:solidFill>
                <a:srgbClr val="5CE1E6"/>
              </a:solidFill>
            </p:spPr>
          </p:sp>
          <p:sp>
            <p:nvSpPr>
              <p:cNvPr id="11" name="TextBox 11"/>
              <p:cNvSpPr txBox="1"/>
              <p:nvPr/>
            </p:nvSpPr>
            <p:spPr>
              <a:xfrm>
                <a:off x="0" y="-47625"/>
                <a:ext cx="277692" cy="60242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2" name="Group 12"/>
            <p:cNvGrpSpPr/>
            <p:nvPr/>
          </p:nvGrpSpPr>
          <p:grpSpPr>
            <a:xfrm rot="-463612">
              <a:off x="22910224" y="10799167"/>
              <a:ext cx="1529638" cy="3056056"/>
              <a:chOff x="0" y="0"/>
              <a:chExt cx="277692" cy="554798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277692" cy="554798"/>
              </a:xfrm>
              <a:custGeom>
                <a:avLst/>
                <a:gdLst/>
                <a:ahLst/>
                <a:cxnLst/>
                <a:rect l="l" t="t" r="r" b="b"/>
                <a:pathLst>
                  <a:path w="277692" h="554798">
                    <a:moveTo>
                      <a:pt x="138846" y="0"/>
                    </a:moveTo>
                    <a:lnTo>
                      <a:pt x="138846" y="0"/>
                    </a:lnTo>
                    <a:cubicBezTo>
                      <a:pt x="215528" y="0"/>
                      <a:pt x="277692" y="62163"/>
                      <a:pt x="277692" y="138846"/>
                    </a:cubicBezTo>
                    <a:lnTo>
                      <a:pt x="277692" y="415953"/>
                    </a:lnTo>
                    <a:cubicBezTo>
                      <a:pt x="277692" y="452777"/>
                      <a:pt x="263063" y="488093"/>
                      <a:pt x="237025" y="514131"/>
                    </a:cubicBezTo>
                    <a:cubicBezTo>
                      <a:pt x="210986" y="540170"/>
                      <a:pt x="175670" y="554798"/>
                      <a:pt x="138846" y="554798"/>
                    </a:cubicBezTo>
                    <a:lnTo>
                      <a:pt x="138846" y="554798"/>
                    </a:lnTo>
                    <a:cubicBezTo>
                      <a:pt x="102022" y="554798"/>
                      <a:pt x="66706" y="540170"/>
                      <a:pt x="40667" y="514131"/>
                    </a:cubicBezTo>
                    <a:cubicBezTo>
                      <a:pt x="14628" y="488093"/>
                      <a:pt x="0" y="452777"/>
                      <a:pt x="0" y="415953"/>
                    </a:cubicBezTo>
                    <a:lnTo>
                      <a:pt x="0" y="138846"/>
                    </a:lnTo>
                    <a:cubicBezTo>
                      <a:pt x="0" y="102022"/>
                      <a:pt x="14628" y="66706"/>
                      <a:pt x="40667" y="40667"/>
                    </a:cubicBezTo>
                    <a:cubicBezTo>
                      <a:pt x="66706" y="14628"/>
                      <a:pt x="102022" y="0"/>
                      <a:pt x="138846" y="0"/>
                    </a:cubicBezTo>
                    <a:close/>
                  </a:path>
                </a:pathLst>
              </a:custGeom>
              <a:solidFill>
                <a:srgbClr val="7ED957"/>
              </a:solidFill>
            </p:spPr>
          </p:sp>
          <p:sp>
            <p:nvSpPr>
              <p:cNvPr id="14" name="TextBox 14"/>
              <p:cNvSpPr txBox="1"/>
              <p:nvPr/>
            </p:nvSpPr>
            <p:spPr>
              <a:xfrm>
                <a:off x="0" y="-47625"/>
                <a:ext cx="277692" cy="60242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 rot="-482388">
              <a:off x="2298804" y="1363972"/>
              <a:ext cx="20910379" cy="20002550"/>
              <a:chOff x="0" y="0"/>
              <a:chExt cx="3796084" cy="3631276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0" y="0"/>
                <a:ext cx="3796084" cy="3631276"/>
              </a:xfrm>
              <a:custGeom>
                <a:avLst/>
                <a:gdLst/>
                <a:ahLst/>
                <a:cxnLst/>
                <a:rect l="l" t="t" r="r" b="b"/>
                <a:pathLst>
                  <a:path w="3796084" h="3631276">
                    <a:moveTo>
                      <a:pt x="0" y="0"/>
                    </a:moveTo>
                    <a:lnTo>
                      <a:pt x="3796084" y="0"/>
                    </a:lnTo>
                    <a:lnTo>
                      <a:pt x="3796084" y="3631276"/>
                    </a:lnTo>
                    <a:lnTo>
                      <a:pt x="0" y="3631276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7" name="TextBox 17"/>
              <p:cNvSpPr txBox="1"/>
              <p:nvPr/>
            </p:nvSpPr>
            <p:spPr>
              <a:xfrm>
                <a:off x="0" y="-47625"/>
                <a:ext cx="3796084" cy="367890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8" name="Freeform 18"/>
            <p:cNvSpPr/>
            <p:nvPr/>
          </p:nvSpPr>
          <p:spPr>
            <a:xfrm rot="-587391">
              <a:off x="1288348" y="3438847"/>
              <a:ext cx="1921775" cy="15318494"/>
            </a:xfrm>
            <a:custGeom>
              <a:avLst/>
              <a:gdLst/>
              <a:ahLst/>
              <a:cxnLst/>
              <a:rect l="l" t="t" r="r" b="b"/>
              <a:pathLst>
                <a:path w="1921775" h="15318494">
                  <a:moveTo>
                    <a:pt x="0" y="0"/>
                  </a:moveTo>
                  <a:lnTo>
                    <a:pt x="1921775" y="0"/>
                  </a:lnTo>
                  <a:lnTo>
                    <a:pt x="1921775" y="15318493"/>
                  </a:lnTo>
                  <a:lnTo>
                    <a:pt x="0" y="153184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19" name="Freeform 19"/>
          <p:cNvSpPr/>
          <p:nvPr/>
        </p:nvSpPr>
        <p:spPr>
          <a:xfrm>
            <a:off x="9929376" y="6334993"/>
            <a:ext cx="6512856" cy="3419249"/>
          </a:xfrm>
          <a:custGeom>
            <a:avLst/>
            <a:gdLst/>
            <a:ahLst/>
            <a:cxnLst/>
            <a:rect l="l" t="t" r="r" b="b"/>
            <a:pathLst>
              <a:path w="6512856" h="3419249">
                <a:moveTo>
                  <a:pt x="0" y="0"/>
                </a:moveTo>
                <a:lnTo>
                  <a:pt x="6512855" y="0"/>
                </a:lnTo>
                <a:lnTo>
                  <a:pt x="6512855" y="3419249"/>
                </a:lnTo>
                <a:lnTo>
                  <a:pt x="0" y="341924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2002026" y="529871"/>
            <a:ext cx="14220665" cy="2423757"/>
          </a:xfrm>
          <a:custGeom>
            <a:avLst/>
            <a:gdLst/>
            <a:ahLst/>
            <a:cxnLst/>
            <a:rect l="l" t="t" r="r" b="b"/>
            <a:pathLst>
              <a:path w="14220665" h="2423757">
                <a:moveTo>
                  <a:pt x="0" y="0"/>
                </a:moveTo>
                <a:lnTo>
                  <a:pt x="14220665" y="0"/>
                </a:lnTo>
                <a:lnTo>
                  <a:pt x="14220665" y="2423757"/>
                </a:lnTo>
                <a:lnTo>
                  <a:pt x="0" y="242375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 r="-1466" b="-135829"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2886980" y="606868"/>
            <a:ext cx="13367352" cy="15089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81"/>
              </a:lnSpc>
              <a:spcBef>
                <a:spcPct val="0"/>
              </a:spcBef>
            </a:pPr>
            <a:r>
              <a:rPr lang="en-US" sz="2844">
                <a:solidFill>
                  <a:srgbClr val="000000"/>
                </a:solidFill>
                <a:latin typeface="Stinger Fit Bold"/>
              </a:rPr>
              <a:t>• Світові експерти в захваті, як працює громадський сектор і вчителі в Україні: наскільки швидко освітяни відреагували, як вже за кілька тижнів повномасштабної війни з’явилась купа проєктів у сфері освіти.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8855869" y="2195048"/>
            <a:ext cx="6629670" cy="5246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34"/>
              </a:lnSpc>
              <a:spcBef>
                <a:spcPct val="0"/>
              </a:spcBef>
            </a:pPr>
            <a:r>
              <a:rPr lang="en-US" sz="2953">
                <a:solidFill>
                  <a:srgbClr val="000000"/>
                </a:solidFill>
                <a:latin typeface="Stinger Slim"/>
              </a:rPr>
              <a:t>Анна Сидорук, операційна директорка ГО «Освіторія»</a:t>
            </a:r>
          </a:p>
        </p:txBody>
      </p:sp>
      <p:sp>
        <p:nvSpPr>
          <p:cNvPr id="23" name="Freeform 23"/>
          <p:cNvSpPr/>
          <p:nvPr/>
        </p:nvSpPr>
        <p:spPr>
          <a:xfrm>
            <a:off x="2033667" y="3094779"/>
            <a:ext cx="14220665" cy="2423757"/>
          </a:xfrm>
          <a:custGeom>
            <a:avLst/>
            <a:gdLst/>
            <a:ahLst/>
            <a:cxnLst/>
            <a:rect l="l" t="t" r="r" b="b"/>
            <a:pathLst>
              <a:path w="14220665" h="2423757">
                <a:moveTo>
                  <a:pt x="0" y="0"/>
                </a:moveTo>
                <a:lnTo>
                  <a:pt x="14220666" y="0"/>
                </a:lnTo>
                <a:lnTo>
                  <a:pt x="14220666" y="2423758"/>
                </a:lnTo>
                <a:lnTo>
                  <a:pt x="0" y="242375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 r="-1466" b="-135829"/>
            </a:stretch>
          </a:blipFill>
        </p:spPr>
      </p:sp>
      <p:sp>
        <p:nvSpPr>
          <p:cNvPr id="24" name="TextBox 24"/>
          <p:cNvSpPr txBox="1"/>
          <p:nvPr/>
        </p:nvSpPr>
        <p:spPr>
          <a:xfrm>
            <a:off x="3294270" y="3133698"/>
            <a:ext cx="11326695" cy="1793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1"/>
              </a:lnSpc>
              <a:spcBef>
                <a:spcPct val="0"/>
              </a:spcBef>
            </a:pPr>
            <a:r>
              <a:rPr lang="en-US" sz="2529">
                <a:solidFill>
                  <a:srgbClr val="000000"/>
                </a:solidFill>
                <a:latin typeface="Stinger Fit Bold"/>
              </a:rPr>
              <a:t>• Наші вчителі – герої, навчають з підвалів та під обстрілами, але чи всі діти мають можливість відвідувати заняття? Чи обрали вони українську школу замість школи за кордоном? Чи зможемо ми створити мотиви, щоб дорослі і діти повернулися? 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6578623" y="5086350"/>
            <a:ext cx="8906917" cy="4321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78"/>
              </a:lnSpc>
              <a:spcBef>
                <a:spcPct val="0"/>
              </a:spcBef>
            </a:pPr>
            <a:r>
              <a:rPr lang="en-US" sz="2484">
                <a:solidFill>
                  <a:srgbClr val="000000"/>
                </a:solidFill>
                <a:latin typeface="Stinger Slim"/>
              </a:rPr>
              <a:t>Тетяна Вакуленко, заступниця директора Українського центру оцінювання якості освіти</a:t>
            </a:r>
          </a:p>
        </p:txBody>
      </p:sp>
      <p:sp>
        <p:nvSpPr>
          <p:cNvPr id="26" name="Freeform 26"/>
          <p:cNvSpPr/>
          <p:nvPr/>
        </p:nvSpPr>
        <p:spPr>
          <a:xfrm>
            <a:off x="2135360" y="6163334"/>
            <a:ext cx="7574475" cy="3766542"/>
          </a:xfrm>
          <a:custGeom>
            <a:avLst/>
            <a:gdLst/>
            <a:ahLst/>
            <a:cxnLst/>
            <a:rect l="l" t="t" r="r" b="b"/>
            <a:pathLst>
              <a:path w="7574475" h="3766542">
                <a:moveTo>
                  <a:pt x="0" y="0"/>
                </a:moveTo>
                <a:lnTo>
                  <a:pt x="7574475" y="0"/>
                </a:lnTo>
                <a:lnTo>
                  <a:pt x="7574475" y="3766542"/>
                </a:lnTo>
                <a:lnTo>
                  <a:pt x="0" y="376654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 l="-29717" t="-4469" r="-2763" b="-1067"/>
            </a:stretch>
          </a:blipFill>
        </p:spPr>
      </p:sp>
      <p:sp>
        <p:nvSpPr>
          <p:cNvPr id="27" name="TextBox 27"/>
          <p:cNvSpPr txBox="1"/>
          <p:nvPr/>
        </p:nvSpPr>
        <p:spPr>
          <a:xfrm>
            <a:off x="2135360" y="6106184"/>
            <a:ext cx="7164998" cy="33491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2"/>
              </a:lnSpc>
              <a:spcBef>
                <a:spcPct val="0"/>
              </a:spcBef>
            </a:pPr>
            <a:r>
              <a:rPr lang="en-US" sz="2394">
                <a:solidFill>
                  <a:srgbClr val="000000"/>
                </a:solidFill>
                <a:latin typeface="Stinger Fit Bold"/>
              </a:rPr>
              <a:t>• Опитування серед 800 дітей, які беруть участь у нашому проєкті показало: 45% дітей знаходяться у стані середнього і вище стресу і тривоги. Тобто для них відновлення навчального процесу не є реалістичним, їм потрібна соціоемоційна підтримка, і, можливо, психологічна. Серед учнів є також діти, які зазнали надзвичайної травми. 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551505" y="9521459"/>
            <a:ext cx="5748854" cy="4084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77"/>
              </a:lnSpc>
              <a:spcBef>
                <a:spcPct val="0"/>
              </a:spcBef>
            </a:pPr>
            <a:r>
              <a:rPr lang="en-US" sz="2340">
                <a:solidFill>
                  <a:srgbClr val="000000"/>
                </a:solidFill>
                <a:latin typeface="Stinger Slim"/>
              </a:rPr>
              <a:t>Оксана Матіяш, очільниця програми «Навчай для України»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7A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89548" y="166478"/>
            <a:ext cx="17598452" cy="9798823"/>
            <a:chOff x="0" y="0"/>
            <a:chExt cx="4634983" cy="258076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34983" cy="2580760"/>
            </a:xfrm>
            <a:custGeom>
              <a:avLst/>
              <a:gdLst/>
              <a:ahLst/>
              <a:cxnLst/>
              <a:rect l="l" t="t" r="r" b="b"/>
              <a:pathLst>
                <a:path w="4634983" h="2580760">
                  <a:moveTo>
                    <a:pt x="0" y="0"/>
                  </a:moveTo>
                  <a:lnTo>
                    <a:pt x="4634983" y="0"/>
                  </a:lnTo>
                  <a:lnTo>
                    <a:pt x="4634983" y="2580760"/>
                  </a:lnTo>
                  <a:lnTo>
                    <a:pt x="0" y="2580760"/>
                  </a:lnTo>
                  <a:close/>
                </a:path>
              </a:pathLst>
            </a:custGeom>
            <a:solidFill>
              <a:srgbClr val="FDC9C3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634983" cy="26283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3766676" y="1321245"/>
            <a:ext cx="1082327" cy="1359281"/>
          </a:xfrm>
          <a:custGeom>
            <a:avLst/>
            <a:gdLst/>
            <a:ahLst/>
            <a:cxnLst/>
            <a:rect l="l" t="t" r="r" b="b"/>
            <a:pathLst>
              <a:path w="1082327" h="1359281">
                <a:moveTo>
                  <a:pt x="0" y="0"/>
                </a:moveTo>
                <a:lnTo>
                  <a:pt x="1082327" y="0"/>
                </a:lnTo>
                <a:lnTo>
                  <a:pt x="1082327" y="1359281"/>
                </a:lnTo>
                <a:lnTo>
                  <a:pt x="0" y="13592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>
            <a:off x="13438997" y="1321245"/>
            <a:ext cx="1082327" cy="1359281"/>
          </a:xfrm>
          <a:custGeom>
            <a:avLst/>
            <a:gdLst/>
            <a:ahLst/>
            <a:cxnLst/>
            <a:rect l="l" t="t" r="r" b="b"/>
            <a:pathLst>
              <a:path w="1082327" h="1359281">
                <a:moveTo>
                  <a:pt x="1082327" y="0"/>
                </a:moveTo>
                <a:lnTo>
                  <a:pt x="0" y="0"/>
                </a:lnTo>
                <a:lnTo>
                  <a:pt x="0" y="1359281"/>
                </a:lnTo>
                <a:lnTo>
                  <a:pt x="1082327" y="1359281"/>
                </a:lnTo>
                <a:lnTo>
                  <a:pt x="1082327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2432692" flipH="1">
            <a:off x="2080324" y="8077787"/>
            <a:ext cx="7315200" cy="3364992"/>
          </a:xfrm>
          <a:custGeom>
            <a:avLst/>
            <a:gdLst/>
            <a:ahLst/>
            <a:cxnLst/>
            <a:rect l="l" t="t" r="r" b="b"/>
            <a:pathLst>
              <a:path w="7315200" h="3364992">
                <a:moveTo>
                  <a:pt x="7315200" y="0"/>
                </a:moveTo>
                <a:lnTo>
                  <a:pt x="0" y="0"/>
                </a:lnTo>
                <a:lnTo>
                  <a:pt x="0" y="3364992"/>
                </a:lnTo>
                <a:lnTo>
                  <a:pt x="7315200" y="3364992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5019157">
            <a:off x="11872661" y="5781613"/>
            <a:ext cx="1495897" cy="7412103"/>
          </a:xfrm>
          <a:custGeom>
            <a:avLst/>
            <a:gdLst/>
            <a:ahLst/>
            <a:cxnLst/>
            <a:rect l="l" t="t" r="r" b="b"/>
            <a:pathLst>
              <a:path w="1495897" h="7412103">
                <a:moveTo>
                  <a:pt x="0" y="0"/>
                </a:moveTo>
                <a:lnTo>
                  <a:pt x="1495897" y="0"/>
                </a:lnTo>
                <a:lnTo>
                  <a:pt x="1495897" y="7412103"/>
                </a:lnTo>
                <a:lnTo>
                  <a:pt x="0" y="741210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5399812" y="4004181"/>
            <a:ext cx="3846758" cy="4434303"/>
          </a:xfrm>
          <a:custGeom>
            <a:avLst/>
            <a:gdLst/>
            <a:ahLst/>
            <a:cxnLst/>
            <a:rect l="l" t="t" r="r" b="b"/>
            <a:pathLst>
              <a:path w="3846758" h="4434303">
                <a:moveTo>
                  <a:pt x="0" y="0"/>
                </a:moveTo>
                <a:lnTo>
                  <a:pt x="3846758" y="0"/>
                </a:lnTo>
                <a:lnTo>
                  <a:pt x="3846758" y="4434303"/>
                </a:lnTo>
                <a:lnTo>
                  <a:pt x="0" y="443430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9642844" y="3844693"/>
            <a:ext cx="3999158" cy="4609980"/>
          </a:xfrm>
          <a:custGeom>
            <a:avLst/>
            <a:gdLst/>
            <a:ahLst/>
            <a:cxnLst/>
            <a:rect l="l" t="t" r="r" b="b"/>
            <a:pathLst>
              <a:path w="3999158" h="4609980">
                <a:moveTo>
                  <a:pt x="0" y="0"/>
                </a:moveTo>
                <a:lnTo>
                  <a:pt x="3999158" y="0"/>
                </a:lnTo>
                <a:lnTo>
                  <a:pt x="3999158" y="4609980"/>
                </a:lnTo>
                <a:lnTo>
                  <a:pt x="0" y="460998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028700" y="3953675"/>
            <a:ext cx="3810074" cy="4392016"/>
          </a:xfrm>
          <a:custGeom>
            <a:avLst/>
            <a:gdLst/>
            <a:ahLst/>
            <a:cxnLst/>
            <a:rect l="l" t="t" r="r" b="b"/>
            <a:pathLst>
              <a:path w="3810074" h="4392016">
                <a:moveTo>
                  <a:pt x="0" y="0"/>
                </a:moveTo>
                <a:lnTo>
                  <a:pt x="3810074" y="0"/>
                </a:lnTo>
                <a:lnTo>
                  <a:pt x="3810074" y="4392016"/>
                </a:lnTo>
                <a:lnTo>
                  <a:pt x="0" y="439201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3980161" y="3769837"/>
            <a:ext cx="4050051" cy="4668647"/>
          </a:xfrm>
          <a:custGeom>
            <a:avLst/>
            <a:gdLst/>
            <a:ahLst/>
            <a:cxnLst/>
            <a:rect l="l" t="t" r="r" b="b"/>
            <a:pathLst>
              <a:path w="4050051" h="4668647">
                <a:moveTo>
                  <a:pt x="0" y="0"/>
                </a:moveTo>
                <a:lnTo>
                  <a:pt x="4050051" y="0"/>
                </a:lnTo>
                <a:lnTo>
                  <a:pt x="4050051" y="4668647"/>
                </a:lnTo>
                <a:lnTo>
                  <a:pt x="0" y="466864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0975982" y="166478"/>
            <a:ext cx="7054230" cy="3982940"/>
          </a:xfrm>
          <a:custGeom>
            <a:avLst/>
            <a:gdLst/>
            <a:ahLst/>
            <a:cxnLst/>
            <a:rect l="l" t="t" r="r" b="b"/>
            <a:pathLst>
              <a:path w="7054230" h="3982940">
                <a:moveTo>
                  <a:pt x="0" y="0"/>
                </a:moveTo>
                <a:lnTo>
                  <a:pt x="7054230" y="0"/>
                </a:lnTo>
                <a:lnTo>
                  <a:pt x="7054230" y="3982940"/>
                </a:lnTo>
                <a:lnTo>
                  <a:pt x="0" y="398294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1424025" y="1235520"/>
            <a:ext cx="10068817" cy="13895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58"/>
              </a:lnSpc>
            </a:pPr>
            <a:r>
              <a:rPr lang="en-US" sz="3970">
                <a:solidFill>
                  <a:srgbClr val="373737"/>
                </a:solidFill>
                <a:latin typeface="Stinger Fit Bold"/>
              </a:rPr>
              <a:t>ОСВІТА В КОНТЕКСТІ ВИКЛИКІВ ВОЄННОГО ЧАСУ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66923" y="5524217"/>
            <a:ext cx="3237538" cy="20024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68"/>
              </a:lnSpc>
              <a:spcBef>
                <a:spcPct val="0"/>
              </a:spcBef>
            </a:pPr>
            <a:r>
              <a:rPr lang="en-US" sz="2763">
                <a:solidFill>
                  <a:srgbClr val="373737"/>
                </a:solidFill>
                <a:latin typeface="Stadio Now Novarese"/>
              </a:rPr>
              <a:t>Створення безпечного освітнього простору.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437249" y="5555928"/>
            <a:ext cx="3607119" cy="2139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32"/>
              </a:lnSpc>
              <a:spcBef>
                <a:spcPct val="0"/>
              </a:spcBef>
            </a:pPr>
            <a:r>
              <a:rPr lang="en-US" sz="2952">
                <a:solidFill>
                  <a:srgbClr val="373737"/>
                </a:solidFill>
                <a:latin typeface="Stadio Now Novarese"/>
              </a:rPr>
              <a:t>Забезпечення доступу учнів до якісних освітніх послуг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0172994" y="5464604"/>
            <a:ext cx="3092039" cy="23129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1"/>
              </a:lnSpc>
              <a:spcBef>
                <a:spcPct val="0"/>
              </a:spcBef>
            </a:pPr>
            <a:r>
              <a:rPr lang="en-US" sz="3193">
                <a:solidFill>
                  <a:srgbClr val="373737"/>
                </a:solidFill>
                <a:latin typeface="Stadio Now Novarese"/>
              </a:rPr>
              <a:t>Нестабільні умови проведення уроків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4242077" y="5406763"/>
            <a:ext cx="3492860" cy="23707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92"/>
              </a:lnSpc>
              <a:spcBef>
                <a:spcPct val="0"/>
              </a:spcBef>
            </a:pPr>
            <a:r>
              <a:rPr lang="en-US" sz="2637">
                <a:solidFill>
                  <a:srgbClr val="373737"/>
                </a:solidFill>
                <a:latin typeface="Stadio Now Novarese"/>
              </a:rPr>
              <a:t>Технічні проблеми;</a:t>
            </a:r>
          </a:p>
          <a:p>
            <a:pPr algn="ctr">
              <a:lnSpc>
                <a:spcPts val="3692"/>
              </a:lnSpc>
              <a:spcBef>
                <a:spcPct val="0"/>
              </a:spcBef>
            </a:pPr>
            <a:r>
              <a:rPr lang="en-US" sz="2637">
                <a:solidFill>
                  <a:srgbClr val="373737"/>
                </a:solidFill>
                <a:latin typeface="Stadio Now Novarese"/>
              </a:rPr>
              <a:t>Недостатнє забезпечення комп’ютерною технікою.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7A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89548" y="166478"/>
            <a:ext cx="17598452" cy="9798823"/>
            <a:chOff x="0" y="0"/>
            <a:chExt cx="4634983" cy="258076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34983" cy="2580760"/>
            </a:xfrm>
            <a:custGeom>
              <a:avLst/>
              <a:gdLst/>
              <a:ahLst/>
              <a:cxnLst/>
              <a:rect l="l" t="t" r="r" b="b"/>
              <a:pathLst>
                <a:path w="4634983" h="2580760">
                  <a:moveTo>
                    <a:pt x="0" y="0"/>
                  </a:moveTo>
                  <a:lnTo>
                    <a:pt x="4634983" y="0"/>
                  </a:lnTo>
                  <a:lnTo>
                    <a:pt x="4634983" y="2580760"/>
                  </a:lnTo>
                  <a:lnTo>
                    <a:pt x="0" y="2580760"/>
                  </a:lnTo>
                  <a:close/>
                </a:path>
              </a:pathLst>
            </a:custGeom>
            <a:solidFill>
              <a:srgbClr val="ABDFCD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634983" cy="26283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2432692" flipH="1">
            <a:off x="2080324" y="8077787"/>
            <a:ext cx="7315200" cy="3364992"/>
          </a:xfrm>
          <a:custGeom>
            <a:avLst/>
            <a:gdLst/>
            <a:ahLst/>
            <a:cxnLst/>
            <a:rect l="l" t="t" r="r" b="b"/>
            <a:pathLst>
              <a:path w="7315200" h="3364992">
                <a:moveTo>
                  <a:pt x="7315200" y="0"/>
                </a:moveTo>
                <a:lnTo>
                  <a:pt x="0" y="0"/>
                </a:lnTo>
                <a:lnTo>
                  <a:pt x="0" y="3364992"/>
                </a:lnTo>
                <a:lnTo>
                  <a:pt x="7315200" y="3364992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019157">
            <a:off x="11872661" y="5781613"/>
            <a:ext cx="1495897" cy="7412103"/>
          </a:xfrm>
          <a:custGeom>
            <a:avLst/>
            <a:gdLst/>
            <a:ahLst/>
            <a:cxnLst/>
            <a:rect l="l" t="t" r="r" b="b"/>
            <a:pathLst>
              <a:path w="1495897" h="7412103">
                <a:moveTo>
                  <a:pt x="0" y="0"/>
                </a:moveTo>
                <a:lnTo>
                  <a:pt x="1495897" y="0"/>
                </a:lnTo>
                <a:lnTo>
                  <a:pt x="1495897" y="7412103"/>
                </a:lnTo>
                <a:lnTo>
                  <a:pt x="0" y="741210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399812" y="4004181"/>
            <a:ext cx="3846758" cy="4434303"/>
          </a:xfrm>
          <a:custGeom>
            <a:avLst/>
            <a:gdLst/>
            <a:ahLst/>
            <a:cxnLst/>
            <a:rect l="l" t="t" r="r" b="b"/>
            <a:pathLst>
              <a:path w="3846758" h="4434303">
                <a:moveTo>
                  <a:pt x="0" y="0"/>
                </a:moveTo>
                <a:lnTo>
                  <a:pt x="3846758" y="0"/>
                </a:lnTo>
                <a:lnTo>
                  <a:pt x="3846758" y="4434303"/>
                </a:lnTo>
                <a:lnTo>
                  <a:pt x="0" y="443430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9642844" y="3844693"/>
            <a:ext cx="3999158" cy="4609980"/>
          </a:xfrm>
          <a:custGeom>
            <a:avLst/>
            <a:gdLst/>
            <a:ahLst/>
            <a:cxnLst/>
            <a:rect l="l" t="t" r="r" b="b"/>
            <a:pathLst>
              <a:path w="3999158" h="4609980">
                <a:moveTo>
                  <a:pt x="0" y="0"/>
                </a:moveTo>
                <a:lnTo>
                  <a:pt x="3999158" y="0"/>
                </a:lnTo>
                <a:lnTo>
                  <a:pt x="3999158" y="4609980"/>
                </a:lnTo>
                <a:lnTo>
                  <a:pt x="0" y="460998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28700" y="3953675"/>
            <a:ext cx="3810074" cy="4392016"/>
          </a:xfrm>
          <a:custGeom>
            <a:avLst/>
            <a:gdLst/>
            <a:ahLst/>
            <a:cxnLst/>
            <a:rect l="l" t="t" r="r" b="b"/>
            <a:pathLst>
              <a:path w="3810074" h="4392016">
                <a:moveTo>
                  <a:pt x="0" y="0"/>
                </a:moveTo>
                <a:lnTo>
                  <a:pt x="3810074" y="0"/>
                </a:lnTo>
                <a:lnTo>
                  <a:pt x="3810074" y="4392016"/>
                </a:lnTo>
                <a:lnTo>
                  <a:pt x="0" y="439201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980161" y="3769837"/>
            <a:ext cx="4050051" cy="4668647"/>
          </a:xfrm>
          <a:custGeom>
            <a:avLst/>
            <a:gdLst/>
            <a:ahLst/>
            <a:cxnLst/>
            <a:rect l="l" t="t" r="r" b="b"/>
            <a:pathLst>
              <a:path w="4050051" h="4668647">
                <a:moveTo>
                  <a:pt x="0" y="0"/>
                </a:moveTo>
                <a:lnTo>
                  <a:pt x="4050051" y="0"/>
                </a:lnTo>
                <a:lnTo>
                  <a:pt x="4050051" y="4668647"/>
                </a:lnTo>
                <a:lnTo>
                  <a:pt x="0" y="466864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0846854" y="-369638"/>
            <a:ext cx="6645463" cy="4214331"/>
          </a:xfrm>
          <a:custGeom>
            <a:avLst/>
            <a:gdLst/>
            <a:ahLst/>
            <a:cxnLst/>
            <a:rect l="l" t="t" r="r" b="b"/>
            <a:pathLst>
              <a:path w="6645463" h="4214331">
                <a:moveTo>
                  <a:pt x="0" y="0"/>
                </a:moveTo>
                <a:lnTo>
                  <a:pt x="6645463" y="0"/>
                </a:lnTo>
                <a:lnTo>
                  <a:pt x="6645463" y="4214331"/>
                </a:lnTo>
                <a:lnTo>
                  <a:pt x="0" y="421433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1424025" y="816832"/>
            <a:ext cx="10068817" cy="13895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58"/>
              </a:lnSpc>
            </a:pPr>
            <a:r>
              <a:rPr lang="en-US" sz="3970">
                <a:solidFill>
                  <a:srgbClr val="373737"/>
                </a:solidFill>
                <a:latin typeface="Stinger Fit Bold"/>
              </a:rPr>
              <a:t>ОСВІТА В КОНТЕКСТІ ВИКЛИКІВ ВОЄННОГО ЧАСУ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167343" y="5556000"/>
            <a:ext cx="3532788" cy="21682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75"/>
              </a:lnSpc>
              <a:spcBef>
                <a:spcPct val="0"/>
              </a:spcBef>
            </a:pPr>
            <a:r>
              <a:rPr lang="en-US" sz="2410">
                <a:solidFill>
                  <a:srgbClr val="373737"/>
                </a:solidFill>
                <a:latin typeface="Stadio Now Novarese"/>
              </a:rPr>
              <a:t>відсутність ефективного зворотнього зв’язку;</a:t>
            </a:r>
          </a:p>
          <a:p>
            <a:pPr algn="ctr">
              <a:lnSpc>
                <a:spcPts val="3375"/>
              </a:lnSpc>
              <a:spcBef>
                <a:spcPct val="0"/>
              </a:spcBef>
            </a:pPr>
            <a:r>
              <a:rPr lang="en-US" sz="2410">
                <a:solidFill>
                  <a:srgbClr val="373737"/>
                </a:solidFill>
                <a:latin typeface="Stadio Now Novarese"/>
              </a:rPr>
              <a:t>брак живого спілкування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587989" y="5556000"/>
            <a:ext cx="3711955" cy="18028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4"/>
              </a:lnSpc>
              <a:spcBef>
                <a:spcPct val="0"/>
              </a:spcBef>
            </a:pPr>
            <a:r>
              <a:rPr lang="en-US" sz="2496">
                <a:solidFill>
                  <a:srgbClr val="373737"/>
                </a:solidFill>
                <a:latin typeface="Stadio Now Novarese"/>
              </a:rPr>
              <a:t> Нестача часу з врахуванням обмежень його на урок для синхронної взаємодії.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751892" y="5546475"/>
            <a:ext cx="3781063" cy="18185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7"/>
              </a:lnSpc>
              <a:spcBef>
                <a:spcPct val="0"/>
              </a:spcBef>
            </a:pPr>
            <a:r>
              <a:rPr lang="en-US" sz="2505">
                <a:solidFill>
                  <a:srgbClr val="373737"/>
                </a:solidFill>
                <a:latin typeface="Stadio Now Novarese"/>
              </a:rPr>
              <a:t>Збільшення обсягу домашніх завдань, завдань на самостійне опрацювання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4394477" y="5478059"/>
            <a:ext cx="3097840" cy="1886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29"/>
              </a:lnSpc>
              <a:spcBef>
                <a:spcPct val="0"/>
              </a:spcBef>
            </a:pPr>
            <a:r>
              <a:rPr lang="en-US" sz="2592">
                <a:solidFill>
                  <a:srgbClr val="373737"/>
                </a:solidFill>
                <a:latin typeface="Stadio Now Novarese"/>
              </a:rPr>
              <a:t>Відсутність здобуття дієвого практичного досвіду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7A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89548" y="166478"/>
            <a:ext cx="17598452" cy="9798823"/>
            <a:chOff x="0" y="0"/>
            <a:chExt cx="4634983" cy="258076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34983" cy="2580760"/>
            </a:xfrm>
            <a:custGeom>
              <a:avLst/>
              <a:gdLst/>
              <a:ahLst/>
              <a:cxnLst/>
              <a:rect l="l" t="t" r="r" b="b"/>
              <a:pathLst>
                <a:path w="4634983" h="2580760">
                  <a:moveTo>
                    <a:pt x="0" y="0"/>
                  </a:moveTo>
                  <a:lnTo>
                    <a:pt x="4634983" y="0"/>
                  </a:lnTo>
                  <a:lnTo>
                    <a:pt x="4634983" y="2580760"/>
                  </a:lnTo>
                  <a:lnTo>
                    <a:pt x="0" y="2580760"/>
                  </a:lnTo>
                  <a:close/>
                </a:path>
              </a:pathLst>
            </a:custGeom>
            <a:solidFill>
              <a:srgbClr val="F4E9AE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634983" cy="26283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5019157">
            <a:off x="11872661" y="5781613"/>
            <a:ext cx="1495897" cy="7412103"/>
          </a:xfrm>
          <a:custGeom>
            <a:avLst/>
            <a:gdLst/>
            <a:ahLst/>
            <a:cxnLst/>
            <a:rect l="l" t="t" r="r" b="b"/>
            <a:pathLst>
              <a:path w="1495897" h="7412103">
                <a:moveTo>
                  <a:pt x="0" y="0"/>
                </a:moveTo>
                <a:lnTo>
                  <a:pt x="1495897" y="0"/>
                </a:lnTo>
                <a:lnTo>
                  <a:pt x="1495897" y="7412103"/>
                </a:lnTo>
                <a:lnTo>
                  <a:pt x="0" y="741210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281383" y="1916854"/>
            <a:ext cx="3454904" cy="3982598"/>
          </a:xfrm>
          <a:custGeom>
            <a:avLst/>
            <a:gdLst/>
            <a:ahLst/>
            <a:cxnLst/>
            <a:rect l="l" t="t" r="r" b="b"/>
            <a:pathLst>
              <a:path w="3454904" h="3982598">
                <a:moveTo>
                  <a:pt x="0" y="0"/>
                </a:moveTo>
                <a:lnTo>
                  <a:pt x="3454904" y="0"/>
                </a:lnTo>
                <a:lnTo>
                  <a:pt x="3454904" y="3982598"/>
                </a:lnTo>
                <a:lnTo>
                  <a:pt x="0" y="398259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1048686" y="166478"/>
            <a:ext cx="6462607" cy="4364952"/>
          </a:xfrm>
          <a:custGeom>
            <a:avLst/>
            <a:gdLst/>
            <a:ahLst/>
            <a:cxnLst/>
            <a:rect l="l" t="t" r="r" b="b"/>
            <a:pathLst>
              <a:path w="6462607" h="4364952">
                <a:moveTo>
                  <a:pt x="0" y="0"/>
                </a:moveTo>
                <a:lnTo>
                  <a:pt x="6462606" y="0"/>
                </a:lnTo>
                <a:lnTo>
                  <a:pt x="6462606" y="4364952"/>
                </a:lnTo>
                <a:lnTo>
                  <a:pt x="0" y="436495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9049107" y="4032870"/>
            <a:ext cx="3999158" cy="4609980"/>
          </a:xfrm>
          <a:custGeom>
            <a:avLst/>
            <a:gdLst/>
            <a:ahLst/>
            <a:cxnLst/>
            <a:rect l="l" t="t" r="r" b="b"/>
            <a:pathLst>
              <a:path w="3999158" h="4609980">
                <a:moveTo>
                  <a:pt x="0" y="0"/>
                </a:moveTo>
                <a:lnTo>
                  <a:pt x="3999158" y="0"/>
                </a:lnTo>
                <a:lnTo>
                  <a:pt x="3999158" y="4609981"/>
                </a:lnTo>
                <a:lnTo>
                  <a:pt x="0" y="460998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055015" y="1712145"/>
            <a:ext cx="3810074" cy="4392016"/>
          </a:xfrm>
          <a:custGeom>
            <a:avLst/>
            <a:gdLst/>
            <a:ahLst/>
            <a:cxnLst/>
            <a:rect l="l" t="t" r="r" b="b"/>
            <a:pathLst>
              <a:path w="3810074" h="4392016">
                <a:moveTo>
                  <a:pt x="0" y="0"/>
                </a:moveTo>
                <a:lnTo>
                  <a:pt x="3810074" y="0"/>
                </a:lnTo>
                <a:lnTo>
                  <a:pt x="3810074" y="4392016"/>
                </a:lnTo>
                <a:lnTo>
                  <a:pt x="0" y="439201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3705490" y="3908153"/>
            <a:ext cx="4050051" cy="4668647"/>
          </a:xfrm>
          <a:custGeom>
            <a:avLst/>
            <a:gdLst/>
            <a:ahLst/>
            <a:cxnLst/>
            <a:rect l="l" t="t" r="r" b="b"/>
            <a:pathLst>
              <a:path w="4050051" h="4668647">
                <a:moveTo>
                  <a:pt x="0" y="0"/>
                </a:moveTo>
                <a:lnTo>
                  <a:pt x="4050051" y="0"/>
                </a:lnTo>
                <a:lnTo>
                  <a:pt x="4050051" y="4668646"/>
                </a:lnTo>
                <a:lnTo>
                  <a:pt x="0" y="46686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424025" y="816832"/>
            <a:ext cx="10068817" cy="13895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58"/>
              </a:lnSpc>
            </a:pPr>
            <a:r>
              <a:rPr lang="en-US" sz="3970">
                <a:solidFill>
                  <a:srgbClr val="373737"/>
                </a:solidFill>
                <a:latin typeface="Stinger Fit Bold"/>
              </a:rPr>
              <a:t>ОСВІТА В КОНТЕКСТІ ВИКЛИКІВ ВОЄННОГО ЧАСУ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545278" y="3139428"/>
            <a:ext cx="2829547" cy="20040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71"/>
              </a:lnSpc>
              <a:spcBef>
                <a:spcPct val="0"/>
              </a:spcBef>
            </a:pPr>
            <a:r>
              <a:rPr lang="en-US" sz="2765">
                <a:solidFill>
                  <a:srgbClr val="373737"/>
                </a:solidFill>
                <a:latin typeface="Stadio Now Novarese"/>
              </a:rPr>
              <a:t>Наповнюваність класів і відсутність поділу на групи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027895" y="3317882"/>
            <a:ext cx="4116105" cy="1628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23"/>
              </a:lnSpc>
              <a:spcBef>
                <a:spcPct val="0"/>
              </a:spcBef>
            </a:pPr>
            <a:r>
              <a:rPr lang="en-US" sz="2945">
                <a:solidFill>
                  <a:srgbClr val="373737"/>
                </a:solidFill>
                <a:latin typeface="Stadio Now Novarese"/>
              </a:rPr>
              <a:t>Відсутність друкованих підручників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3911273" y="5518364"/>
            <a:ext cx="3638485" cy="2040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46"/>
              </a:lnSpc>
              <a:spcBef>
                <a:spcPct val="0"/>
              </a:spcBef>
            </a:pPr>
            <a:r>
              <a:rPr lang="en-US" sz="2819">
                <a:solidFill>
                  <a:srgbClr val="373737"/>
                </a:solidFill>
                <a:latin typeface="Stadio Now Novarese"/>
              </a:rPr>
              <a:t> Недостатня мотивація навчання у зв’язку з воєнним станом.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523182" y="5624537"/>
            <a:ext cx="3051008" cy="25720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7"/>
              </a:lnSpc>
              <a:spcBef>
                <a:spcPct val="0"/>
              </a:spcBef>
            </a:pPr>
            <a:r>
              <a:rPr lang="en-US" sz="2862">
                <a:solidFill>
                  <a:srgbClr val="373737"/>
                </a:solidFill>
                <a:latin typeface="Stadio Now Novarese"/>
              </a:rPr>
              <a:t>Психолого-емоційний стан усіх учасників навчального процесу.</a:t>
            </a:r>
          </a:p>
        </p:txBody>
      </p:sp>
      <p:sp>
        <p:nvSpPr>
          <p:cNvPr id="16" name="Freeform 16"/>
          <p:cNvSpPr/>
          <p:nvPr/>
        </p:nvSpPr>
        <p:spPr>
          <a:xfrm>
            <a:off x="4010472" y="5757887"/>
            <a:ext cx="3454904" cy="3982598"/>
          </a:xfrm>
          <a:custGeom>
            <a:avLst/>
            <a:gdLst/>
            <a:ahLst/>
            <a:cxnLst/>
            <a:rect l="l" t="t" r="r" b="b"/>
            <a:pathLst>
              <a:path w="3454904" h="3982598">
                <a:moveTo>
                  <a:pt x="0" y="0"/>
                </a:moveTo>
                <a:lnTo>
                  <a:pt x="3454904" y="0"/>
                </a:lnTo>
                <a:lnTo>
                  <a:pt x="3454904" y="3982598"/>
                </a:lnTo>
                <a:lnTo>
                  <a:pt x="0" y="398259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4171448" y="7406265"/>
            <a:ext cx="3132953" cy="6409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73"/>
              </a:lnSpc>
              <a:spcBef>
                <a:spcPct val="0"/>
              </a:spcBef>
            </a:pPr>
            <a:r>
              <a:rPr lang="en-US" sz="3266">
                <a:solidFill>
                  <a:srgbClr val="373737"/>
                </a:solidFill>
                <a:latin typeface="Stadio Now Novarese"/>
              </a:rPr>
              <a:t>Освітні втрати</a:t>
            </a:r>
          </a:p>
        </p:txBody>
      </p:sp>
      <p:sp>
        <p:nvSpPr>
          <p:cNvPr id="18" name="Freeform 18"/>
          <p:cNvSpPr/>
          <p:nvPr/>
        </p:nvSpPr>
        <p:spPr>
          <a:xfrm rot="2432692" flipH="1">
            <a:off x="2080324" y="8077787"/>
            <a:ext cx="7315200" cy="3364992"/>
          </a:xfrm>
          <a:custGeom>
            <a:avLst/>
            <a:gdLst/>
            <a:ahLst/>
            <a:cxnLst/>
            <a:rect l="l" t="t" r="r" b="b"/>
            <a:pathLst>
              <a:path w="7315200" h="3364992">
                <a:moveTo>
                  <a:pt x="7315200" y="0"/>
                </a:moveTo>
                <a:lnTo>
                  <a:pt x="0" y="0"/>
                </a:lnTo>
                <a:lnTo>
                  <a:pt x="0" y="3364992"/>
                </a:lnTo>
                <a:lnTo>
                  <a:pt x="7315200" y="3364992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7A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147693" y="2487896"/>
            <a:ext cx="10849881" cy="7256468"/>
            <a:chOff x="0" y="0"/>
            <a:chExt cx="2857582" cy="191116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57582" cy="1911169"/>
            </a:xfrm>
            <a:custGeom>
              <a:avLst/>
              <a:gdLst/>
              <a:ahLst/>
              <a:cxnLst/>
              <a:rect l="l" t="t" r="r" b="b"/>
              <a:pathLst>
                <a:path w="2857582" h="1911169">
                  <a:moveTo>
                    <a:pt x="46381" y="0"/>
                  </a:moveTo>
                  <a:lnTo>
                    <a:pt x="2811201" y="0"/>
                  </a:lnTo>
                  <a:cubicBezTo>
                    <a:pt x="2823502" y="0"/>
                    <a:pt x="2835299" y="4887"/>
                    <a:pt x="2843997" y="13585"/>
                  </a:cubicBezTo>
                  <a:cubicBezTo>
                    <a:pt x="2852695" y="22283"/>
                    <a:pt x="2857582" y="34080"/>
                    <a:pt x="2857582" y="46381"/>
                  </a:cubicBezTo>
                  <a:lnTo>
                    <a:pt x="2857582" y="1864788"/>
                  </a:lnTo>
                  <a:cubicBezTo>
                    <a:pt x="2857582" y="1890403"/>
                    <a:pt x="2836816" y="1911169"/>
                    <a:pt x="2811201" y="1911169"/>
                  </a:cubicBezTo>
                  <a:lnTo>
                    <a:pt x="46381" y="1911169"/>
                  </a:lnTo>
                  <a:cubicBezTo>
                    <a:pt x="34080" y="1911169"/>
                    <a:pt x="22283" y="1906282"/>
                    <a:pt x="13585" y="1897584"/>
                  </a:cubicBezTo>
                  <a:cubicBezTo>
                    <a:pt x="4887" y="1888886"/>
                    <a:pt x="0" y="1877089"/>
                    <a:pt x="0" y="1864788"/>
                  </a:cubicBezTo>
                  <a:lnTo>
                    <a:pt x="0" y="46381"/>
                  </a:lnTo>
                  <a:cubicBezTo>
                    <a:pt x="0" y="34080"/>
                    <a:pt x="4887" y="22283"/>
                    <a:pt x="13585" y="13585"/>
                  </a:cubicBezTo>
                  <a:cubicBezTo>
                    <a:pt x="22283" y="4887"/>
                    <a:pt x="34080" y="0"/>
                    <a:pt x="46381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2857582" cy="19587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930212" y="0"/>
            <a:ext cx="15067362" cy="13787502"/>
            <a:chOff x="0" y="0"/>
            <a:chExt cx="20089817" cy="18383336"/>
          </a:xfrm>
        </p:grpSpPr>
        <p:grpSp>
          <p:nvGrpSpPr>
            <p:cNvPr id="6" name="Group 6"/>
            <p:cNvGrpSpPr/>
            <p:nvPr/>
          </p:nvGrpSpPr>
          <p:grpSpPr>
            <a:xfrm>
              <a:off x="872141" y="0"/>
              <a:ext cx="19217676" cy="18383336"/>
              <a:chOff x="0" y="0"/>
              <a:chExt cx="3796084" cy="3631276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3796084" cy="3631276"/>
              </a:xfrm>
              <a:custGeom>
                <a:avLst/>
                <a:gdLst/>
                <a:ahLst/>
                <a:cxnLst/>
                <a:rect l="l" t="t" r="r" b="b"/>
                <a:pathLst>
                  <a:path w="3796084" h="3631276">
                    <a:moveTo>
                      <a:pt x="0" y="0"/>
                    </a:moveTo>
                    <a:lnTo>
                      <a:pt x="3796084" y="0"/>
                    </a:lnTo>
                    <a:lnTo>
                      <a:pt x="3796084" y="3631276"/>
                    </a:lnTo>
                    <a:lnTo>
                      <a:pt x="0" y="3631276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8" name="TextBox 8"/>
              <p:cNvSpPr txBox="1"/>
              <p:nvPr/>
            </p:nvSpPr>
            <p:spPr>
              <a:xfrm>
                <a:off x="0" y="-47625"/>
                <a:ext cx="3796084" cy="367890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9" name="Freeform 9"/>
            <p:cNvSpPr/>
            <p:nvPr/>
          </p:nvSpPr>
          <p:spPr>
            <a:xfrm rot="-48879">
              <a:off x="99994" y="403767"/>
              <a:ext cx="1766206" cy="14078456"/>
            </a:xfrm>
            <a:custGeom>
              <a:avLst/>
              <a:gdLst/>
              <a:ahLst/>
              <a:cxnLst/>
              <a:rect l="l" t="t" r="r" b="b"/>
              <a:pathLst>
                <a:path w="1766206" h="14078456">
                  <a:moveTo>
                    <a:pt x="0" y="0"/>
                  </a:moveTo>
                  <a:lnTo>
                    <a:pt x="1766207" y="0"/>
                  </a:lnTo>
                  <a:lnTo>
                    <a:pt x="1766207" y="14078455"/>
                  </a:lnTo>
                  <a:lnTo>
                    <a:pt x="0" y="140784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10" name="Freeform 10"/>
          <p:cNvSpPr/>
          <p:nvPr/>
        </p:nvSpPr>
        <p:spPr>
          <a:xfrm rot="-1656846">
            <a:off x="29027" y="430438"/>
            <a:ext cx="2466841" cy="2480370"/>
          </a:xfrm>
          <a:custGeom>
            <a:avLst/>
            <a:gdLst/>
            <a:ahLst/>
            <a:cxnLst/>
            <a:rect l="l" t="t" r="r" b="b"/>
            <a:pathLst>
              <a:path w="2466841" h="2480370">
                <a:moveTo>
                  <a:pt x="0" y="0"/>
                </a:moveTo>
                <a:lnTo>
                  <a:pt x="2466841" y="0"/>
                </a:lnTo>
                <a:lnTo>
                  <a:pt x="2466841" y="2480370"/>
                </a:lnTo>
                <a:lnTo>
                  <a:pt x="0" y="24803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-264429">
            <a:off x="799912" y="5076392"/>
            <a:ext cx="1661252" cy="3062216"/>
          </a:xfrm>
          <a:custGeom>
            <a:avLst/>
            <a:gdLst/>
            <a:ahLst/>
            <a:cxnLst/>
            <a:rect l="l" t="t" r="r" b="b"/>
            <a:pathLst>
              <a:path w="1661252" h="3062216">
                <a:moveTo>
                  <a:pt x="0" y="0"/>
                </a:moveTo>
                <a:lnTo>
                  <a:pt x="1661252" y="0"/>
                </a:lnTo>
                <a:lnTo>
                  <a:pt x="1661252" y="3062216"/>
                </a:lnTo>
                <a:lnTo>
                  <a:pt x="0" y="306221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4475399" y="339374"/>
            <a:ext cx="13211161" cy="9826341"/>
          </a:xfrm>
          <a:custGeom>
            <a:avLst/>
            <a:gdLst/>
            <a:ahLst/>
            <a:cxnLst/>
            <a:rect l="l" t="t" r="r" b="b"/>
            <a:pathLst>
              <a:path w="13211161" h="9826341">
                <a:moveTo>
                  <a:pt x="0" y="0"/>
                </a:moveTo>
                <a:lnTo>
                  <a:pt x="13211161" y="0"/>
                </a:lnTo>
                <a:lnTo>
                  <a:pt x="13211161" y="9826341"/>
                </a:lnTo>
                <a:lnTo>
                  <a:pt x="0" y="982634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7A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973199" y="-125452"/>
            <a:ext cx="15067362" cy="13787502"/>
            <a:chOff x="0" y="0"/>
            <a:chExt cx="20089817" cy="18383336"/>
          </a:xfrm>
        </p:grpSpPr>
        <p:grpSp>
          <p:nvGrpSpPr>
            <p:cNvPr id="3" name="Group 3"/>
            <p:cNvGrpSpPr/>
            <p:nvPr/>
          </p:nvGrpSpPr>
          <p:grpSpPr>
            <a:xfrm>
              <a:off x="872141" y="0"/>
              <a:ext cx="19217676" cy="18383336"/>
              <a:chOff x="0" y="0"/>
              <a:chExt cx="3796084" cy="3631276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3796084" cy="3631276"/>
              </a:xfrm>
              <a:custGeom>
                <a:avLst/>
                <a:gdLst/>
                <a:ahLst/>
                <a:cxnLst/>
                <a:rect l="l" t="t" r="r" b="b"/>
                <a:pathLst>
                  <a:path w="3796084" h="3631276">
                    <a:moveTo>
                      <a:pt x="0" y="0"/>
                    </a:moveTo>
                    <a:lnTo>
                      <a:pt x="3796084" y="0"/>
                    </a:lnTo>
                    <a:lnTo>
                      <a:pt x="3796084" y="3631276"/>
                    </a:lnTo>
                    <a:lnTo>
                      <a:pt x="0" y="3631276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5" name="TextBox 5"/>
              <p:cNvSpPr txBox="1"/>
              <p:nvPr/>
            </p:nvSpPr>
            <p:spPr>
              <a:xfrm>
                <a:off x="0" y="-47625"/>
                <a:ext cx="3796084" cy="367890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6" name="Freeform 6"/>
            <p:cNvSpPr/>
            <p:nvPr/>
          </p:nvSpPr>
          <p:spPr>
            <a:xfrm rot="-48879">
              <a:off x="99994" y="403767"/>
              <a:ext cx="1766206" cy="14078456"/>
            </a:xfrm>
            <a:custGeom>
              <a:avLst/>
              <a:gdLst/>
              <a:ahLst/>
              <a:cxnLst/>
              <a:rect l="l" t="t" r="r" b="b"/>
              <a:pathLst>
                <a:path w="1766206" h="14078456">
                  <a:moveTo>
                    <a:pt x="0" y="0"/>
                  </a:moveTo>
                  <a:lnTo>
                    <a:pt x="1766207" y="0"/>
                  </a:lnTo>
                  <a:lnTo>
                    <a:pt x="1766207" y="14078455"/>
                  </a:lnTo>
                  <a:lnTo>
                    <a:pt x="0" y="140784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7" name="Freeform 7"/>
          <p:cNvSpPr/>
          <p:nvPr/>
        </p:nvSpPr>
        <p:spPr>
          <a:xfrm>
            <a:off x="4603882" y="514309"/>
            <a:ext cx="13141543" cy="9492613"/>
          </a:xfrm>
          <a:custGeom>
            <a:avLst/>
            <a:gdLst/>
            <a:ahLst/>
            <a:cxnLst/>
            <a:rect l="l" t="t" r="r" b="b"/>
            <a:pathLst>
              <a:path w="13141543" h="9492613">
                <a:moveTo>
                  <a:pt x="0" y="0"/>
                </a:moveTo>
                <a:lnTo>
                  <a:pt x="13141543" y="0"/>
                </a:lnTo>
                <a:lnTo>
                  <a:pt x="13141543" y="9492613"/>
                </a:lnTo>
                <a:lnTo>
                  <a:pt x="0" y="949261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883" r="-11249"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830766" y="294802"/>
            <a:ext cx="1930557" cy="3010616"/>
          </a:xfrm>
          <a:custGeom>
            <a:avLst/>
            <a:gdLst/>
            <a:ahLst/>
            <a:cxnLst/>
            <a:rect l="l" t="t" r="r" b="b"/>
            <a:pathLst>
              <a:path w="1930557" h="3010616">
                <a:moveTo>
                  <a:pt x="0" y="0"/>
                </a:moveTo>
                <a:lnTo>
                  <a:pt x="1930557" y="0"/>
                </a:lnTo>
                <a:lnTo>
                  <a:pt x="1930557" y="3010616"/>
                </a:lnTo>
                <a:lnTo>
                  <a:pt x="0" y="301061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917808">
            <a:off x="322477" y="5922180"/>
            <a:ext cx="2411075" cy="2768458"/>
          </a:xfrm>
          <a:custGeom>
            <a:avLst/>
            <a:gdLst/>
            <a:ahLst/>
            <a:cxnLst/>
            <a:rect l="l" t="t" r="r" b="b"/>
            <a:pathLst>
              <a:path w="2411075" h="2768458">
                <a:moveTo>
                  <a:pt x="0" y="0"/>
                </a:moveTo>
                <a:lnTo>
                  <a:pt x="2411075" y="0"/>
                </a:lnTo>
                <a:lnTo>
                  <a:pt x="2411075" y="2768458"/>
                </a:lnTo>
                <a:lnTo>
                  <a:pt x="0" y="276845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7A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89548" y="190801"/>
            <a:ext cx="17598452" cy="9798823"/>
            <a:chOff x="0" y="0"/>
            <a:chExt cx="4634983" cy="258076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34983" cy="2580760"/>
            </a:xfrm>
            <a:custGeom>
              <a:avLst/>
              <a:gdLst/>
              <a:ahLst/>
              <a:cxnLst/>
              <a:rect l="l" t="t" r="r" b="b"/>
              <a:pathLst>
                <a:path w="4634983" h="2580760">
                  <a:moveTo>
                    <a:pt x="0" y="0"/>
                  </a:moveTo>
                  <a:lnTo>
                    <a:pt x="4634983" y="0"/>
                  </a:lnTo>
                  <a:lnTo>
                    <a:pt x="4634983" y="2580760"/>
                  </a:lnTo>
                  <a:lnTo>
                    <a:pt x="0" y="2580760"/>
                  </a:lnTo>
                  <a:close/>
                </a:path>
              </a:pathLst>
            </a:custGeom>
            <a:solidFill>
              <a:srgbClr val="FDC9C3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634983" cy="26283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3766676" y="1321245"/>
            <a:ext cx="1082327" cy="1359281"/>
          </a:xfrm>
          <a:custGeom>
            <a:avLst/>
            <a:gdLst/>
            <a:ahLst/>
            <a:cxnLst/>
            <a:rect l="l" t="t" r="r" b="b"/>
            <a:pathLst>
              <a:path w="1082327" h="1359281">
                <a:moveTo>
                  <a:pt x="0" y="0"/>
                </a:moveTo>
                <a:lnTo>
                  <a:pt x="1082327" y="0"/>
                </a:lnTo>
                <a:lnTo>
                  <a:pt x="1082327" y="1359281"/>
                </a:lnTo>
                <a:lnTo>
                  <a:pt x="0" y="13592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>
            <a:off x="13438997" y="1321245"/>
            <a:ext cx="1082327" cy="1359281"/>
          </a:xfrm>
          <a:custGeom>
            <a:avLst/>
            <a:gdLst/>
            <a:ahLst/>
            <a:cxnLst/>
            <a:rect l="l" t="t" r="r" b="b"/>
            <a:pathLst>
              <a:path w="1082327" h="1359281">
                <a:moveTo>
                  <a:pt x="1082327" y="0"/>
                </a:moveTo>
                <a:lnTo>
                  <a:pt x="0" y="0"/>
                </a:lnTo>
                <a:lnTo>
                  <a:pt x="0" y="1359281"/>
                </a:lnTo>
                <a:lnTo>
                  <a:pt x="1082327" y="1359281"/>
                </a:lnTo>
                <a:lnTo>
                  <a:pt x="1082327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658378" y="473429"/>
            <a:ext cx="16971245" cy="9233566"/>
            <a:chOff x="0" y="0"/>
            <a:chExt cx="22628326" cy="12311421"/>
          </a:xfrm>
        </p:grpSpPr>
        <p:grpSp>
          <p:nvGrpSpPr>
            <p:cNvPr id="8" name="Group 8"/>
            <p:cNvGrpSpPr/>
            <p:nvPr/>
          </p:nvGrpSpPr>
          <p:grpSpPr>
            <a:xfrm>
              <a:off x="742874" y="0"/>
              <a:ext cx="21885452" cy="12311421"/>
              <a:chOff x="0" y="0"/>
              <a:chExt cx="4323052" cy="2431886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323052" cy="2431886"/>
              </a:xfrm>
              <a:custGeom>
                <a:avLst/>
                <a:gdLst/>
                <a:ahLst/>
                <a:cxnLst/>
                <a:rect l="l" t="t" r="r" b="b"/>
                <a:pathLst>
                  <a:path w="4323052" h="2431886">
                    <a:moveTo>
                      <a:pt x="0" y="0"/>
                    </a:moveTo>
                    <a:lnTo>
                      <a:pt x="4323052" y="0"/>
                    </a:lnTo>
                    <a:lnTo>
                      <a:pt x="4323052" y="2431886"/>
                    </a:lnTo>
                    <a:lnTo>
                      <a:pt x="0" y="2431886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47625"/>
                <a:ext cx="4323052" cy="247951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1" name="Freeform 11"/>
            <p:cNvSpPr/>
            <p:nvPr/>
          </p:nvSpPr>
          <p:spPr>
            <a:xfrm>
              <a:off x="0" y="153722"/>
              <a:ext cx="1485749" cy="11842925"/>
            </a:xfrm>
            <a:custGeom>
              <a:avLst/>
              <a:gdLst/>
              <a:ahLst/>
              <a:cxnLst/>
              <a:rect l="l" t="t" r="r" b="b"/>
              <a:pathLst>
                <a:path w="1485749" h="11842925">
                  <a:moveTo>
                    <a:pt x="0" y="0"/>
                  </a:moveTo>
                  <a:lnTo>
                    <a:pt x="1485749" y="0"/>
                  </a:lnTo>
                  <a:lnTo>
                    <a:pt x="1485749" y="11842924"/>
                  </a:lnTo>
                  <a:lnTo>
                    <a:pt x="0" y="118429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xmlns="" r:embed="rId5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12" name="Freeform 12"/>
          <p:cNvSpPr/>
          <p:nvPr/>
        </p:nvSpPr>
        <p:spPr>
          <a:xfrm rot="1348902">
            <a:off x="15440665" y="7131860"/>
            <a:ext cx="2466841" cy="2480370"/>
          </a:xfrm>
          <a:custGeom>
            <a:avLst/>
            <a:gdLst/>
            <a:ahLst/>
            <a:cxnLst/>
            <a:rect l="l" t="t" r="r" b="b"/>
            <a:pathLst>
              <a:path w="2466841" h="2480370">
                <a:moveTo>
                  <a:pt x="0" y="0"/>
                </a:moveTo>
                <a:lnTo>
                  <a:pt x="2466840" y="0"/>
                </a:lnTo>
                <a:lnTo>
                  <a:pt x="2466840" y="2480370"/>
                </a:lnTo>
                <a:lnTo>
                  <a:pt x="0" y="248037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2168351" y="623126"/>
            <a:ext cx="3941585" cy="3025166"/>
          </a:xfrm>
          <a:custGeom>
            <a:avLst/>
            <a:gdLst/>
            <a:ahLst/>
            <a:cxnLst/>
            <a:rect l="l" t="t" r="r" b="b"/>
            <a:pathLst>
              <a:path w="3941585" h="3025166">
                <a:moveTo>
                  <a:pt x="0" y="0"/>
                </a:moveTo>
                <a:lnTo>
                  <a:pt x="3941585" y="0"/>
                </a:lnTo>
                <a:lnTo>
                  <a:pt x="3941585" y="3025166"/>
                </a:lnTo>
                <a:lnTo>
                  <a:pt x="0" y="302516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2514875" y="1520174"/>
            <a:ext cx="3248539" cy="14721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28"/>
              </a:lnSpc>
              <a:spcBef>
                <a:spcPct val="0"/>
              </a:spcBef>
            </a:pPr>
            <a:r>
              <a:rPr lang="en-US" sz="2091">
                <a:solidFill>
                  <a:srgbClr val="000000"/>
                </a:solidFill>
                <a:latin typeface="Arimo"/>
              </a:rPr>
              <a:t>Дотримуйтеся санітарно-гігієнічних вимог до проведення і організації дистанційного навчання.</a:t>
            </a:r>
          </a:p>
        </p:txBody>
      </p:sp>
      <p:sp>
        <p:nvSpPr>
          <p:cNvPr id="15" name="Freeform 15"/>
          <p:cNvSpPr/>
          <p:nvPr/>
        </p:nvSpPr>
        <p:spPr>
          <a:xfrm>
            <a:off x="13015500" y="4131356"/>
            <a:ext cx="3941585" cy="3025166"/>
          </a:xfrm>
          <a:custGeom>
            <a:avLst/>
            <a:gdLst/>
            <a:ahLst/>
            <a:cxnLst/>
            <a:rect l="l" t="t" r="r" b="b"/>
            <a:pathLst>
              <a:path w="3941585" h="3025166">
                <a:moveTo>
                  <a:pt x="0" y="0"/>
                </a:moveTo>
                <a:lnTo>
                  <a:pt x="3941585" y="0"/>
                </a:lnTo>
                <a:lnTo>
                  <a:pt x="3941585" y="3025167"/>
                </a:lnTo>
                <a:lnTo>
                  <a:pt x="0" y="302516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327521" y="775526"/>
            <a:ext cx="3941585" cy="3025166"/>
          </a:xfrm>
          <a:custGeom>
            <a:avLst/>
            <a:gdLst/>
            <a:ahLst/>
            <a:cxnLst/>
            <a:rect l="l" t="t" r="r" b="b"/>
            <a:pathLst>
              <a:path w="3941585" h="3025166">
                <a:moveTo>
                  <a:pt x="0" y="0"/>
                </a:moveTo>
                <a:lnTo>
                  <a:pt x="3941585" y="0"/>
                </a:lnTo>
                <a:lnTo>
                  <a:pt x="3941585" y="3025166"/>
                </a:lnTo>
                <a:lnTo>
                  <a:pt x="0" y="302516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6985761" y="775526"/>
            <a:ext cx="3941585" cy="3025166"/>
          </a:xfrm>
          <a:custGeom>
            <a:avLst/>
            <a:gdLst/>
            <a:ahLst/>
            <a:cxnLst/>
            <a:rect l="l" t="t" r="r" b="b"/>
            <a:pathLst>
              <a:path w="3941585" h="3025166">
                <a:moveTo>
                  <a:pt x="0" y="0"/>
                </a:moveTo>
                <a:lnTo>
                  <a:pt x="3941585" y="0"/>
                </a:lnTo>
                <a:lnTo>
                  <a:pt x="3941585" y="3025166"/>
                </a:lnTo>
                <a:lnTo>
                  <a:pt x="0" y="302516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2164441" y="3800692"/>
            <a:ext cx="3941585" cy="3025166"/>
          </a:xfrm>
          <a:custGeom>
            <a:avLst/>
            <a:gdLst/>
            <a:ahLst/>
            <a:cxnLst/>
            <a:rect l="l" t="t" r="r" b="b"/>
            <a:pathLst>
              <a:path w="3941585" h="3025166">
                <a:moveTo>
                  <a:pt x="0" y="0"/>
                </a:moveTo>
                <a:lnTo>
                  <a:pt x="3941585" y="0"/>
                </a:lnTo>
                <a:lnTo>
                  <a:pt x="3941585" y="3025167"/>
                </a:lnTo>
                <a:lnTo>
                  <a:pt x="0" y="302516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3483617" y="6681829"/>
            <a:ext cx="3941585" cy="3025166"/>
          </a:xfrm>
          <a:custGeom>
            <a:avLst/>
            <a:gdLst/>
            <a:ahLst/>
            <a:cxnLst/>
            <a:rect l="l" t="t" r="r" b="b"/>
            <a:pathLst>
              <a:path w="3941585" h="3025166">
                <a:moveTo>
                  <a:pt x="0" y="0"/>
                </a:moveTo>
                <a:lnTo>
                  <a:pt x="3941585" y="0"/>
                </a:lnTo>
                <a:lnTo>
                  <a:pt x="3941585" y="3025166"/>
                </a:lnTo>
                <a:lnTo>
                  <a:pt x="0" y="302516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2208042" y="4773297"/>
            <a:ext cx="3555371" cy="11506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55"/>
              </a:lnSpc>
              <a:spcBef>
                <a:spcPct val="0"/>
              </a:spcBef>
            </a:pPr>
            <a:r>
              <a:rPr lang="en-US" sz="2182">
                <a:solidFill>
                  <a:srgbClr val="000000"/>
                </a:solidFill>
                <a:latin typeface="Arimo"/>
              </a:rPr>
              <a:t>Доцільно і раціонально дозуйте матеріал в межах одного уроку.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923058" y="7695464"/>
            <a:ext cx="3062703" cy="12127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02"/>
              </a:lnSpc>
              <a:spcBef>
                <a:spcPct val="0"/>
              </a:spcBef>
            </a:pPr>
            <a:r>
              <a:rPr lang="en-US" sz="2287">
                <a:solidFill>
                  <a:srgbClr val="000000"/>
                </a:solidFill>
                <a:latin typeface="Arimo"/>
              </a:rPr>
              <a:t>Використовуйте добрий гумор на уроці.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425202" y="1702264"/>
            <a:ext cx="2902411" cy="11079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36"/>
              </a:lnSpc>
              <a:spcBef>
                <a:spcPct val="0"/>
              </a:spcBef>
            </a:pPr>
            <a:r>
              <a:rPr lang="en-US" sz="2097">
                <a:solidFill>
                  <a:srgbClr val="000000"/>
                </a:solidFill>
                <a:latin typeface="Arimo"/>
              </a:rPr>
              <a:t>Більше дітей залучайте до практичної діяльності,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2765671" y="1564961"/>
            <a:ext cx="3043739" cy="16350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45"/>
              </a:lnSpc>
              <a:spcBef>
                <a:spcPct val="0"/>
              </a:spcBef>
            </a:pPr>
            <a:r>
              <a:rPr lang="en-US" sz="2318">
                <a:solidFill>
                  <a:srgbClr val="000000"/>
                </a:solidFill>
                <a:latin typeface="Arimo"/>
              </a:rPr>
              <a:t>Запобігайте виникненню інтелектуальної втоми.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13171932" y="5033062"/>
            <a:ext cx="3233646" cy="8154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61"/>
              </a:lnSpc>
              <a:spcBef>
                <a:spcPct val="0"/>
              </a:spcBef>
            </a:pPr>
            <a:r>
              <a:rPr lang="en-US" sz="2329">
                <a:solidFill>
                  <a:srgbClr val="000000"/>
                </a:solidFill>
                <a:latin typeface="Arimo"/>
              </a:rPr>
              <a:t> Вчіть самоаналізу, проводьте рефлексію</a:t>
            </a:r>
          </a:p>
        </p:txBody>
      </p:sp>
      <p:sp>
        <p:nvSpPr>
          <p:cNvPr id="25" name="Freeform 25"/>
          <p:cNvSpPr/>
          <p:nvPr/>
        </p:nvSpPr>
        <p:spPr>
          <a:xfrm>
            <a:off x="8876407" y="6681829"/>
            <a:ext cx="3941585" cy="3025166"/>
          </a:xfrm>
          <a:custGeom>
            <a:avLst/>
            <a:gdLst/>
            <a:ahLst/>
            <a:cxnLst/>
            <a:rect l="l" t="t" r="r" b="b"/>
            <a:pathLst>
              <a:path w="3941585" h="3025166">
                <a:moveTo>
                  <a:pt x="0" y="0"/>
                </a:moveTo>
                <a:lnTo>
                  <a:pt x="3941585" y="0"/>
                </a:lnTo>
                <a:lnTo>
                  <a:pt x="3941585" y="3025166"/>
                </a:lnTo>
                <a:lnTo>
                  <a:pt x="0" y="302516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7591926" y="3656662"/>
            <a:ext cx="3941585" cy="3025166"/>
          </a:xfrm>
          <a:custGeom>
            <a:avLst/>
            <a:gdLst/>
            <a:ahLst/>
            <a:cxnLst/>
            <a:rect l="l" t="t" r="r" b="b"/>
            <a:pathLst>
              <a:path w="3941585" h="3025166">
                <a:moveTo>
                  <a:pt x="0" y="0"/>
                </a:moveTo>
                <a:lnTo>
                  <a:pt x="3941585" y="0"/>
                </a:lnTo>
                <a:lnTo>
                  <a:pt x="3941585" y="3025167"/>
                </a:lnTo>
                <a:lnTo>
                  <a:pt x="0" y="302516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7" name="TextBox 27"/>
          <p:cNvSpPr txBox="1"/>
          <p:nvPr/>
        </p:nvSpPr>
        <p:spPr>
          <a:xfrm>
            <a:off x="8092404" y="4756152"/>
            <a:ext cx="2940629" cy="8877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31"/>
              </a:lnSpc>
              <a:spcBef>
                <a:spcPct val="0"/>
              </a:spcBef>
            </a:pPr>
            <a:r>
              <a:rPr lang="en-US" sz="2522">
                <a:solidFill>
                  <a:srgbClr val="000000"/>
                </a:solidFill>
                <a:latin typeface="Arimo"/>
              </a:rPr>
              <a:t>Уникайте об’ємних домашніх завдань.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9398446" y="7695464"/>
            <a:ext cx="2897508" cy="8926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52"/>
              </a:lnSpc>
              <a:spcBef>
                <a:spcPct val="0"/>
              </a:spcBef>
            </a:pPr>
            <a:r>
              <a:rPr lang="en-US" sz="2537">
                <a:solidFill>
                  <a:srgbClr val="000000"/>
                </a:solidFill>
                <a:latin typeface="Arimo"/>
              </a:rPr>
              <a:t>Створюйте ситуацію успіху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7A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68126" y="581078"/>
            <a:ext cx="19407887" cy="9233566"/>
            <a:chOff x="0" y="0"/>
            <a:chExt cx="5111542" cy="24318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111542" cy="2431886"/>
            </a:xfrm>
            <a:custGeom>
              <a:avLst/>
              <a:gdLst/>
              <a:ahLst/>
              <a:cxnLst/>
              <a:rect l="l" t="t" r="r" b="b"/>
              <a:pathLst>
                <a:path w="5111542" h="2431886">
                  <a:moveTo>
                    <a:pt x="0" y="0"/>
                  </a:moveTo>
                  <a:lnTo>
                    <a:pt x="5111542" y="0"/>
                  </a:lnTo>
                  <a:lnTo>
                    <a:pt x="5111542" y="2431886"/>
                  </a:lnTo>
                  <a:lnTo>
                    <a:pt x="0" y="2431886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5111542" cy="247951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84821" y="2672892"/>
            <a:ext cx="7520391" cy="6585408"/>
            <a:chOff x="0" y="0"/>
            <a:chExt cx="1980679" cy="173442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80679" cy="1734428"/>
            </a:xfrm>
            <a:custGeom>
              <a:avLst/>
              <a:gdLst/>
              <a:ahLst/>
              <a:cxnLst/>
              <a:rect l="l" t="t" r="r" b="b"/>
              <a:pathLst>
                <a:path w="1980679" h="1734428">
                  <a:moveTo>
                    <a:pt x="66915" y="0"/>
                  </a:moveTo>
                  <a:lnTo>
                    <a:pt x="1913764" y="0"/>
                  </a:lnTo>
                  <a:cubicBezTo>
                    <a:pt x="1931511" y="0"/>
                    <a:pt x="1948531" y="7050"/>
                    <a:pt x="1961080" y="19599"/>
                  </a:cubicBezTo>
                  <a:cubicBezTo>
                    <a:pt x="1973629" y="32148"/>
                    <a:pt x="1980679" y="49168"/>
                    <a:pt x="1980679" y="66915"/>
                  </a:cubicBezTo>
                  <a:lnTo>
                    <a:pt x="1980679" y="1667514"/>
                  </a:lnTo>
                  <a:cubicBezTo>
                    <a:pt x="1980679" y="1704470"/>
                    <a:pt x="1950720" y="1734428"/>
                    <a:pt x="1913764" y="1734428"/>
                  </a:cubicBezTo>
                  <a:lnTo>
                    <a:pt x="66915" y="1734428"/>
                  </a:lnTo>
                  <a:cubicBezTo>
                    <a:pt x="29959" y="1734428"/>
                    <a:pt x="0" y="1704470"/>
                    <a:pt x="0" y="1667514"/>
                  </a:cubicBezTo>
                  <a:lnTo>
                    <a:pt x="0" y="66915"/>
                  </a:lnTo>
                  <a:cubicBezTo>
                    <a:pt x="0" y="29959"/>
                    <a:pt x="29959" y="0"/>
                    <a:pt x="66915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1980679" cy="178205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422855" y="2564655"/>
            <a:ext cx="7520391" cy="6585408"/>
            <a:chOff x="0" y="0"/>
            <a:chExt cx="1980679" cy="173442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980679" cy="1734428"/>
            </a:xfrm>
            <a:custGeom>
              <a:avLst/>
              <a:gdLst/>
              <a:ahLst/>
              <a:cxnLst/>
              <a:rect l="l" t="t" r="r" b="b"/>
              <a:pathLst>
                <a:path w="1980679" h="1734428">
                  <a:moveTo>
                    <a:pt x="66915" y="0"/>
                  </a:moveTo>
                  <a:lnTo>
                    <a:pt x="1913764" y="0"/>
                  </a:lnTo>
                  <a:cubicBezTo>
                    <a:pt x="1931511" y="0"/>
                    <a:pt x="1948531" y="7050"/>
                    <a:pt x="1961080" y="19599"/>
                  </a:cubicBezTo>
                  <a:cubicBezTo>
                    <a:pt x="1973629" y="32148"/>
                    <a:pt x="1980679" y="49168"/>
                    <a:pt x="1980679" y="66915"/>
                  </a:cubicBezTo>
                  <a:lnTo>
                    <a:pt x="1980679" y="1667514"/>
                  </a:lnTo>
                  <a:cubicBezTo>
                    <a:pt x="1980679" y="1704470"/>
                    <a:pt x="1950720" y="1734428"/>
                    <a:pt x="1913764" y="1734428"/>
                  </a:cubicBezTo>
                  <a:lnTo>
                    <a:pt x="66915" y="1734428"/>
                  </a:lnTo>
                  <a:cubicBezTo>
                    <a:pt x="29959" y="1734428"/>
                    <a:pt x="0" y="1704470"/>
                    <a:pt x="0" y="1667514"/>
                  </a:cubicBezTo>
                  <a:lnTo>
                    <a:pt x="0" y="66915"/>
                  </a:lnTo>
                  <a:cubicBezTo>
                    <a:pt x="0" y="29959"/>
                    <a:pt x="29959" y="0"/>
                    <a:pt x="66915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1980679" cy="178205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8695745" y="811125"/>
            <a:ext cx="1320565" cy="8773472"/>
            <a:chOff x="0" y="0"/>
            <a:chExt cx="1760754" cy="11697962"/>
          </a:xfrm>
        </p:grpSpPr>
        <p:sp>
          <p:nvSpPr>
            <p:cNvPr id="12" name="Freeform 12"/>
            <p:cNvSpPr/>
            <p:nvPr/>
          </p:nvSpPr>
          <p:spPr>
            <a:xfrm>
              <a:off x="293191" y="0"/>
              <a:ext cx="1467563" cy="11697962"/>
            </a:xfrm>
            <a:custGeom>
              <a:avLst/>
              <a:gdLst/>
              <a:ahLst/>
              <a:cxnLst/>
              <a:rect l="l" t="t" r="r" b="b"/>
              <a:pathLst>
                <a:path w="1467563" h="11697962">
                  <a:moveTo>
                    <a:pt x="0" y="0"/>
                  </a:moveTo>
                  <a:lnTo>
                    <a:pt x="1467563" y="0"/>
                  </a:lnTo>
                  <a:lnTo>
                    <a:pt x="1467563" y="11697962"/>
                  </a:lnTo>
                  <a:lnTo>
                    <a:pt x="0" y="116979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 flipH="1">
              <a:off x="0" y="0"/>
              <a:ext cx="1467563" cy="11697962"/>
            </a:xfrm>
            <a:custGeom>
              <a:avLst/>
              <a:gdLst/>
              <a:ahLst/>
              <a:cxnLst/>
              <a:rect l="l" t="t" r="r" b="b"/>
              <a:pathLst>
                <a:path w="1467563" h="11697962">
                  <a:moveTo>
                    <a:pt x="1467563" y="0"/>
                  </a:moveTo>
                  <a:lnTo>
                    <a:pt x="0" y="0"/>
                  </a:lnTo>
                  <a:lnTo>
                    <a:pt x="0" y="11697962"/>
                  </a:lnTo>
                  <a:lnTo>
                    <a:pt x="1467563" y="11697962"/>
                  </a:lnTo>
                  <a:lnTo>
                    <a:pt x="1467563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14" name="Freeform 14"/>
          <p:cNvSpPr/>
          <p:nvPr/>
        </p:nvSpPr>
        <p:spPr>
          <a:xfrm>
            <a:off x="1162487" y="1542243"/>
            <a:ext cx="6041127" cy="1537741"/>
          </a:xfrm>
          <a:custGeom>
            <a:avLst/>
            <a:gdLst/>
            <a:ahLst/>
            <a:cxnLst/>
            <a:rect l="l" t="t" r="r" b="b"/>
            <a:pathLst>
              <a:path w="6041127" h="1537741">
                <a:moveTo>
                  <a:pt x="0" y="0"/>
                </a:moveTo>
                <a:lnTo>
                  <a:pt x="6041127" y="0"/>
                </a:lnTo>
                <a:lnTo>
                  <a:pt x="6041127" y="1537741"/>
                </a:lnTo>
                <a:lnTo>
                  <a:pt x="0" y="15377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1024453" y="1626995"/>
            <a:ext cx="6041127" cy="1537741"/>
          </a:xfrm>
          <a:custGeom>
            <a:avLst/>
            <a:gdLst/>
            <a:ahLst/>
            <a:cxnLst/>
            <a:rect l="l" t="t" r="r" b="b"/>
            <a:pathLst>
              <a:path w="6041127" h="1537741">
                <a:moveTo>
                  <a:pt x="0" y="0"/>
                </a:moveTo>
                <a:lnTo>
                  <a:pt x="6041127" y="0"/>
                </a:lnTo>
                <a:lnTo>
                  <a:pt x="6041127" y="1537741"/>
                </a:lnTo>
                <a:lnTo>
                  <a:pt x="0" y="15377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16" name="Group 16"/>
          <p:cNvGrpSpPr/>
          <p:nvPr/>
        </p:nvGrpSpPr>
        <p:grpSpPr>
          <a:xfrm rot="-2622763">
            <a:off x="6574698" y="1133415"/>
            <a:ext cx="411875" cy="1390303"/>
            <a:chOff x="0" y="0"/>
            <a:chExt cx="108477" cy="36617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08477" cy="366170"/>
            </a:xfrm>
            <a:custGeom>
              <a:avLst/>
              <a:gdLst/>
              <a:ahLst/>
              <a:cxnLst/>
              <a:rect l="l" t="t" r="r" b="b"/>
              <a:pathLst>
                <a:path w="108477" h="366170">
                  <a:moveTo>
                    <a:pt x="0" y="0"/>
                  </a:moveTo>
                  <a:lnTo>
                    <a:pt x="108477" y="0"/>
                  </a:lnTo>
                  <a:lnTo>
                    <a:pt x="108477" y="366170"/>
                  </a:lnTo>
                  <a:lnTo>
                    <a:pt x="0" y="366170"/>
                  </a:lnTo>
                  <a:close/>
                </a:path>
              </a:pathLst>
            </a:custGeom>
            <a:solidFill>
              <a:srgbClr val="373737">
                <a:alpha val="27843"/>
              </a:srgbClr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108477" cy="4137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11511735" y="2012177"/>
            <a:ext cx="5223437" cy="6607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09"/>
              </a:lnSpc>
            </a:pPr>
            <a:r>
              <a:rPr lang="en-US" sz="3292">
                <a:solidFill>
                  <a:srgbClr val="373737"/>
                </a:solidFill>
                <a:latin typeface="Stadio Now Novarese"/>
              </a:rPr>
              <a:t>ШЛЯХИ ПІДВИЩЕННЯ</a:t>
            </a:r>
          </a:p>
        </p:txBody>
      </p:sp>
      <p:grpSp>
        <p:nvGrpSpPr>
          <p:cNvPr id="20" name="Group 20"/>
          <p:cNvGrpSpPr/>
          <p:nvPr/>
        </p:nvGrpSpPr>
        <p:grpSpPr>
          <a:xfrm rot="-7583812">
            <a:off x="1504506" y="1133415"/>
            <a:ext cx="411875" cy="1390303"/>
            <a:chOff x="0" y="0"/>
            <a:chExt cx="108477" cy="36617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8477" cy="366170"/>
            </a:xfrm>
            <a:custGeom>
              <a:avLst/>
              <a:gdLst/>
              <a:ahLst/>
              <a:cxnLst/>
              <a:rect l="l" t="t" r="r" b="b"/>
              <a:pathLst>
                <a:path w="108477" h="366170">
                  <a:moveTo>
                    <a:pt x="0" y="0"/>
                  </a:moveTo>
                  <a:lnTo>
                    <a:pt x="108477" y="0"/>
                  </a:lnTo>
                  <a:lnTo>
                    <a:pt x="108477" y="366170"/>
                  </a:lnTo>
                  <a:lnTo>
                    <a:pt x="0" y="366170"/>
                  </a:lnTo>
                  <a:close/>
                </a:path>
              </a:pathLst>
            </a:custGeom>
            <a:solidFill>
              <a:srgbClr val="373737">
                <a:alpha val="27843"/>
              </a:srgbClr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47625"/>
              <a:ext cx="108477" cy="4137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 rot="-2622763">
            <a:off x="16424128" y="1199942"/>
            <a:ext cx="411875" cy="1390303"/>
            <a:chOff x="0" y="0"/>
            <a:chExt cx="108477" cy="36617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08477" cy="366170"/>
            </a:xfrm>
            <a:custGeom>
              <a:avLst/>
              <a:gdLst/>
              <a:ahLst/>
              <a:cxnLst/>
              <a:rect l="l" t="t" r="r" b="b"/>
              <a:pathLst>
                <a:path w="108477" h="366170">
                  <a:moveTo>
                    <a:pt x="0" y="0"/>
                  </a:moveTo>
                  <a:lnTo>
                    <a:pt x="108477" y="0"/>
                  </a:lnTo>
                  <a:lnTo>
                    <a:pt x="108477" y="366170"/>
                  </a:lnTo>
                  <a:lnTo>
                    <a:pt x="0" y="366170"/>
                  </a:lnTo>
                  <a:close/>
                </a:path>
              </a:pathLst>
            </a:custGeom>
            <a:solidFill>
              <a:srgbClr val="373737">
                <a:alpha val="27843"/>
              </a:srgbClr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0" y="-47625"/>
              <a:ext cx="108477" cy="4137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 rot="-7583812">
            <a:off x="11353936" y="1199942"/>
            <a:ext cx="411875" cy="1390303"/>
            <a:chOff x="0" y="0"/>
            <a:chExt cx="108477" cy="36617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08477" cy="366170"/>
            </a:xfrm>
            <a:custGeom>
              <a:avLst/>
              <a:gdLst/>
              <a:ahLst/>
              <a:cxnLst/>
              <a:rect l="l" t="t" r="r" b="b"/>
              <a:pathLst>
                <a:path w="108477" h="366170">
                  <a:moveTo>
                    <a:pt x="0" y="0"/>
                  </a:moveTo>
                  <a:lnTo>
                    <a:pt x="108477" y="0"/>
                  </a:lnTo>
                  <a:lnTo>
                    <a:pt x="108477" y="366170"/>
                  </a:lnTo>
                  <a:lnTo>
                    <a:pt x="0" y="366170"/>
                  </a:lnTo>
                  <a:close/>
                </a:path>
              </a:pathLst>
            </a:custGeom>
            <a:solidFill>
              <a:srgbClr val="373737">
                <a:alpha val="27843"/>
              </a:srgbClr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0" y="-47625"/>
              <a:ext cx="108477" cy="4137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9" name="Freeform 29"/>
          <p:cNvSpPr/>
          <p:nvPr/>
        </p:nvSpPr>
        <p:spPr>
          <a:xfrm>
            <a:off x="386473" y="2539870"/>
            <a:ext cx="4541902" cy="4541902"/>
          </a:xfrm>
          <a:custGeom>
            <a:avLst/>
            <a:gdLst/>
            <a:ahLst/>
            <a:cxnLst/>
            <a:rect l="l" t="t" r="r" b="b"/>
            <a:pathLst>
              <a:path w="4541902" h="4541902">
                <a:moveTo>
                  <a:pt x="0" y="0"/>
                </a:moveTo>
                <a:lnTo>
                  <a:pt x="4541902" y="0"/>
                </a:lnTo>
                <a:lnTo>
                  <a:pt x="4541902" y="4541902"/>
                </a:lnTo>
                <a:lnTo>
                  <a:pt x="0" y="454190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112561" y="5347391"/>
            <a:ext cx="8140978" cy="5087348"/>
          </a:xfrm>
          <a:custGeom>
            <a:avLst/>
            <a:gdLst/>
            <a:ahLst/>
            <a:cxnLst/>
            <a:rect l="l" t="t" r="r" b="b"/>
            <a:pathLst>
              <a:path w="8140978" h="5087348">
                <a:moveTo>
                  <a:pt x="0" y="0"/>
                </a:moveTo>
                <a:lnTo>
                  <a:pt x="8140978" y="0"/>
                </a:lnTo>
                <a:lnTo>
                  <a:pt x="8140978" y="5087348"/>
                </a:lnTo>
                <a:lnTo>
                  <a:pt x="0" y="508734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10454460" y="3805611"/>
            <a:ext cx="7333126" cy="4621017"/>
          </a:xfrm>
          <a:custGeom>
            <a:avLst/>
            <a:gdLst/>
            <a:ahLst/>
            <a:cxnLst/>
            <a:rect l="l" t="t" r="r" b="b"/>
            <a:pathLst>
              <a:path w="7333126" h="4621017">
                <a:moveTo>
                  <a:pt x="0" y="0"/>
                </a:moveTo>
                <a:lnTo>
                  <a:pt x="7333126" y="0"/>
                </a:lnTo>
                <a:lnTo>
                  <a:pt x="7333126" y="4621017"/>
                </a:lnTo>
                <a:lnTo>
                  <a:pt x="0" y="462101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32" name="TextBox 32"/>
          <p:cNvSpPr txBox="1"/>
          <p:nvPr/>
        </p:nvSpPr>
        <p:spPr>
          <a:xfrm>
            <a:off x="1969326" y="1714935"/>
            <a:ext cx="4427447" cy="9542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17"/>
              </a:lnSpc>
            </a:pPr>
            <a:r>
              <a:rPr lang="en-US" sz="4726">
                <a:solidFill>
                  <a:srgbClr val="373737"/>
                </a:solidFill>
                <a:latin typeface="Stadio Now Novarese"/>
              </a:rPr>
              <a:t>МОТИВАЦІЯ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7A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89548" y="190801"/>
            <a:ext cx="17425956" cy="9798823"/>
            <a:chOff x="0" y="0"/>
            <a:chExt cx="4589552" cy="258076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589552" cy="2580760"/>
            </a:xfrm>
            <a:custGeom>
              <a:avLst/>
              <a:gdLst/>
              <a:ahLst/>
              <a:cxnLst/>
              <a:rect l="l" t="t" r="r" b="b"/>
              <a:pathLst>
                <a:path w="4589552" h="2580760">
                  <a:moveTo>
                    <a:pt x="0" y="0"/>
                  </a:moveTo>
                  <a:lnTo>
                    <a:pt x="4589552" y="0"/>
                  </a:lnTo>
                  <a:lnTo>
                    <a:pt x="4589552" y="2580760"/>
                  </a:lnTo>
                  <a:lnTo>
                    <a:pt x="0" y="2580760"/>
                  </a:lnTo>
                  <a:close/>
                </a:path>
              </a:pathLst>
            </a:custGeom>
            <a:solidFill>
              <a:srgbClr val="E5B746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589552" cy="26283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3766676" y="1321245"/>
            <a:ext cx="1082327" cy="1359281"/>
          </a:xfrm>
          <a:custGeom>
            <a:avLst/>
            <a:gdLst/>
            <a:ahLst/>
            <a:cxnLst/>
            <a:rect l="l" t="t" r="r" b="b"/>
            <a:pathLst>
              <a:path w="1082327" h="1359281">
                <a:moveTo>
                  <a:pt x="0" y="0"/>
                </a:moveTo>
                <a:lnTo>
                  <a:pt x="1082327" y="0"/>
                </a:lnTo>
                <a:lnTo>
                  <a:pt x="1082327" y="1359281"/>
                </a:lnTo>
                <a:lnTo>
                  <a:pt x="0" y="13592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flipH="1">
            <a:off x="13438997" y="1321245"/>
            <a:ext cx="1082327" cy="1359281"/>
          </a:xfrm>
          <a:custGeom>
            <a:avLst/>
            <a:gdLst/>
            <a:ahLst/>
            <a:cxnLst/>
            <a:rect l="l" t="t" r="r" b="b"/>
            <a:pathLst>
              <a:path w="1082327" h="1359281">
                <a:moveTo>
                  <a:pt x="1082327" y="0"/>
                </a:moveTo>
                <a:lnTo>
                  <a:pt x="0" y="0"/>
                </a:lnTo>
                <a:lnTo>
                  <a:pt x="0" y="1359281"/>
                </a:lnTo>
                <a:lnTo>
                  <a:pt x="1082327" y="1359281"/>
                </a:lnTo>
                <a:lnTo>
                  <a:pt x="1082327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658378" y="473429"/>
            <a:ext cx="16971245" cy="9233566"/>
            <a:chOff x="0" y="0"/>
            <a:chExt cx="22628326" cy="12311421"/>
          </a:xfrm>
        </p:grpSpPr>
        <p:grpSp>
          <p:nvGrpSpPr>
            <p:cNvPr id="8" name="Group 8"/>
            <p:cNvGrpSpPr/>
            <p:nvPr/>
          </p:nvGrpSpPr>
          <p:grpSpPr>
            <a:xfrm>
              <a:off x="742874" y="0"/>
              <a:ext cx="21885452" cy="12311421"/>
              <a:chOff x="0" y="0"/>
              <a:chExt cx="4323052" cy="2431886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4323052" cy="2431886"/>
              </a:xfrm>
              <a:custGeom>
                <a:avLst/>
                <a:gdLst/>
                <a:ahLst/>
                <a:cxnLst/>
                <a:rect l="l" t="t" r="r" b="b"/>
                <a:pathLst>
                  <a:path w="4323052" h="2431886">
                    <a:moveTo>
                      <a:pt x="0" y="0"/>
                    </a:moveTo>
                    <a:lnTo>
                      <a:pt x="4323052" y="0"/>
                    </a:lnTo>
                    <a:lnTo>
                      <a:pt x="4323052" y="2431886"/>
                    </a:lnTo>
                    <a:lnTo>
                      <a:pt x="0" y="2431886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10" name="TextBox 10"/>
              <p:cNvSpPr txBox="1"/>
              <p:nvPr/>
            </p:nvSpPr>
            <p:spPr>
              <a:xfrm>
                <a:off x="0" y="-47625"/>
                <a:ext cx="4323052" cy="247951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11" name="Freeform 11"/>
            <p:cNvSpPr/>
            <p:nvPr/>
          </p:nvSpPr>
          <p:spPr>
            <a:xfrm>
              <a:off x="0" y="153722"/>
              <a:ext cx="1485749" cy="11842925"/>
            </a:xfrm>
            <a:custGeom>
              <a:avLst/>
              <a:gdLst/>
              <a:ahLst/>
              <a:cxnLst/>
              <a:rect l="l" t="t" r="r" b="b"/>
              <a:pathLst>
                <a:path w="1485749" h="11842925">
                  <a:moveTo>
                    <a:pt x="0" y="0"/>
                  </a:moveTo>
                  <a:lnTo>
                    <a:pt x="1485749" y="0"/>
                  </a:lnTo>
                  <a:lnTo>
                    <a:pt x="1485749" y="11842924"/>
                  </a:lnTo>
                  <a:lnTo>
                    <a:pt x="0" y="118429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xmlns="" r:embed="rId5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12" name="Freeform 12"/>
          <p:cNvSpPr/>
          <p:nvPr/>
        </p:nvSpPr>
        <p:spPr>
          <a:xfrm>
            <a:off x="2274328" y="651425"/>
            <a:ext cx="4720680" cy="4568582"/>
          </a:xfrm>
          <a:custGeom>
            <a:avLst/>
            <a:gdLst/>
            <a:ahLst/>
            <a:cxnLst/>
            <a:rect l="l" t="t" r="r" b="b"/>
            <a:pathLst>
              <a:path w="4720680" h="4568582">
                <a:moveTo>
                  <a:pt x="0" y="0"/>
                </a:moveTo>
                <a:lnTo>
                  <a:pt x="4720680" y="0"/>
                </a:lnTo>
                <a:lnTo>
                  <a:pt x="4720680" y="4568582"/>
                </a:lnTo>
                <a:lnTo>
                  <a:pt x="0" y="456858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12029025" y="808240"/>
            <a:ext cx="5406047" cy="4026726"/>
          </a:xfrm>
          <a:custGeom>
            <a:avLst/>
            <a:gdLst/>
            <a:ahLst/>
            <a:cxnLst/>
            <a:rect l="l" t="t" r="r" b="b"/>
            <a:pathLst>
              <a:path w="5406047" h="4026726">
                <a:moveTo>
                  <a:pt x="0" y="0"/>
                </a:moveTo>
                <a:lnTo>
                  <a:pt x="5406047" y="0"/>
                </a:lnTo>
                <a:lnTo>
                  <a:pt x="5406047" y="4026726"/>
                </a:lnTo>
                <a:lnTo>
                  <a:pt x="0" y="402672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2421758" y="5399989"/>
            <a:ext cx="4406747" cy="4114800"/>
          </a:xfrm>
          <a:custGeom>
            <a:avLst/>
            <a:gdLst/>
            <a:ahLst/>
            <a:cxnLst/>
            <a:rect l="l" t="t" r="r" b="b"/>
            <a:pathLst>
              <a:path w="4406747" h="4114800">
                <a:moveTo>
                  <a:pt x="0" y="0"/>
                </a:moveTo>
                <a:lnTo>
                  <a:pt x="4406747" y="0"/>
                </a:lnTo>
                <a:lnTo>
                  <a:pt x="44067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7520840" y="5220007"/>
            <a:ext cx="4406747" cy="4114800"/>
          </a:xfrm>
          <a:custGeom>
            <a:avLst/>
            <a:gdLst/>
            <a:ahLst/>
            <a:cxnLst/>
            <a:rect l="l" t="t" r="r" b="b"/>
            <a:pathLst>
              <a:path w="4406747" h="4114800">
                <a:moveTo>
                  <a:pt x="0" y="0"/>
                </a:moveTo>
                <a:lnTo>
                  <a:pt x="4406747" y="0"/>
                </a:lnTo>
                <a:lnTo>
                  <a:pt x="44067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2712962" y="5399989"/>
            <a:ext cx="4406747" cy="4114800"/>
          </a:xfrm>
          <a:custGeom>
            <a:avLst/>
            <a:gdLst/>
            <a:ahLst/>
            <a:cxnLst/>
            <a:rect l="l" t="t" r="r" b="b"/>
            <a:pathLst>
              <a:path w="4406747" h="4114800">
                <a:moveTo>
                  <a:pt x="0" y="0"/>
                </a:moveTo>
                <a:lnTo>
                  <a:pt x="4406747" y="0"/>
                </a:lnTo>
                <a:lnTo>
                  <a:pt x="440674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6767936" y="1301779"/>
            <a:ext cx="5269180" cy="28396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12"/>
              </a:lnSpc>
              <a:spcBef>
                <a:spcPct val="0"/>
              </a:spcBef>
            </a:pPr>
            <a:r>
              <a:rPr lang="en-US" sz="3865">
                <a:solidFill>
                  <a:srgbClr val="000000"/>
                </a:solidFill>
                <a:latin typeface="Stadio Now Novarese"/>
              </a:rPr>
              <a:t> Психолого-емоційна підтримка усіх учасників освітнього процесу.</a:t>
            </a:r>
          </a:p>
        </p:txBody>
      </p:sp>
      <p:sp>
        <p:nvSpPr>
          <p:cNvPr id="18" name="TextBox 18"/>
          <p:cNvSpPr txBox="1"/>
          <p:nvPr/>
        </p:nvSpPr>
        <p:spPr>
          <a:xfrm rot="458568">
            <a:off x="8118104" y="6457591"/>
            <a:ext cx="3304105" cy="1835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60"/>
              </a:lnSpc>
              <a:spcBef>
                <a:spcPct val="0"/>
              </a:spcBef>
            </a:pPr>
            <a:r>
              <a:rPr lang="en-US" sz="2614">
                <a:solidFill>
                  <a:srgbClr val="000000"/>
                </a:solidFill>
                <a:latin typeface="Arimo"/>
              </a:rPr>
              <a:t>Підвищити</a:t>
            </a:r>
          </a:p>
          <a:p>
            <a:pPr algn="ctr">
              <a:lnSpc>
                <a:spcPts val="3660"/>
              </a:lnSpc>
              <a:spcBef>
                <a:spcPct val="0"/>
              </a:spcBef>
            </a:pPr>
            <a:r>
              <a:rPr lang="en-US" sz="2614">
                <a:solidFill>
                  <a:srgbClr val="000000"/>
                </a:solidFill>
                <a:latin typeface="Arimo"/>
              </a:rPr>
              <a:t>стійкість окремих людей, сімей та спільнот</a:t>
            </a:r>
          </a:p>
        </p:txBody>
      </p:sp>
      <p:sp>
        <p:nvSpPr>
          <p:cNvPr id="19" name="TextBox 19"/>
          <p:cNvSpPr txBox="1"/>
          <p:nvPr/>
        </p:nvSpPr>
        <p:spPr>
          <a:xfrm rot="489942">
            <a:off x="3568563" y="6611140"/>
            <a:ext cx="2570161" cy="18823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57"/>
              </a:lnSpc>
              <a:spcBef>
                <a:spcPct val="0"/>
              </a:spcBef>
            </a:pPr>
            <a:r>
              <a:rPr lang="en-US" sz="2684">
                <a:solidFill>
                  <a:srgbClr val="000000"/>
                </a:solidFill>
                <a:latin typeface="Arimo"/>
              </a:rPr>
              <a:t>Знизити рівень стресу, зняти емоційну напругу</a:t>
            </a:r>
          </a:p>
        </p:txBody>
      </p:sp>
      <p:sp>
        <p:nvSpPr>
          <p:cNvPr id="20" name="TextBox 20"/>
          <p:cNvSpPr txBox="1"/>
          <p:nvPr/>
        </p:nvSpPr>
        <p:spPr>
          <a:xfrm rot="504084">
            <a:off x="13333510" y="6694897"/>
            <a:ext cx="3173606" cy="17242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50"/>
              </a:lnSpc>
              <a:spcBef>
                <a:spcPct val="0"/>
              </a:spcBef>
            </a:pPr>
            <a:r>
              <a:rPr lang="en-US" sz="2464">
                <a:solidFill>
                  <a:srgbClr val="000000"/>
                </a:solidFill>
                <a:latin typeface="Arimo"/>
              </a:rPr>
              <a:t>Навчити, як можна самому потурбуватися про себе і своїх рідних.</a:t>
            </a:r>
          </a:p>
        </p:txBody>
      </p:sp>
      <p:sp>
        <p:nvSpPr>
          <p:cNvPr id="21" name="Freeform 21"/>
          <p:cNvSpPr/>
          <p:nvPr/>
        </p:nvSpPr>
        <p:spPr>
          <a:xfrm rot="1348902">
            <a:off x="16209445" y="7924899"/>
            <a:ext cx="2038981" cy="2050164"/>
          </a:xfrm>
          <a:custGeom>
            <a:avLst/>
            <a:gdLst/>
            <a:ahLst/>
            <a:cxnLst/>
            <a:rect l="l" t="t" r="r" b="b"/>
            <a:pathLst>
              <a:path w="2038981" h="2050164">
                <a:moveTo>
                  <a:pt x="0" y="0"/>
                </a:moveTo>
                <a:lnTo>
                  <a:pt x="2038981" y="0"/>
                </a:lnTo>
                <a:lnTo>
                  <a:pt x="2038981" y="2050164"/>
                </a:lnTo>
                <a:lnTo>
                  <a:pt x="0" y="205016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7A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622303" y="0"/>
            <a:ext cx="14938563" cy="13787502"/>
            <a:chOff x="0" y="0"/>
            <a:chExt cx="19918083" cy="18383336"/>
          </a:xfrm>
        </p:grpSpPr>
        <p:grpSp>
          <p:nvGrpSpPr>
            <p:cNvPr id="3" name="Group 3"/>
            <p:cNvGrpSpPr/>
            <p:nvPr/>
          </p:nvGrpSpPr>
          <p:grpSpPr>
            <a:xfrm>
              <a:off x="0" y="0"/>
              <a:ext cx="19217676" cy="18383336"/>
              <a:chOff x="0" y="0"/>
              <a:chExt cx="3796084" cy="3631276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3796084" cy="3631276"/>
              </a:xfrm>
              <a:custGeom>
                <a:avLst/>
                <a:gdLst/>
                <a:ahLst/>
                <a:cxnLst/>
                <a:rect l="l" t="t" r="r" b="b"/>
                <a:pathLst>
                  <a:path w="3796084" h="3631276">
                    <a:moveTo>
                      <a:pt x="0" y="0"/>
                    </a:moveTo>
                    <a:lnTo>
                      <a:pt x="3796084" y="0"/>
                    </a:lnTo>
                    <a:lnTo>
                      <a:pt x="3796084" y="3631276"/>
                    </a:lnTo>
                    <a:lnTo>
                      <a:pt x="0" y="3631276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5" name="TextBox 5"/>
              <p:cNvSpPr txBox="1"/>
              <p:nvPr/>
            </p:nvSpPr>
            <p:spPr>
              <a:xfrm>
                <a:off x="0" y="-47625"/>
                <a:ext cx="3796084" cy="3678901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659"/>
                  </a:lnSpc>
                </a:pPr>
                <a:endParaRPr/>
              </a:p>
            </p:txBody>
          </p:sp>
        </p:grpSp>
        <p:sp>
          <p:nvSpPr>
            <p:cNvPr id="6" name="Freeform 6"/>
            <p:cNvSpPr/>
            <p:nvPr/>
          </p:nvSpPr>
          <p:spPr>
            <a:xfrm flipH="1">
              <a:off x="18151877" y="0"/>
              <a:ext cx="1766206" cy="14078456"/>
            </a:xfrm>
            <a:custGeom>
              <a:avLst/>
              <a:gdLst/>
              <a:ahLst/>
              <a:cxnLst/>
              <a:rect l="l" t="t" r="r" b="b"/>
              <a:pathLst>
                <a:path w="1766206" h="14078456">
                  <a:moveTo>
                    <a:pt x="1766206" y="0"/>
                  </a:moveTo>
                  <a:lnTo>
                    <a:pt x="0" y="0"/>
                  </a:lnTo>
                  <a:lnTo>
                    <a:pt x="0" y="14078456"/>
                  </a:lnTo>
                  <a:lnTo>
                    <a:pt x="1766206" y="14078456"/>
                  </a:lnTo>
                  <a:lnTo>
                    <a:pt x="1766206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xmlns="" r:embed="rId3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7" name="Freeform 7"/>
          <p:cNvSpPr/>
          <p:nvPr/>
        </p:nvSpPr>
        <p:spPr>
          <a:xfrm rot="-1049429">
            <a:off x="14296765" y="5574676"/>
            <a:ext cx="5925070" cy="6817549"/>
          </a:xfrm>
          <a:custGeom>
            <a:avLst/>
            <a:gdLst/>
            <a:ahLst/>
            <a:cxnLst/>
            <a:rect l="l" t="t" r="r" b="b"/>
            <a:pathLst>
              <a:path w="5925070" h="6817549">
                <a:moveTo>
                  <a:pt x="0" y="0"/>
                </a:moveTo>
                <a:lnTo>
                  <a:pt x="5925070" y="0"/>
                </a:lnTo>
                <a:lnTo>
                  <a:pt x="5925070" y="6817549"/>
                </a:lnTo>
                <a:lnTo>
                  <a:pt x="0" y="681754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1074498">
            <a:off x="14322564" y="-1633889"/>
            <a:ext cx="6338431" cy="6939172"/>
          </a:xfrm>
          <a:custGeom>
            <a:avLst/>
            <a:gdLst/>
            <a:ahLst/>
            <a:cxnLst/>
            <a:rect l="l" t="t" r="r" b="b"/>
            <a:pathLst>
              <a:path w="6338431" h="6939172">
                <a:moveTo>
                  <a:pt x="0" y="0"/>
                </a:moveTo>
                <a:lnTo>
                  <a:pt x="6338430" y="0"/>
                </a:lnTo>
                <a:lnTo>
                  <a:pt x="6338430" y="6939172"/>
                </a:lnTo>
                <a:lnTo>
                  <a:pt x="0" y="693917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1165491">
            <a:off x="13751474" y="3903315"/>
            <a:ext cx="2466841" cy="2480370"/>
          </a:xfrm>
          <a:custGeom>
            <a:avLst/>
            <a:gdLst/>
            <a:ahLst/>
            <a:cxnLst/>
            <a:rect l="l" t="t" r="r" b="b"/>
            <a:pathLst>
              <a:path w="2466841" h="2480370">
                <a:moveTo>
                  <a:pt x="0" y="0"/>
                </a:moveTo>
                <a:lnTo>
                  <a:pt x="2466841" y="0"/>
                </a:lnTo>
                <a:lnTo>
                  <a:pt x="2466841" y="2480370"/>
                </a:lnTo>
                <a:lnTo>
                  <a:pt x="0" y="24803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2189378" y="6025785"/>
            <a:ext cx="7315200" cy="1609344"/>
          </a:xfrm>
          <a:custGeom>
            <a:avLst/>
            <a:gdLst/>
            <a:ahLst/>
            <a:cxnLst/>
            <a:rect l="l" t="t" r="r" b="b"/>
            <a:pathLst>
              <a:path w="7315200" h="1609344">
                <a:moveTo>
                  <a:pt x="0" y="0"/>
                </a:moveTo>
                <a:lnTo>
                  <a:pt x="7315200" y="0"/>
                </a:lnTo>
                <a:lnTo>
                  <a:pt x="7315200" y="1609344"/>
                </a:lnTo>
                <a:lnTo>
                  <a:pt x="0" y="160934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3325687" y="-48336"/>
            <a:ext cx="5818313" cy="14541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150"/>
              </a:lnSpc>
            </a:pPr>
            <a:r>
              <a:rPr lang="en-US" sz="7250">
                <a:solidFill>
                  <a:srgbClr val="000000"/>
                </a:solidFill>
                <a:latin typeface="Stadio Now Novarese"/>
              </a:rPr>
              <a:t>ВИСНОВОК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79461" y="1629235"/>
            <a:ext cx="10135033" cy="4101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9"/>
              </a:lnSpc>
              <a:spcBef>
                <a:spcPct val="0"/>
              </a:spcBef>
            </a:pPr>
            <a:r>
              <a:rPr lang="en-US" sz="3306">
                <a:solidFill>
                  <a:srgbClr val="373737"/>
                </a:solidFill>
                <a:latin typeface="Stinger Fit"/>
              </a:rPr>
              <a:t>Сміливість й усвідомленість, з якою влада, суспільство, педагоги, батьки, учні можуть прийняти виклики в системі освіти, що нам принесла війна, матиме прямий вплив на побудову не лише безпечної школи сьогодні, а й в майбутньому, коли в незалежній суверенній Україні пануватиме мир.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79461" y="8305255"/>
            <a:ext cx="10539136" cy="12992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54"/>
              </a:lnSpc>
              <a:spcBef>
                <a:spcPct val="0"/>
              </a:spcBef>
            </a:pPr>
            <a:r>
              <a:rPr lang="en-US" sz="2467">
                <a:solidFill>
                  <a:srgbClr val="373737"/>
                </a:solidFill>
                <a:latin typeface="Stinger Fit"/>
              </a:rPr>
              <a:t>Мета дистанційного навчання – це не тільки набуття і засвоєння предметних знань, це і психологічна підтримка, просте спілкування, дайте дітям відчуття єднання, близькості, згуртованості.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4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1508624" y="340594"/>
            <a:ext cx="3855629" cy="3982094"/>
            <a:chOff x="0" y="0"/>
            <a:chExt cx="6350000" cy="6558280"/>
          </a:xfrm>
        </p:grpSpPr>
        <p:sp>
          <p:nvSpPr>
            <p:cNvPr id="3" name="Freeform 3"/>
            <p:cNvSpPr/>
            <p:nvPr/>
          </p:nvSpPr>
          <p:spPr>
            <a:xfrm>
              <a:off x="74930" y="74930"/>
              <a:ext cx="6200140" cy="6408420"/>
            </a:xfrm>
            <a:custGeom>
              <a:avLst/>
              <a:gdLst/>
              <a:ahLst/>
              <a:cxnLst/>
              <a:rect l="l" t="t" r="r" b="b"/>
              <a:pathLst>
                <a:path w="6200140" h="6408420">
                  <a:moveTo>
                    <a:pt x="6200140" y="5351780"/>
                  </a:moveTo>
                  <a:cubicBezTo>
                    <a:pt x="6200140" y="5935980"/>
                    <a:pt x="5726430" y="6408420"/>
                    <a:pt x="5143500" y="6408420"/>
                  </a:cubicBezTo>
                  <a:lnTo>
                    <a:pt x="1056640" y="6408420"/>
                  </a:lnTo>
                  <a:cubicBezTo>
                    <a:pt x="472440" y="6408420"/>
                    <a:pt x="0" y="5934710"/>
                    <a:pt x="0" y="5351780"/>
                  </a:cubicBezTo>
                  <a:lnTo>
                    <a:pt x="0" y="1056640"/>
                  </a:lnTo>
                  <a:cubicBezTo>
                    <a:pt x="0" y="472440"/>
                    <a:pt x="473710" y="0"/>
                    <a:pt x="1056640" y="0"/>
                  </a:cubicBezTo>
                  <a:lnTo>
                    <a:pt x="5143500" y="0"/>
                  </a:lnTo>
                  <a:cubicBezTo>
                    <a:pt x="5727700" y="0"/>
                    <a:pt x="6200140" y="473710"/>
                    <a:pt x="6200140" y="1056640"/>
                  </a:cubicBezTo>
                  <a:lnTo>
                    <a:pt x="6200140" y="5351780"/>
                  </a:lnTo>
                  <a:close/>
                </a:path>
              </a:pathLst>
            </a:custGeom>
            <a:blipFill>
              <a:blip r:embed="rId2"/>
              <a:stretch>
                <a:fillRect l="-485" t="-20349" r="-485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6350000" cy="6558280"/>
            </a:xfrm>
            <a:custGeom>
              <a:avLst/>
              <a:gdLst/>
              <a:ahLst/>
              <a:cxnLst/>
              <a:rect l="l" t="t" r="r" b="b"/>
              <a:pathLst>
                <a:path w="6350000" h="6558280">
                  <a:moveTo>
                    <a:pt x="5218430" y="6558280"/>
                  </a:moveTo>
                  <a:lnTo>
                    <a:pt x="1131570" y="6558280"/>
                  </a:lnTo>
                  <a:cubicBezTo>
                    <a:pt x="508000" y="6558280"/>
                    <a:pt x="0" y="6050280"/>
                    <a:pt x="0" y="5426710"/>
                  </a:cubicBezTo>
                  <a:lnTo>
                    <a:pt x="0" y="1131570"/>
                  </a:lnTo>
                  <a:cubicBezTo>
                    <a:pt x="0" y="508000"/>
                    <a:pt x="508000" y="0"/>
                    <a:pt x="1131570" y="0"/>
                  </a:cubicBezTo>
                  <a:lnTo>
                    <a:pt x="5218430" y="0"/>
                  </a:lnTo>
                  <a:cubicBezTo>
                    <a:pt x="5842000" y="0"/>
                    <a:pt x="6350000" y="508000"/>
                    <a:pt x="6350000" y="1131570"/>
                  </a:cubicBezTo>
                  <a:lnTo>
                    <a:pt x="6350000" y="5425440"/>
                  </a:lnTo>
                  <a:cubicBezTo>
                    <a:pt x="6350000" y="6050280"/>
                    <a:pt x="5842000" y="6558280"/>
                    <a:pt x="5218430" y="6558280"/>
                  </a:cubicBezTo>
                  <a:close/>
                  <a:moveTo>
                    <a:pt x="1131570" y="149860"/>
                  </a:moveTo>
                  <a:cubicBezTo>
                    <a:pt x="590550" y="149860"/>
                    <a:pt x="149860" y="590550"/>
                    <a:pt x="149860" y="1131570"/>
                  </a:cubicBezTo>
                  <a:lnTo>
                    <a:pt x="149860" y="5425440"/>
                  </a:lnTo>
                  <a:cubicBezTo>
                    <a:pt x="149860" y="5966460"/>
                    <a:pt x="590550" y="6407150"/>
                    <a:pt x="1131570" y="6407150"/>
                  </a:cubicBezTo>
                  <a:lnTo>
                    <a:pt x="5218430" y="6407150"/>
                  </a:lnTo>
                  <a:cubicBezTo>
                    <a:pt x="5759450" y="6407150"/>
                    <a:pt x="6200140" y="5966460"/>
                    <a:pt x="6200140" y="5425440"/>
                  </a:cubicBezTo>
                  <a:lnTo>
                    <a:pt x="6200140" y="1131570"/>
                  </a:lnTo>
                  <a:cubicBezTo>
                    <a:pt x="6200140" y="590550"/>
                    <a:pt x="5759450" y="149860"/>
                    <a:pt x="5218430" y="149860"/>
                  </a:cubicBezTo>
                  <a:lnTo>
                    <a:pt x="1131570" y="149860"/>
                  </a:lnTo>
                  <a:close/>
                </a:path>
              </a:pathLst>
            </a:custGeom>
            <a:solidFill>
              <a:srgbClr val="ABDFCD"/>
            </a:solidFill>
          </p:spPr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7114994" y="246505"/>
            <a:ext cx="3857122" cy="3983636"/>
            <a:chOff x="0" y="0"/>
            <a:chExt cx="6350000" cy="6558280"/>
          </a:xfrm>
        </p:grpSpPr>
        <p:sp>
          <p:nvSpPr>
            <p:cNvPr id="6" name="Freeform 6"/>
            <p:cNvSpPr/>
            <p:nvPr/>
          </p:nvSpPr>
          <p:spPr>
            <a:xfrm>
              <a:off x="74930" y="74930"/>
              <a:ext cx="6200140" cy="6408420"/>
            </a:xfrm>
            <a:custGeom>
              <a:avLst/>
              <a:gdLst/>
              <a:ahLst/>
              <a:cxnLst/>
              <a:rect l="l" t="t" r="r" b="b"/>
              <a:pathLst>
                <a:path w="6200140" h="6408420">
                  <a:moveTo>
                    <a:pt x="6200140" y="5351780"/>
                  </a:moveTo>
                  <a:cubicBezTo>
                    <a:pt x="6200140" y="5935980"/>
                    <a:pt x="5726430" y="6408420"/>
                    <a:pt x="5143500" y="6408420"/>
                  </a:cubicBezTo>
                  <a:lnTo>
                    <a:pt x="1056640" y="6408420"/>
                  </a:lnTo>
                  <a:cubicBezTo>
                    <a:pt x="472440" y="6408420"/>
                    <a:pt x="0" y="5934710"/>
                    <a:pt x="0" y="5351780"/>
                  </a:cubicBezTo>
                  <a:lnTo>
                    <a:pt x="0" y="1056640"/>
                  </a:lnTo>
                  <a:cubicBezTo>
                    <a:pt x="0" y="472440"/>
                    <a:pt x="473710" y="0"/>
                    <a:pt x="1056640" y="0"/>
                  </a:cubicBezTo>
                  <a:lnTo>
                    <a:pt x="5143500" y="0"/>
                  </a:lnTo>
                  <a:cubicBezTo>
                    <a:pt x="5727700" y="0"/>
                    <a:pt x="6200140" y="473710"/>
                    <a:pt x="6200140" y="1056640"/>
                  </a:cubicBezTo>
                  <a:lnTo>
                    <a:pt x="6200140" y="5351780"/>
                  </a:lnTo>
                  <a:close/>
                </a:path>
              </a:pathLst>
            </a:custGeom>
            <a:blipFill>
              <a:blip r:embed="rId3"/>
              <a:stretch>
                <a:fillRect l="-894" t="-21323" r="-894"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0" y="0"/>
              <a:ext cx="6350000" cy="6558280"/>
            </a:xfrm>
            <a:custGeom>
              <a:avLst/>
              <a:gdLst/>
              <a:ahLst/>
              <a:cxnLst/>
              <a:rect l="l" t="t" r="r" b="b"/>
              <a:pathLst>
                <a:path w="6350000" h="6558280">
                  <a:moveTo>
                    <a:pt x="5218430" y="6558280"/>
                  </a:moveTo>
                  <a:lnTo>
                    <a:pt x="1131570" y="6558280"/>
                  </a:lnTo>
                  <a:cubicBezTo>
                    <a:pt x="508000" y="6558280"/>
                    <a:pt x="0" y="6050280"/>
                    <a:pt x="0" y="5426710"/>
                  </a:cubicBezTo>
                  <a:lnTo>
                    <a:pt x="0" y="1131570"/>
                  </a:lnTo>
                  <a:cubicBezTo>
                    <a:pt x="0" y="508000"/>
                    <a:pt x="508000" y="0"/>
                    <a:pt x="1131570" y="0"/>
                  </a:cubicBezTo>
                  <a:lnTo>
                    <a:pt x="5218430" y="0"/>
                  </a:lnTo>
                  <a:cubicBezTo>
                    <a:pt x="5842000" y="0"/>
                    <a:pt x="6350000" y="508000"/>
                    <a:pt x="6350000" y="1131570"/>
                  </a:cubicBezTo>
                  <a:lnTo>
                    <a:pt x="6350000" y="5425440"/>
                  </a:lnTo>
                  <a:cubicBezTo>
                    <a:pt x="6350000" y="6050280"/>
                    <a:pt x="5842000" y="6558280"/>
                    <a:pt x="5218430" y="6558280"/>
                  </a:cubicBezTo>
                  <a:close/>
                  <a:moveTo>
                    <a:pt x="1131570" y="149860"/>
                  </a:moveTo>
                  <a:cubicBezTo>
                    <a:pt x="590550" y="149860"/>
                    <a:pt x="149860" y="590550"/>
                    <a:pt x="149860" y="1131570"/>
                  </a:cubicBezTo>
                  <a:lnTo>
                    <a:pt x="149860" y="5425440"/>
                  </a:lnTo>
                  <a:cubicBezTo>
                    <a:pt x="149860" y="5966460"/>
                    <a:pt x="590550" y="6407150"/>
                    <a:pt x="1131570" y="6407150"/>
                  </a:cubicBezTo>
                  <a:lnTo>
                    <a:pt x="5218430" y="6407150"/>
                  </a:lnTo>
                  <a:cubicBezTo>
                    <a:pt x="5759450" y="6407150"/>
                    <a:pt x="6200140" y="5966460"/>
                    <a:pt x="6200140" y="5425440"/>
                  </a:cubicBezTo>
                  <a:lnTo>
                    <a:pt x="6200140" y="1131570"/>
                  </a:lnTo>
                  <a:cubicBezTo>
                    <a:pt x="6200140" y="590550"/>
                    <a:pt x="5759450" y="149860"/>
                    <a:pt x="5218430" y="149860"/>
                  </a:cubicBezTo>
                  <a:lnTo>
                    <a:pt x="1131570" y="149860"/>
                  </a:lnTo>
                  <a:close/>
                </a:path>
              </a:pathLst>
            </a:custGeom>
            <a:solidFill>
              <a:srgbClr val="5CE1E6"/>
            </a:solidFill>
          </p:spPr>
        </p:sp>
      </p:grpSp>
      <p:grpSp>
        <p:nvGrpSpPr>
          <p:cNvPr id="8" name="Group 8"/>
          <p:cNvGrpSpPr>
            <a:grpSpLocks noChangeAspect="1"/>
          </p:cNvGrpSpPr>
          <p:nvPr/>
        </p:nvGrpSpPr>
        <p:grpSpPr>
          <a:xfrm>
            <a:off x="2569497" y="4169680"/>
            <a:ext cx="4545497" cy="4694589"/>
            <a:chOff x="0" y="0"/>
            <a:chExt cx="6350000" cy="6558280"/>
          </a:xfrm>
        </p:grpSpPr>
        <p:sp>
          <p:nvSpPr>
            <p:cNvPr id="9" name="Freeform 9"/>
            <p:cNvSpPr/>
            <p:nvPr/>
          </p:nvSpPr>
          <p:spPr>
            <a:xfrm>
              <a:off x="74930" y="74930"/>
              <a:ext cx="6200140" cy="6408420"/>
            </a:xfrm>
            <a:custGeom>
              <a:avLst/>
              <a:gdLst/>
              <a:ahLst/>
              <a:cxnLst/>
              <a:rect l="l" t="t" r="r" b="b"/>
              <a:pathLst>
                <a:path w="6200140" h="6408420">
                  <a:moveTo>
                    <a:pt x="6200140" y="5351780"/>
                  </a:moveTo>
                  <a:cubicBezTo>
                    <a:pt x="6200140" y="5935980"/>
                    <a:pt x="5726430" y="6408420"/>
                    <a:pt x="5143500" y="6408420"/>
                  </a:cubicBezTo>
                  <a:lnTo>
                    <a:pt x="1056640" y="6408420"/>
                  </a:lnTo>
                  <a:cubicBezTo>
                    <a:pt x="472440" y="6408420"/>
                    <a:pt x="0" y="5934710"/>
                    <a:pt x="0" y="5351780"/>
                  </a:cubicBezTo>
                  <a:lnTo>
                    <a:pt x="0" y="1056640"/>
                  </a:lnTo>
                  <a:cubicBezTo>
                    <a:pt x="0" y="472440"/>
                    <a:pt x="473710" y="0"/>
                    <a:pt x="1056640" y="0"/>
                  </a:cubicBezTo>
                  <a:lnTo>
                    <a:pt x="5143500" y="0"/>
                  </a:lnTo>
                  <a:cubicBezTo>
                    <a:pt x="5727700" y="0"/>
                    <a:pt x="6200140" y="473710"/>
                    <a:pt x="6200140" y="1056640"/>
                  </a:cubicBezTo>
                  <a:lnTo>
                    <a:pt x="6200140" y="5351780"/>
                  </a:lnTo>
                  <a:close/>
                </a:path>
              </a:pathLst>
            </a:custGeom>
            <a:blipFill>
              <a:blip r:embed="rId4"/>
              <a:stretch>
                <a:fillRect l="-1874" t="-23660" r="-1874"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>
              <a:off x="0" y="0"/>
              <a:ext cx="6350000" cy="6558280"/>
            </a:xfrm>
            <a:custGeom>
              <a:avLst/>
              <a:gdLst/>
              <a:ahLst/>
              <a:cxnLst/>
              <a:rect l="l" t="t" r="r" b="b"/>
              <a:pathLst>
                <a:path w="6350000" h="6558280">
                  <a:moveTo>
                    <a:pt x="5218430" y="6558280"/>
                  </a:moveTo>
                  <a:lnTo>
                    <a:pt x="1131570" y="6558280"/>
                  </a:lnTo>
                  <a:cubicBezTo>
                    <a:pt x="508000" y="6558280"/>
                    <a:pt x="0" y="6050280"/>
                    <a:pt x="0" y="5426710"/>
                  </a:cubicBezTo>
                  <a:lnTo>
                    <a:pt x="0" y="1131570"/>
                  </a:lnTo>
                  <a:cubicBezTo>
                    <a:pt x="0" y="508000"/>
                    <a:pt x="508000" y="0"/>
                    <a:pt x="1131570" y="0"/>
                  </a:cubicBezTo>
                  <a:lnTo>
                    <a:pt x="5218430" y="0"/>
                  </a:lnTo>
                  <a:cubicBezTo>
                    <a:pt x="5842000" y="0"/>
                    <a:pt x="6350000" y="508000"/>
                    <a:pt x="6350000" y="1131570"/>
                  </a:cubicBezTo>
                  <a:lnTo>
                    <a:pt x="6350000" y="5425440"/>
                  </a:lnTo>
                  <a:cubicBezTo>
                    <a:pt x="6350000" y="6050280"/>
                    <a:pt x="5842000" y="6558280"/>
                    <a:pt x="5218430" y="6558280"/>
                  </a:cubicBezTo>
                  <a:close/>
                  <a:moveTo>
                    <a:pt x="1131570" y="149860"/>
                  </a:moveTo>
                  <a:cubicBezTo>
                    <a:pt x="590550" y="149860"/>
                    <a:pt x="149860" y="590550"/>
                    <a:pt x="149860" y="1131570"/>
                  </a:cubicBezTo>
                  <a:lnTo>
                    <a:pt x="149860" y="5425440"/>
                  </a:lnTo>
                  <a:cubicBezTo>
                    <a:pt x="149860" y="5966460"/>
                    <a:pt x="590550" y="6407150"/>
                    <a:pt x="1131570" y="6407150"/>
                  </a:cubicBezTo>
                  <a:lnTo>
                    <a:pt x="5218430" y="6407150"/>
                  </a:lnTo>
                  <a:cubicBezTo>
                    <a:pt x="5759450" y="6407150"/>
                    <a:pt x="6200140" y="5966460"/>
                    <a:pt x="6200140" y="5425440"/>
                  </a:cubicBezTo>
                  <a:lnTo>
                    <a:pt x="6200140" y="1131570"/>
                  </a:lnTo>
                  <a:cubicBezTo>
                    <a:pt x="6200140" y="590550"/>
                    <a:pt x="5759450" y="149860"/>
                    <a:pt x="5218430" y="149860"/>
                  </a:cubicBezTo>
                  <a:lnTo>
                    <a:pt x="1131570" y="149860"/>
                  </a:lnTo>
                  <a:close/>
                </a:path>
              </a:pathLst>
            </a:custGeom>
            <a:solidFill>
              <a:srgbClr val="F5AE00"/>
            </a:solidFill>
          </p:spPr>
        </p:sp>
      </p:grpSp>
      <p:grpSp>
        <p:nvGrpSpPr>
          <p:cNvPr id="11" name="Group 11"/>
          <p:cNvGrpSpPr>
            <a:grpSpLocks noChangeAspect="1"/>
          </p:cNvGrpSpPr>
          <p:nvPr/>
        </p:nvGrpSpPr>
        <p:grpSpPr>
          <a:xfrm>
            <a:off x="12497085" y="246505"/>
            <a:ext cx="4078661" cy="4212441"/>
            <a:chOff x="0" y="0"/>
            <a:chExt cx="6350000" cy="6558280"/>
          </a:xfrm>
        </p:grpSpPr>
        <p:sp>
          <p:nvSpPr>
            <p:cNvPr id="12" name="Freeform 12"/>
            <p:cNvSpPr/>
            <p:nvPr/>
          </p:nvSpPr>
          <p:spPr>
            <a:xfrm>
              <a:off x="74930" y="74930"/>
              <a:ext cx="6200140" cy="6408420"/>
            </a:xfrm>
            <a:custGeom>
              <a:avLst/>
              <a:gdLst/>
              <a:ahLst/>
              <a:cxnLst/>
              <a:rect l="l" t="t" r="r" b="b"/>
              <a:pathLst>
                <a:path w="6200140" h="6408420">
                  <a:moveTo>
                    <a:pt x="6200140" y="5351780"/>
                  </a:moveTo>
                  <a:cubicBezTo>
                    <a:pt x="6200140" y="5935980"/>
                    <a:pt x="5726430" y="6408420"/>
                    <a:pt x="5143500" y="6408420"/>
                  </a:cubicBezTo>
                  <a:lnTo>
                    <a:pt x="1056640" y="6408420"/>
                  </a:lnTo>
                  <a:cubicBezTo>
                    <a:pt x="472440" y="6408420"/>
                    <a:pt x="0" y="5934710"/>
                    <a:pt x="0" y="5351780"/>
                  </a:cubicBezTo>
                  <a:lnTo>
                    <a:pt x="0" y="1056640"/>
                  </a:lnTo>
                  <a:cubicBezTo>
                    <a:pt x="0" y="472440"/>
                    <a:pt x="473710" y="0"/>
                    <a:pt x="1056640" y="0"/>
                  </a:cubicBezTo>
                  <a:lnTo>
                    <a:pt x="5143500" y="0"/>
                  </a:lnTo>
                  <a:cubicBezTo>
                    <a:pt x="5727700" y="0"/>
                    <a:pt x="6200140" y="473710"/>
                    <a:pt x="6200140" y="1056640"/>
                  </a:cubicBezTo>
                  <a:lnTo>
                    <a:pt x="6200140" y="5351780"/>
                  </a:lnTo>
                  <a:close/>
                </a:path>
              </a:pathLst>
            </a:custGeom>
            <a:blipFill>
              <a:blip r:embed="rId5"/>
              <a:stretch>
                <a:fillRect l="-621" t="-20672" r="-621"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>
              <a:off x="0" y="0"/>
              <a:ext cx="6350000" cy="6558280"/>
            </a:xfrm>
            <a:custGeom>
              <a:avLst/>
              <a:gdLst/>
              <a:ahLst/>
              <a:cxnLst/>
              <a:rect l="l" t="t" r="r" b="b"/>
              <a:pathLst>
                <a:path w="6350000" h="6558280">
                  <a:moveTo>
                    <a:pt x="5218430" y="6558280"/>
                  </a:moveTo>
                  <a:lnTo>
                    <a:pt x="1131570" y="6558280"/>
                  </a:lnTo>
                  <a:cubicBezTo>
                    <a:pt x="508000" y="6558280"/>
                    <a:pt x="0" y="6050280"/>
                    <a:pt x="0" y="5426710"/>
                  </a:cubicBezTo>
                  <a:lnTo>
                    <a:pt x="0" y="1131570"/>
                  </a:lnTo>
                  <a:cubicBezTo>
                    <a:pt x="0" y="508000"/>
                    <a:pt x="508000" y="0"/>
                    <a:pt x="1131570" y="0"/>
                  </a:cubicBezTo>
                  <a:lnTo>
                    <a:pt x="5218430" y="0"/>
                  </a:lnTo>
                  <a:cubicBezTo>
                    <a:pt x="5842000" y="0"/>
                    <a:pt x="6350000" y="508000"/>
                    <a:pt x="6350000" y="1131570"/>
                  </a:cubicBezTo>
                  <a:lnTo>
                    <a:pt x="6350000" y="5425440"/>
                  </a:lnTo>
                  <a:cubicBezTo>
                    <a:pt x="6350000" y="6050280"/>
                    <a:pt x="5842000" y="6558280"/>
                    <a:pt x="5218430" y="6558280"/>
                  </a:cubicBezTo>
                  <a:close/>
                  <a:moveTo>
                    <a:pt x="1131570" y="149860"/>
                  </a:moveTo>
                  <a:cubicBezTo>
                    <a:pt x="590550" y="149860"/>
                    <a:pt x="149860" y="590550"/>
                    <a:pt x="149860" y="1131570"/>
                  </a:cubicBezTo>
                  <a:lnTo>
                    <a:pt x="149860" y="5425440"/>
                  </a:lnTo>
                  <a:cubicBezTo>
                    <a:pt x="149860" y="5966460"/>
                    <a:pt x="590550" y="6407150"/>
                    <a:pt x="1131570" y="6407150"/>
                  </a:cubicBezTo>
                  <a:lnTo>
                    <a:pt x="5218430" y="6407150"/>
                  </a:lnTo>
                  <a:cubicBezTo>
                    <a:pt x="5759450" y="6407150"/>
                    <a:pt x="6200140" y="5966460"/>
                    <a:pt x="6200140" y="5425440"/>
                  </a:cubicBezTo>
                  <a:lnTo>
                    <a:pt x="6200140" y="1131570"/>
                  </a:lnTo>
                  <a:cubicBezTo>
                    <a:pt x="6200140" y="590550"/>
                    <a:pt x="5759450" y="149860"/>
                    <a:pt x="5218430" y="149860"/>
                  </a:cubicBezTo>
                  <a:lnTo>
                    <a:pt x="1131570" y="149860"/>
                  </a:lnTo>
                  <a:close/>
                </a:path>
              </a:pathLst>
            </a:custGeom>
            <a:solidFill>
              <a:srgbClr val="ABDFCD"/>
            </a:solidFill>
          </p:spPr>
        </p:sp>
      </p:grp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7581968" y="4068364"/>
            <a:ext cx="4448142" cy="4594041"/>
            <a:chOff x="0" y="0"/>
            <a:chExt cx="6350000" cy="6558280"/>
          </a:xfrm>
        </p:grpSpPr>
        <p:sp>
          <p:nvSpPr>
            <p:cNvPr id="15" name="Freeform 15"/>
            <p:cNvSpPr/>
            <p:nvPr/>
          </p:nvSpPr>
          <p:spPr>
            <a:xfrm>
              <a:off x="74930" y="74930"/>
              <a:ext cx="6200140" cy="6408420"/>
            </a:xfrm>
            <a:custGeom>
              <a:avLst/>
              <a:gdLst/>
              <a:ahLst/>
              <a:cxnLst/>
              <a:rect l="l" t="t" r="r" b="b"/>
              <a:pathLst>
                <a:path w="6200140" h="6408420">
                  <a:moveTo>
                    <a:pt x="6200140" y="5351780"/>
                  </a:moveTo>
                  <a:cubicBezTo>
                    <a:pt x="6200140" y="5935980"/>
                    <a:pt x="5726430" y="6408420"/>
                    <a:pt x="5143500" y="6408420"/>
                  </a:cubicBezTo>
                  <a:lnTo>
                    <a:pt x="1056640" y="6408420"/>
                  </a:lnTo>
                  <a:cubicBezTo>
                    <a:pt x="472440" y="6408420"/>
                    <a:pt x="0" y="5934710"/>
                    <a:pt x="0" y="5351780"/>
                  </a:cubicBezTo>
                  <a:lnTo>
                    <a:pt x="0" y="1056640"/>
                  </a:lnTo>
                  <a:cubicBezTo>
                    <a:pt x="0" y="472440"/>
                    <a:pt x="473710" y="0"/>
                    <a:pt x="1056640" y="0"/>
                  </a:cubicBezTo>
                  <a:lnTo>
                    <a:pt x="5143500" y="0"/>
                  </a:lnTo>
                  <a:cubicBezTo>
                    <a:pt x="5727700" y="0"/>
                    <a:pt x="6200140" y="473710"/>
                    <a:pt x="6200140" y="1056640"/>
                  </a:cubicBezTo>
                  <a:lnTo>
                    <a:pt x="6200140" y="5351780"/>
                  </a:lnTo>
                  <a:close/>
                </a:path>
              </a:pathLst>
            </a:custGeom>
            <a:blipFill>
              <a:blip r:embed="rId6"/>
              <a:stretch>
                <a:fillRect l="-607" t="-20638" r="-607"/>
              </a:stretch>
            </a:blipFill>
          </p:spPr>
        </p:sp>
        <p:sp>
          <p:nvSpPr>
            <p:cNvPr id="16" name="Freeform 16"/>
            <p:cNvSpPr/>
            <p:nvPr/>
          </p:nvSpPr>
          <p:spPr>
            <a:xfrm>
              <a:off x="0" y="0"/>
              <a:ext cx="6350000" cy="6558280"/>
            </a:xfrm>
            <a:custGeom>
              <a:avLst/>
              <a:gdLst/>
              <a:ahLst/>
              <a:cxnLst/>
              <a:rect l="l" t="t" r="r" b="b"/>
              <a:pathLst>
                <a:path w="6350000" h="6558280">
                  <a:moveTo>
                    <a:pt x="5218430" y="6558280"/>
                  </a:moveTo>
                  <a:lnTo>
                    <a:pt x="1131570" y="6558280"/>
                  </a:lnTo>
                  <a:cubicBezTo>
                    <a:pt x="508000" y="6558280"/>
                    <a:pt x="0" y="6050280"/>
                    <a:pt x="0" y="5426710"/>
                  </a:cubicBezTo>
                  <a:lnTo>
                    <a:pt x="0" y="1131570"/>
                  </a:lnTo>
                  <a:cubicBezTo>
                    <a:pt x="0" y="508000"/>
                    <a:pt x="508000" y="0"/>
                    <a:pt x="1131570" y="0"/>
                  </a:cubicBezTo>
                  <a:lnTo>
                    <a:pt x="5218430" y="0"/>
                  </a:lnTo>
                  <a:cubicBezTo>
                    <a:pt x="5842000" y="0"/>
                    <a:pt x="6350000" y="508000"/>
                    <a:pt x="6350000" y="1131570"/>
                  </a:cubicBezTo>
                  <a:lnTo>
                    <a:pt x="6350000" y="5425440"/>
                  </a:lnTo>
                  <a:cubicBezTo>
                    <a:pt x="6350000" y="6050280"/>
                    <a:pt x="5842000" y="6558280"/>
                    <a:pt x="5218430" y="6558280"/>
                  </a:cubicBezTo>
                  <a:close/>
                  <a:moveTo>
                    <a:pt x="1131570" y="149860"/>
                  </a:moveTo>
                  <a:cubicBezTo>
                    <a:pt x="590550" y="149860"/>
                    <a:pt x="149860" y="590550"/>
                    <a:pt x="149860" y="1131570"/>
                  </a:cubicBezTo>
                  <a:lnTo>
                    <a:pt x="149860" y="5425440"/>
                  </a:lnTo>
                  <a:cubicBezTo>
                    <a:pt x="149860" y="5966460"/>
                    <a:pt x="590550" y="6407150"/>
                    <a:pt x="1131570" y="6407150"/>
                  </a:cubicBezTo>
                  <a:lnTo>
                    <a:pt x="5218430" y="6407150"/>
                  </a:lnTo>
                  <a:cubicBezTo>
                    <a:pt x="5759450" y="6407150"/>
                    <a:pt x="6200140" y="5966460"/>
                    <a:pt x="6200140" y="5425440"/>
                  </a:cubicBezTo>
                  <a:lnTo>
                    <a:pt x="6200140" y="1131570"/>
                  </a:lnTo>
                  <a:cubicBezTo>
                    <a:pt x="6200140" y="590550"/>
                    <a:pt x="5759450" y="149860"/>
                    <a:pt x="5218430" y="149860"/>
                  </a:cubicBezTo>
                  <a:lnTo>
                    <a:pt x="1131570" y="149860"/>
                  </a:lnTo>
                  <a:close/>
                </a:path>
              </a:pathLst>
            </a:custGeom>
            <a:solidFill>
              <a:srgbClr val="1E99D6"/>
            </a:solidFill>
          </p:spPr>
        </p:sp>
      </p:grpSp>
      <p:grpSp>
        <p:nvGrpSpPr>
          <p:cNvPr id="17" name="Group 17"/>
          <p:cNvGrpSpPr>
            <a:grpSpLocks noChangeAspect="1"/>
          </p:cNvGrpSpPr>
          <p:nvPr/>
        </p:nvGrpSpPr>
        <p:grpSpPr>
          <a:xfrm>
            <a:off x="13143736" y="4068364"/>
            <a:ext cx="4545497" cy="4694589"/>
            <a:chOff x="0" y="0"/>
            <a:chExt cx="6350000" cy="6558280"/>
          </a:xfrm>
        </p:grpSpPr>
        <p:sp>
          <p:nvSpPr>
            <p:cNvPr id="18" name="Freeform 18"/>
            <p:cNvSpPr/>
            <p:nvPr/>
          </p:nvSpPr>
          <p:spPr>
            <a:xfrm>
              <a:off x="74930" y="74930"/>
              <a:ext cx="6200140" cy="6408420"/>
            </a:xfrm>
            <a:custGeom>
              <a:avLst/>
              <a:gdLst/>
              <a:ahLst/>
              <a:cxnLst/>
              <a:rect l="l" t="t" r="r" b="b"/>
              <a:pathLst>
                <a:path w="6200140" h="6408420">
                  <a:moveTo>
                    <a:pt x="6200140" y="5351780"/>
                  </a:moveTo>
                  <a:cubicBezTo>
                    <a:pt x="6200140" y="5935980"/>
                    <a:pt x="5726430" y="6408420"/>
                    <a:pt x="5143500" y="6408420"/>
                  </a:cubicBezTo>
                  <a:lnTo>
                    <a:pt x="1056640" y="6408420"/>
                  </a:lnTo>
                  <a:cubicBezTo>
                    <a:pt x="472440" y="6408420"/>
                    <a:pt x="0" y="5934710"/>
                    <a:pt x="0" y="5351780"/>
                  </a:cubicBezTo>
                  <a:lnTo>
                    <a:pt x="0" y="1056640"/>
                  </a:lnTo>
                  <a:cubicBezTo>
                    <a:pt x="0" y="472440"/>
                    <a:pt x="473710" y="0"/>
                    <a:pt x="1056640" y="0"/>
                  </a:cubicBezTo>
                  <a:lnTo>
                    <a:pt x="5143500" y="0"/>
                  </a:lnTo>
                  <a:cubicBezTo>
                    <a:pt x="5727700" y="0"/>
                    <a:pt x="6200140" y="473710"/>
                    <a:pt x="6200140" y="1056640"/>
                  </a:cubicBezTo>
                  <a:lnTo>
                    <a:pt x="6200140" y="5351780"/>
                  </a:lnTo>
                  <a:close/>
                </a:path>
              </a:pathLst>
            </a:custGeom>
            <a:blipFill>
              <a:blip r:embed="rId7"/>
              <a:stretch>
                <a:fillRect l="-1837" t="-23571" r="-1837"/>
              </a:stretch>
            </a:blipFill>
          </p:spPr>
        </p:sp>
        <p:sp>
          <p:nvSpPr>
            <p:cNvPr id="19" name="Freeform 19"/>
            <p:cNvSpPr/>
            <p:nvPr/>
          </p:nvSpPr>
          <p:spPr>
            <a:xfrm>
              <a:off x="0" y="0"/>
              <a:ext cx="6350000" cy="6558280"/>
            </a:xfrm>
            <a:custGeom>
              <a:avLst/>
              <a:gdLst/>
              <a:ahLst/>
              <a:cxnLst/>
              <a:rect l="l" t="t" r="r" b="b"/>
              <a:pathLst>
                <a:path w="6350000" h="6558280">
                  <a:moveTo>
                    <a:pt x="5218430" y="6558280"/>
                  </a:moveTo>
                  <a:lnTo>
                    <a:pt x="1131570" y="6558280"/>
                  </a:lnTo>
                  <a:cubicBezTo>
                    <a:pt x="508000" y="6558280"/>
                    <a:pt x="0" y="6050280"/>
                    <a:pt x="0" y="5426710"/>
                  </a:cubicBezTo>
                  <a:lnTo>
                    <a:pt x="0" y="1131570"/>
                  </a:lnTo>
                  <a:cubicBezTo>
                    <a:pt x="0" y="508000"/>
                    <a:pt x="508000" y="0"/>
                    <a:pt x="1131570" y="0"/>
                  </a:cubicBezTo>
                  <a:lnTo>
                    <a:pt x="5218430" y="0"/>
                  </a:lnTo>
                  <a:cubicBezTo>
                    <a:pt x="5842000" y="0"/>
                    <a:pt x="6350000" y="508000"/>
                    <a:pt x="6350000" y="1131570"/>
                  </a:cubicBezTo>
                  <a:lnTo>
                    <a:pt x="6350000" y="5425440"/>
                  </a:lnTo>
                  <a:cubicBezTo>
                    <a:pt x="6350000" y="6050280"/>
                    <a:pt x="5842000" y="6558280"/>
                    <a:pt x="5218430" y="6558280"/>
                  </a:cubicBezTo>
                  <a:close/>
                  <a:moveTo>
                    <a:pt x="1131570" y="149860"/>
                  </a:moveTo>
                  <a:cubicBezTo>
                    <a:pt x="590550" y="149860"/>
                    <a:pt x="149860" y="590550"/>
                    <a:pt x="149860" y="1131570"/>
                  </a:cubicBezTo>
                  <a:lnTo>
                    <a:pt x="149860" y="5425440"/>
                  </a:lnTo>
                  <a:cubicBezTo>
                    <a:pt x="149860" y="5966460"/>
                    <a:pt x="590550" y="6407150"/>
                    <a:pt x="1131570" y="6407150"/>
                  </a:cubicBezTo>
                  <a:lnTo>
                    <a:pt x="5218430" y="6407150"/>
                  </a:lnTo>
                  <a:cubicBezTo>
                    <a:pt x="5759450" y="6407150"/>
                    <a:pt x="6200140" y="5966460"/>
                    <a:pt x="6200140" y="5425440"/>
                  </a:cubicBezTo>
                  <a:lnTo>
                    <a:pt x="6200140" y="1131570"/>
                  </a:lnTo>
                  <a:cubicBezTo>
                    <a:pt x="6200140" y="590550"/>
                    <a:pt x="5759450" y="149860"/>
                    <a:pt x="5218430" y="149860"/>
                  </a:cubicBezTo>
                  <a:lnTo>
                    <a:pt x="1131570" y="149860"/>
                  </a:lnTo>
                  <a:close/>
                </a:path>
              </a:pathLst>
            </a:custGeom>
            <a:solidFill>
              <a:srgbClr val="7ED957"/>
            </a:solidFill>
          </p:spPr>
        </p:sp>
      </p:grpSp>
      <p:sp>
        <p:nvSpPr>
          <p:cNvPr id="20" name="TextBox 20"/>
          <p:cNvSpPr txBox="1"/>
          <p:nvPr/>
        </p:nvSpPr>
        <p:spPr>
          <a:xfrm>
            <a:off x="6485844" y="9210675"/>
            <a:ext cx="9863932" cy="692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9"/>
              </a:lnSpc>
              <a:spcBef>
                <a:spcPct val="0"/>
              </a:spcBef>
            </a:pPr>
            <a:r>
              <a:rPr lang="en-US" sz="1899" dirty="0" err="1">
                <a:solidFill>
                  <a:srgbClr val="000000"/>
                </a:solidFill>
                <a:latin typeface="Arimo"/>
              </a:rPr>
              <a:t>Канал</a:t>
            </a:r>
            <a:r>
              <a:rPr lang="en-US" sz="1899" dirty="0">
                <a:solidFill>
                  <a:srgbClr val="000000"/>
                </a:solidFill>
                <a:latin typeface="Arimo"/>
              </a:rPr>
              <a:t> </a:t>
            </a:r>
            <a:r>
              <a:rPr lang="en-US" sz="1899" dirty="0" err="1">
                <a:solidFill>
                  <a:srgbClr val="000000"/>
                </a:solidFill>
                <a:latin typeface="Arimo"/>
              </a:rPr>
              <a:t>Анни-Марії</a:t>
            </a:r>
            <a:r>
              <a:rPr lang="en-US" sz="1899" dirty="0">
                <a:solidFill>
                  <a:srgbClr val="000000"/>
                </a:solidFill>
                <a:latin typeface="Arimo"/>
              </a:rPr>
              <a:t> </a:t>
            </a:r>
            <a:r>
              <a:rPr lang="en-US" sz="1899" dirty="0" err="1">
                <a:solidFill>
                  <a:srgbClr val="000000"/>
                </a:solidFill>
                <a:latin typeface="Arimo"/>
              </a:rPr>
              <a:t>Богосвятської</a:t>
            </a:r>
            <a:r>
              <a:rPr lang="en-US" sz="1899" dirty="0">
                <a:solidFill>
                  <a:srgbClr val="000000"/>
                </a:solidFill>
                <a:latin typeface="Arimo"/>
              </a:rPr>
              <a:t> </a:t>
            </a:r>
            <a:r>
              <a:rPr lang="en-US" sz="1899" dirty="0" err="1">
                <a:solidFill>
                  <a:srgbClr val="000000"/>
                </a:solidFill>
                <a:latin typeface="Arimo"/>
              </a:rPr>
              <a:t>для</a:t>
            </a:r>
            <a:r>
              <a:rPr lang="en-US" sz="1899" dirty="0">
                <a:solidFill>
                  <a:srgbClr val="000000"/>
                </a:solidFill>
                <a:latin typeface="Arimo"/>
              </a:rPr>
              <a:t> </a:t>
            </a:r>
            <a:r>
              <a:rPr lang="en-US" sz="1899" dirty="0" err="1">
                <a:solidFill>
                  <a:srgbClr val="000000"/>
                </a:solidFill>
                <a:latin typeface="Arimo"/>
              </a:rPr>
              <a:t>українських</a:t>
            </a:r>
            <a:r>
              <a:rPr lang="en-US" sz="1899" dirty="0">
                <a:solidFill>
                  <a:srgbClr val="000000"/>
                </a:solidFill>
                <a:latin typeface="Arimo"/>
              </a:rPr>
              <a:t> </a:t>
            </a:r>
            <a:r>
              <a:rPr lang="en-US" sz="1899" dirty="0" err="1">
                <a:solidFill>
                  <a:srgbClr val="000000"/>
                </a:solidFill>
                <a:latin typeface="Arimo"/>
              </a:rPr>
              <a:t>педагогів</a:t>
            </a:r>
            <a:r>
              <a:rPr lang="en-US" sz="1899" dirty="0">
                <a:solidFill>
                  <a:srgbClr val="000000"/>
                </a:solidFill>
                <a:latin typeface="Arimo"/>
              </a:rPr>
              <a:t>: </a:t>
            </a:r>
            <a:r>
              <a:rPr lang="en-US" sz="1899" dirty="0" err="1">
                <a:solidFill>
                  <a:srgbClr val="000000"/>
                </a:solidFill>
                <a:latin typeface="Arimo"/>
              </a:rPr>
              <a:t>креативні</a:t>
            </a:r>
            <a:r>
              <a:rPr lang="en-US" sz="1899" dirty="0">
                <a:solidFill>
                  <a:srgbClr val="000000"/>
                </a:solidFill>
                <a:latin typeface="Arimo"/>
              </a:rPr>
              <a:t> </a:t>
            </a:r>
            <a:r>
              <a:rPr lang="en-US" sz="1899" dirty="0" err="1">
                <a:solidFill>
                  <a:srgbClr val="000000"/>
                </a:solidFill>
                <a:latin typeface="Arimo"/>
              </a:rPr>
              <a:t>ідеї</a:t>
            </a:r>
            <a:r>
              <a:rPr lang="en-US" sz="1899" dirty="0">
                <a:solidFill>
                  <a:srgbClr val="000000"/>
                </a:solidFill>
                <a:latin typeface="Arimo"/>
              </a:rPr>
              <a:t>, </a:t>
            </a:r>
            <a:r>
              <a:rPr lang="en-US" sz="1899" dirty="0" err="1">
                <a:solidFill>
                  <a:srgbClr val="000000"/>
                </a:solidFill>
                <a:latin typeface="Arimo"/>
              </a:rPr>
              <a:t>інструменти</a:t>
            </a:r>
            <a:r>
              <a:rPr lang="en-US" sz="1899" dirty="0">
                <a:solidFill>
                  <a:srgbClr val="000000"/>
                </a:solidFill>
                <a:latin typeface="Arimo"/>
              </a:rPr>
              <a:t>, </a:t>
            </a:r>
            <a:r>
              <a:rPr lang="en-US" sz="1899" dirty="0" err="1">
                <a:solidFill>
                  <a:srgbClr val="000000"/>
                </a:solidFill>
                <a:latin typeface="Arimo"/>
              </a:rPr>
              <a:t>розминки</a:t>
            </a:r>
            <a:r>
              <a:rPr lang="en-US" sz="1899" dirty="0">
                <a:solidFill>
                  <a:srgbClr val="000000"/>
                </a:solidFill>
                <a:latin typeface="Arimo"/>
              </a:rPr>
              <a:t>, </a:t>
            </a:r>
            <a:r>
              <a:rPr lang="en-US" sz="1899" dirty="0" err="1">
                <a:solidFill>
                  <a:srgbClr val="000000"/>
                </a:solidFill>
                <a:latin typeface="Arimo"/>
              </a:rPr>
              <a:t>освітні</a:t>
            </a:r>
            <a:r>
              <a:rPr lang="en-US" sz="1899" dirty="0">
                <a:solidFill>
                  <a:srgbClr val="000000"/>
                </a:solidFill>
                <a:latin typeface="Arimo"/>
              </a:rPr>
              <a:t> </a:t>
            </a:r>
            <a:r>
              <a:rPr lang="en-US" sz="1899" dirty="0" err="1">
                <a:solidFill>
                  <a:srgbClr val="000000"/>
                </a:solidFill>
                <a:latin typeface="Arimo"/>
              </a:rPr>
              <a:t>тренди</a:t>
            </a:r>
            <a:r>
              <a:rPr lang="en-US" sz="1899" dirty="0">
                <a:solidFill>
                  <a:srgbClr val="000000"/>
                </a:solidFill>
                <a:latin typeface="Arimo"/>
              </a:rPr>
              <a:t>, </a:t>
            </a:r>
            <a:r>
              <a:rPr lang="en-US" sz="1899" dirty="0" err="1">
                <a:solidFill>
                  <a:srgbClr val="000000"/>
                </a:solidFill>
                <a:latin typeface="Arimo"/>
              </a:rPr>
              <a:t>мотивація</a:t>
            </a:r>
            <a:r>
              <a:rPr lang="en-US" sz="1899" dirty="0">
                <a:solidFill>
                  <a:srgbClr val="000000"/>
                </a:solidFill>
                <a:latin typeface="Arimo"/>
              </a:rPr>
              <a:t> </a:t>
            </a:r>
            <a:r>
              <a:rPr lang="en-US" sz="1899" dirty="0">
                <a:solidFill>
                  <a:srgbClr val="000000"/>
                </a:solidFill>
                <a:latin typeface="Arimo"/>
                <a:hlinkClick r:id="rId8"/>
              </a:rPr>
              <a:t>https://</a:t>
            </a:r>
            <a:r>
              <a:rPr lang="en-US" sz="1899" dirty="0" smtClean="0">
                <a:solidFill>
                  <a:srgbClr val="000000"/>
                </a:solidFill>
                <a:latin typeface="Arimo"/>
                <a:hlinkClick r:id="rId8"/>
              </a:rPr>
              <a:t>t.me/silni_kryla</a:t>
            </a:r>
            <a:r>
              <a:rPr lang="uk-UA" sz="1899" dirty="0" smtClean="0">
                <a:solidFill>
                  <a:srgbClr val="000000"/>
                </a:solidFill>
                <a:latin typeface="Arimo"/>
              </a:rPr>
              <a:t> </a:t>
            </a:r>
            <a:r>
              <a:rPr lang="en-US" sz="1899" dirty="0" smtClean="0">
                <a:solidFill>
                  <a:srgbClr val="000000"/>
                </a:solidFill>
                <a:latin typeface="Arimo"/>
              </a:rPr>
              <a:t>  </a:t>
            </a:r>
            <a:endParaRPr lang="en-US" sz="1899" dirty="0">
              <a:solidFill>
                <a:srgbClr val="000000"/>
              </a:solidFill>
              <a:latin typeface="Arimo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84647" y="8980004"/>
            <a:ext cx="4303582" cy="11274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4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11685" y="1150607"/>
            <a:ext cx="13636817" cy="91363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44"/>
              </a:lnSpc>
              <a:spcBef>
                <a:spcPct val="0"/>
              </a:spcBef>
            </a:pPr>
            <a:r>
              <a:rPr lang="en-US" sz="2174" dirty="0" err="1">
                <a:solidFill>
                  <a:srgbClr val="000000"/>
                </a:solidFill>
                <a:latin typeface="Stinger Fit"/>
              </a:rPr>
              <a:t>І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нтерв’ю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з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Іваном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ЮРІЙЧУКОМ,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заступником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Голови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Державної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служби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якості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освіти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України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з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питань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цифрового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розвитку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,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цифрових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трансформацій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і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цифровізації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>
                <a:solidFill>
                  <a:srgbClr val="000000"/>
                </a:solidFill>
                <a:latin typeface="Stinger Fit"/>
              </a:rPr>
              <a:t> </a:t>
            </a:r>
            <a:r>
              <a:rPr lang="en-US" sz="2174" dirty="0">
                <a:solidFill>
                  <a:srgbClr val="000000"/>
                </a:solidFill>
                <a:latin typeface="Stinger Fit"/>
                <a:hlinkClick r:id="rId2"/>
              </a:rPr>
              <a:t>https://sqe.gov.ua/vikliki-osviti-pid-chas-viyni-cifroviz</a:t>
            </a:r>
            <a:r>
              <a:rPr lang="en-US" sz="2174" dirty="0" smtClean="0">
                <a:solidFill>
                  <a:srgbClr val="000000"/>
                </a:solidFill>
                <a:latin typeface="Stinger Fit"/>
                <a:hlinkClick r:id="rId2"/>
              </a:rPr>
              <a:t>/</a:t>
            </a:r>
            <a:r>
              <a:rPr lang="uk-UA" sz="2174" dirty="0" smtClean="0">
                <a:solidFill>
                  <a:srgbClr val="000000"/>
                </a:solidFill>
                <a:latin typeface="Stinger Fit"/>
              </a:rPr>
              <a:t> </a:t>
            </a:r>
            <a:r>
              <a:rPr lang="en-US" sz="2174" dirty="0" smtClean="0">
                <a:solidFill>
                  <a:srgbClr val="000000"/>
                </a:solidFill>
                <a:latin typeface="Stinger Fit"/>
              </a:rPr>
              <a:t> </a:t>
            </a:r>
            <a:endParaRPr lang="en-US" sz="2174" dirty="0">
              <a:solidFill>
                <a:srgbClr val="000000"/>
              </a:solidFill>
              <a:latin typeface="Stinger Fit"/>
            </a:endParaRPr>
          </a:p>
          <a:p>
            <a:pPr>
              <a:lnSpc>
                <a:spcPts val="3044"/>
              </a:lnSpc>
              <a:spcBef>
                <a:spcPct val="0"/>
              </a:spcBef>
            </a:pPr>
            <a:endParaRPr lang="en-US" sz="2174" dirty="0">
              <a:solidFill>
                <a:srgbClr val="000000"/>
              </a:solidFill>
              <a:latin typeface="Stinger Fit"/>
            </a:endParaRPr>
          </a:p>
          <a:p>
            <a:pPr>
              <a:lnSpc>
                <a:spcPts val="3044"/>
              </a:lnSpc>
              <a:spcBef>
                <a:spcPct val="0"/>
              </a:spcBef>
            </a:pP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Вплив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війни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на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середню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освіту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в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Україні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: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виклики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та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перспективи</a:t>
            </a:r>
            <a:r>
              <a:rPr lang="en-US" sz="2174" dirty="0">
                <a:solidFill>
                  <a:srgbClr val="000000"/>
                </a:solidFill>
                <a:latin typeface="Stinger Fit"/>
              </a:rPr>
              <a:t>  </a:t>
            </a:r>
            <a:r>
              <a:rPr lang="en-US" sz="2174" dirty="0">
                <a:solidFill>
                  <a:srgbClr val="000000"/>
                </a:solidFill>
                <a:latin typeface="Stinger Fit"/>
                <a:hlinkClick r:id="rId3"/>
              </a:rPr>
              <a:t>https://cedos.org.ua/events/vplyv-vijny-na-osvitu-v-ukrayini-vyklyky-ta-perspektyvy</a:t>
            </a:r>
            <a:r>
              <a:rPr lang="en-US" sz="2174" dirty="0" smtClean="0">
                <a:solidFill>
                  <a:srgbClr val="000000"/>
                </a:solidFill>
                <a:latin typeface="Stinger Fit"/>
                <a:hlinkClick r:id="rId3"/>
              </a:rPr>
              <a:t>/</a:t>
            </a:r>
            <a:r>
              <a:rPr lang="uk-UA" sz="2174" dirty="0" smtClean="0">
                <a:solidFill>
                  <a:srgbClr val="000000"/>
                </a:solidFill>
                <a:latin typeface="Stinger Fit"/>
              </a:rPr>
              <a:t> </a:t>
            </a:r>
            <a:r>
              <a:rPr lang="en-US" sz="2174" dirty="0" smtClean="0">
                <a:solidFill>
                  <a:srgbClr val="000000"/>
                </a:solidFill>
                <a:latin typeface="Stinger Fit"/>
              </a:rPr>
              <a:t> </a:t>
            </a:r>
            <a:endParaRPr lang="en-US" sz="2174" dirty="0">
              <a:solidFill>
                <a:srgbClr val="000000"/>
              </a:solidFill>
              <a:latin typeface="Stinger Fit"/>
            </a:endParaRPr>
          </a:p>
          <a:p>
            <a:pPr>
              <a:lnSpc>
                <a:spcPts val="3044"/>
              </a:lnSpc>
              <a:spcBef>
                <a:spcPct val="0"/>
              </a:spcBef>
            </a:pPr>
            <a:endParaRPr lang="en-US" sz="2174" dirty="0">
              <a:solidFill>
                <a:srgbClr val="000000"/>
              </a:solidFill>
              <a:latin typeface="Stinger Fit"/>
            </a:endParaRPr>
          </a:p>
          <a:p>
            <a:pPr>
              <a:lnSpc>
                <a:spcPts val="3044"/>
              </a:lnSpc>
              <a:spcBef>
                <a:spcPct val="0"/>
              </a:spcBef>
            </a:pP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Освіта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Харківщини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в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умовах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війни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: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виклики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та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здобутки</a:t>
            </a:r>
            <a:r>
              <a:rPr lang="en-US" sz="2174" dirty="0">
                <a:solidFill>
                  <a:srgbClr val="000000"/>
                </a:solidFill>
                <a:latin typeface="Stinger Fit"/>
              </a:rPr>
              <a:t>  </a:t>
            </a:r>
            <a:r>
              <a:rPr lang="en-US" sz="2174" dirty="0">
                <a:solidFill>
                  <a:srgbClr val="000000"/>
                </a:solidFill>
                <a:latin typeface="Stinger Fit"/>
                <a:hlinkClick r:id="rId4"/>
              </a:rPr>
              <a:t>https://www.nove.in.ua/2022/11/22/osvita-kharkivshchyny-v-umovakh-viyny-vyklyky-ta-zdobutky</a:t>
            </a:r>
            <a:r>
              <a:rPr lang="en-US" sz="2174" dirty="0" smtClean="0">
                <a:solidFill>
                  <a:srgbClr val="000000"/>
                </a:solidFill>
                <a:latin typeface="Stinger Fit"/>
                <a:hlinkClick r:id="rId4"/>
              </a:rPr>
              <a:t>/</a:t>
            </a:r>
            <a:r>
              <a:rPr lang="uk-UA" sz="2174" dirty="0" smtClean="0">
                <a:solidFill>
                  <a:srgbClr val="000000"/>
                </a:solidFill>
                <a:latin typeface="Stinger Fit"/>
              </a:rPr>
              <a:t> </a:t>
            </a:r>
            <a:endParaRPr lang="en-US" sz="2174" dirty="0">
              <a:solidFill>
                <a:srgbClr val="000000"/>
              </a:solidFill>
              <a:latin typeface="Stinger Fit"/>
            </a:endParaRPr>
          </a:p>
          <a:p>
            <a:pPr>
              <a:lnSpc>
                <a:spcPts val="3044"/>
              </a:lnSpc>
              <a:spcBef>
                <a:spcPct val="0"/>
              </a:spcBef>
            </a:pPr>
            <a:endParaRPr lang="en-US" sz="2174" dirty="0">
              <a:solidFill>
                <a:srgbClr val="000000"/>
              </a:solidFill>
              <a:latin typeface="Stinger Fit"/>
            </a:endParaRPr>
          </a:p>
          <a:p>
            <a:pPr>
              <a:lnSpc>
                <a:spcPts val="3044"/>
              </a:lnSpc>
              <a:spcBef>
                <a:spcPct val="0"/>
              </a:spcBef>
            </a:pP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Освіта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в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умовах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війни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: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виклики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та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можливості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їх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подолання</a:t>
            </a:r>
            <a:r>
              <a:rPr lang="en-US" sz="2174" dirty="0">
                <a:solidFill>
                  <a:srgbClr val="000000"/>
                </a:solidFill>
                <a:latin typeface="Stinger Fit"/>
              </a:rPr>
              <a:t>  </a:t>
            </a:r>
            <a:r>
              <a:rPr lang="en-US" sz="2174" dirty="0">
                <a:solidFill>
                  <a:srgbClr val="000000"/>
                </a:solidFill>
                <a:latin typeface="Stinger Fit"/>
                <a:hlinkClick r:id="rId5"/>
              </a:rPr>
              <a:t>https://</a:t>
            </a:r>
            <a:r>
              <a:rPr lang="en-US" sz="2174" dirty="0" smtClean="0">
                <a:solidFill>
                  <a:srgbClr val="000000"/>
                </a:solidFill>
                <a:latin typeface="Stinger Fit"/>
                <a:hlinkClick r:id="rId5"/>
              </a:rPr>
              <a:t>laweba.net/osvіta-v-umovah-vіyni-vikliki-ta-mozhlivostі-їh-podolannya</a:t>
            </a:r>
            <a:r>
              <a:rPr lang="uk-UA" sz="2174" dirty="0" smtClean="0">
                <a:solidFill>
                  <a:srgbClr val="000000"/>
                </a:solidFill>
                <a:latin typeface="Stinger Fit"/>
              </a:rPr>
              <a:t> </a:t>
            </a:r>
            <a:r>
              <a:rPr lang="en-US" sz="2174" dirty="0" smtClean="0">
                <a:solidFill>
                  <a:srgbClr val="000000"/>
                </a:solidFill>
                <a:latin typeface="Stinger Fit"/>
              </a:rPr>
              <a:t> </a:t>
            </a:r>
            <a:endParaRPr lang="en-US" sz="2174" dirty="0">
              <a:solidFill>
                <a:srgbClr val="000000"/>
              </a:solidFill>
              <a:latin typeface="Stinger Fit"/>
            </a:endParaRPr>
          </a:p>
          <a:p>
            <a:pPr>
              <a:lnSpc>
                <a:spcPts val="3044"/>
              </a:lnSpc>
              <a:spcBef>
                <a:spcPct val="0"/>
              </a:spcBef>
            </a:pPr>
            <a:endParaRPr lang="en-US" sz="2174" dirty="0">
              <a:solidFill>
                <a:srgbClr val="000000"/>
              </a:solidFill>
              <a:latin typeface="Stinger Fit"/>
            </a:endParaRPr>
          </a:p>
          <a:p>
            <a:pPr>
              <a:lnSpc>
                <a:spcPts val="3044"/>
              </a:lnSpc>
              <a:spcBef>
                <a:spcPct val="0"/>
              </a:spcBef>
            </a:pP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Виклик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для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освіти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. Як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війна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змінила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систему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навчання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в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Україні</a:t>
            </a:r>
            <a:endParaRPr lang="en-US" sz="2174" dirty="0">
              <a:solidFill>
                <a:srgbClr val="000000"/>
              </a:solidFill>
              <a:latin typeface="Stinger Fit Bold"/>
            </a:endParaRPr>
          </a:p>
          <a:p>
            <a:pPr>
              <a:lnSpc>
                <a:spcPts val="3044"/>
              </a:lnSpc>
              <a:spcBef>
                <a:spcPct val="0"/>
              </a:spcBef>
            </a:pPr>
            <a:r>
              <a:rPr lang="en-US" sz="2174" dirty="0">
                <a:solidFill>
                  <a:srgbClr val="000000"/>
                </a:solidFill>
                <a:latin typeface="Stinger Fit"/>
              </a:rPr>
              <a:t> </a:t>
            </a:r>
            <a:r>
              <a:rPr lang="en-US" sz="2174" dirty="0">
                <a:solidFill>
                  <a:srgbClr val="000000"/>
                </a:solidFill>
                <a:latin typeface="Stinger Fit"/>
                <a:hlinkClick r:id="rId6"/>
              </a:rPr>
              <a:t>https://mylvov.net/politics/viklik-dlya-osviti-yak-vijna-zminila-sistemu-navchannya-v-ukraїni</a:t>
            </a:r>
            <a:r>
              <a:rPr lang="en-US" sz="2174" dirty="0" smtClean="0">
                <a:solidFill>
                  <a:srgbClr val="000000"/>
                </a:solidFill>
                <a:latin typeface="Stinger Fit"/>
                <a:hlinkClick r:id="rId6"/>
              </a:rPr>
              <a:t>/</a:t>
            </a:r>
            <a:r>
              <a:rPr lang="uk-UA" sz="2174" dirty="0" smtClean="0">
                <a:solidFill>
                  <a:srgbClr val="000000"/>
                </a:solidFill>
                <a:latin typeface="Stinger Fit"/>
              </a:rPr>
              <a:t> </a:t>
            </a:r>
            <a:r>
              <a:rPr lang="en-US" sz="2174" dirty="0" smtClean="0">
                <a:solidFill>
                  <a:srgbClr val="000000"/>
                </a:solidFill>
                <a:latin typeface="Stinger Fit"/>
              </a:rPr>
              <a:t> </a:t>
            </a:r>
            <a:endParaRPr lang="en-US" sz="2174" dirty="0">
              <a:solidFill>
                <a:srgbClr val="000000"/>
              </a:solidFill>
              <a:latin typeface="Stinger Fit"/>
            </a:endParaRPr>
          </a:p>
          <a:p>
            <a:pPr>
              <a:lnSpc>
                <a:spcPts val="3044"/>
              </a:lnSpc>
              <a:spcBef>
                <a:spcPct val="0"/>
              </a:spcBef>
            </a:pPr>
            <a:endParaRPr lang="en-US" sz="2174" dirty="0">
              <a:solidFill>
                <a:srgbClr val="000000"/>
              </a:solidFill>
              <a:latin typeface="Stinger Fit"/>
            </a:endParaRPr>
          </a:p>
          <a:p>
            <a:pPr>
              <a:lnSpc>
                <a:spcPts val="3044"/>
              </a:lnSpc>
              <a:spcBef>
                <a:spcPct val="0"/>
              </a:spcBef>
            </a:pPr>
            <a:r>
              <a:rPr lang="en-US" sz="2174" dirty="0">
                <a:solidFill>
                  <a:srgbClr val="000000"/>
                </a:solidFill>
                <a:latin typeface="Stinger Fit Bold"/>
              </a:rPr>
              <a:t>БЕЗПЕЧНА ШКОЛА: ВИКЛИКИ СИСТЕМИ ОСВІТИ В УМОВАХ ВІЙН</a:t>
            </a:r>
            <a:r>
              <a:rPr lang="en-US" sz="2174" dirty="0">
                <a:solidFill>
                  <a:srgbClr val="000000"/>
                </a:solidFill>
                <a:latin typeface="Stinger Fit"/>
              </a:rPr>
              <a:t>И </a:t>
            </a:r>
            <a:r>
              <a:rPr lang="en-US" sz="2174" dirty="0">
                <a:solidFill>
                  <a:srgbClr val="000000"/>
                </a:solidFill>
                <a:latin typeface="Stinger Fit"/>
                <a:hlinkClick r:id="rId7"/>
              </a:rPr>
              <a:t>https://jurfem.com.ua/bezpechna-shkola-vyklyky-systemy-osvity-v-umovakh-viyny</a:t>
            </a:r>
            <a:r>
              <a:rPr lang="en-US" sz="2174" dirty="0" smtClean="0">
                <a:solidFill>
                  <a:srgbClr val="000000"/>
                </a:solidFill>
                <a:latin typeface="Stinger Fit"/>
                <a:hlinkClick r:id="rId7"/>
              </a:rPr>
              <a:t>/</a:t>
            </a:r>
            <a:r>
              <a:rPr lang="uk-UA" sz="2174" dirty="0" smtClean="0">
                <a:solidFill>
                  <a:srgbClr val="000000"/>
                </a:solidFill>
                <a:latin typeface="Stinger Fit"/>
              </a:rPr>
              <a:t> </a:t>
            </a:r>
            <a:endParaRPr lang="en-US" sz="2174" dirty="0">
              <a:solidFill>
                <a:srgbClr val="000000"/>
              </a:solidFill>
              <a:latin typeface="Stinger Fit"/>
            </a:endParaRPr>
          </a:p>
          <a:p>
            <a:pPr>
              <a:lnSpc>
                <a:spcPts val="3044"/>
              </a:lnSpc>
              <a:spcBef>
                <a:spcPct val="0"/>
              </a:spcBef>
            </a:pPr>
            <a:endParaRPr lang="en-US" sz="2174" dirty="0">
              <a:solidFill>
                <a:srgbClr val="000000"/>
              </a:solidFill>
              <a:latin typeface="Stinger Fit"/>
            </a:endParaRPr>
          </a:p>
          <a:p>
            <a:pPr>
              <a:lnSpc>
                <a:spcPts val="3044"/>
              </a:lnSpc>
              <a:spcBef>
                <a:spcPct val="0"/>
              </a:spcBef>
            </a:pPr>
            <a:r>
              <a:rPr lang="en-US" sz="2174" dirty="0">
                <a:solidFill>
                  <a:srgbClr val="000000"/>
                </a:solidFill>
                <a:latin typeface="Stinger Fit Bold"/>
              </a:rPr>
              <a:t>МАТЕРІАЛИ ІІ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Форуму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академічної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спільноти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20 – 24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червня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2022 </a:t>
            </a:r>
            <a:r>
              <a:rPr lang="en-US" sz="2174" dirty="0" err="1">
                <a:solidFill>
                  <a:srgbClr val="000000"/>
                </a:solidFill>
                <a:latin typeface="Stinger Fit Bold"/>
              </a:rPr>
              <a:t>року</a:t>
            </a:r>
            <a:r>
              <a:rPr lang="en-US" sz="2174" dirty="0">
                <a:solidFill>
                  <a:srgbClr val="000000"/>
                </a:solidFill>
                <a:latin typeface="Stinger Fit Bold"/>
              </a:rPr>
              <a:t> ДНІПРО 2022</a:t>
            </a:r>
            <a:r>
              <a:rPr lang="en-US" sz="2174" dirty="0">
                <a:solidFill>
                  <a:srgbClr val="000000"/>
                </a:solidFill>
                <a:latin typeface="Stinger Fit"/>
              </a:rPr>
              <a:t> </a:t>
            </a:r>
            <a:r>
              <a:rPr lang="en-US" sz="2174" dirty="0">
                <a:solidFill>
                  <a:srgbClr val="000000"/>
                </a:solidFill>
                <a:latin typeface="Stinger Fit"/>
                <a:hlinkClick r:id="rId8"/>
              </a:rPr>
              <a:t>https://</a:t>
            </a:r>
            <a:r>
              <a:rPr lang="en-US" sz="2174" dirty="0" smtClean="0">
                <a:solidFill>
                  <a:srgbClr val="000000"/>
                </a:solidFill>
                <a:latin typeface="Stinger Fit"/>
                <a:hlinkClick r:id="rId8"/>
              </a:rPr>
              <a:t>www.pgasa.dp.ua/wp-content/uploads/2022/09/Zbirnyk-materialiv-II-Forumu-akademichnoyi-spilnoty-OSVITA-V-UMOVAH-VIJNY.pdf</a:t>
            </a:r>
            <a:r>
              <a:rPr lang="uk-UA" sz="2174" dirty="0" smtClean="0">
                <a:solidFill>
                  <a:srgbClr val="000000"/>
                </a:solidFill>
                <a:latin typeface="Stinger Fit"/>
              </a:rPr>
              <a:t> </a:t>
            </a:r>
            <a:r>
              <a:rPr lang="en-US" sz="2174" dirty="0" smtClean="0">
                <a:solidFill>
                  <a:srgbClr val="000000"/>
                </a:solidFill>
                <a:latin typeface="Stinger Fit"/>
              </a:rPr>
              <a:t> </a:t>
            </a:r>
            <a:endParaRPr lang="en-US" sz="2174" dirty="0">
              <a:solidFill>
                <a:srgbClr val="000000"/>
              </a:solidFill>
              <a:latin typeface="Stinger Fit"/>
            </a:endParaRPr>
          </a:p>
          <a:p>
            <a:pPr>
              <a:lnSpc>
                <a:spcPts val="3044"/>
              </a:lnSpc>
              <a:spcBef>
                <a:spcPct val="0"/>
              </a:spcBef>
            </a:pPr>
            <a:endParaRPr lang="en-US" sz="2174" dirty="0">
              <a:solidFill>
                <a:srgbClr val="000000"/>
              </a:solidFill>
              <a:latin typeface="Stinger Fit"/>
            </a:endParaRPr>
          </a:p>
          <a:p>
            <a:pPr>
              <a:lnSpc>
                <a:spcPts val="3044"/>
              </a:lnSpc>
              <a:spcBef>
                <a:spcPct val="0"/>
              </a:spcBef>
            </a:pPr>
            <a:endParaRPr lang="en-US" sz="2174" dirty="0">
              <a:solidFill>
                <a:srgbClr val="000000"/>
              </a:solidFill>
              <a:latin typeface="Stinger Fit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13854612" y="5143500"/>
            <a:ext cx="4151122" cy="4114800"/>
          </a:xfrm>
          <a:custGeom>
            <a:avLst/>
            <a:gdLst/>
            <a:ahLst/>
            <a:cxnLst/>
            <a:rect l="l" t="t" r="r" b="b"/>
            <a:pathLst>
              <a:path w="4151122" h="4114800">
                <a:moveTo>
                  <a:pt x="0" y="0"/>
                </a:moveTo>
                <a:lnTo>
                  <a:pt x="4151122" y="0"/>
                </a:lnTo>
                <a:lnTo>
                  <a:pt x="415112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173200" y="467298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976060" y="-5998"/>
            <a:ext cx="6381899" cy="938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56"/>
              </a:lnSpc>
            </a:pPr>
            <a:r>
              <a:rPr lang="en-US" sz="4682">
                <a:solidFill>
                  <a:srgbClr val="000000"/>
                </a:solidFill>
                <a:latin typeface="Stadio Now Novarese"/>
              </a:rPr>
              <a:t>Використані джерела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590</Words>
  <Application>Microsoft Office PowerPoint</Application>
  <PresentationFormat>Произвольный</PresentationFormat>
  <Paragraphs>60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Arimo</vt:lpstr>
      <vt:lpstr>Intro</vt:lpstr>
      <vt:lpstr>Arial</vt:lpstr>
      <vt:lpstr>Stinger Slim</vt:lpstr>
      <vt:lpstr>Stinger Fit Bold</vt:lpstr>
      <vt:lpstr>Stinger Fit</vt:lpstr>
      <vt:lpstr>Stadio Now Novarese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Організація освітнього процесу в умовах воєнного стану:</dc:title>
  <cp:lastModifiedBy>ВАЛЕК</cp:lastModifiedBy>
  <cp:revision>4</cp:revision>
  <dcterms:created xsi:type="dcterms:W3CDTF">2006-08-16T00:00:00Z</dcterms:created>
  <dcterms:modified xsi:type="dcterms:W3CDTF">2023-10-23T08:10:24Z</dcterms:modified>
  <dc:identifier>DAFx987jk58</dc:identifier>
</cp:coreProperties>
</file>