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handoutMasterIdLst>
    <p:handoutMasterId r:id="rId17"/>
  </p:handoutMasterIdLst>
  <p:sldIdLst>
    <p:sldId id="256" r:id="rId2"/>
    <p:sldId id="260" r:id="rId3"/>
    <p:sldId id="261" r:id="rId4"/>
    <p:sldId id="262" r:id="rId5"/>
    <p:sldId id="266" r:id="rId6"/>
    <p:sldId id="267" r:id="rId7"/>
    <p:sldId id="268" r:id="rId8"/>
    <p:sldId id="269" r:id="rId9"/>
    <p:sldId id="264" r:id="rId10"/>
    <p:sldId id="263" r:id="rId11"/>
    <p:sldId id="270" r:id="rId12"/>
    <p:sldId id="271" r:id="rId13"/>
    <p:sldId id="272" r:id="rId14"/>
    <p:sldId id="273" r:id="rId15"/>
    <p:sldId id="274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83229"/>
    <a:srgbClr val="003374"/>
    <a:srgbClr val="53A3E6"/>
    <a:srgbClr val="ECF3F9"/>
    <a:srgbClr val="FFC900"/>
    <a:srgbClr val="173A8D"/>
    <a:srgbClr val="129481"/>
    <a:srgbClr val="0F2741"/>
    <a:srgbClr val="001736"/>
    <a:srgbClr val="C9A09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905" autoAdjust="0"/>
    <p:restoredTop sz="99652" autoAdjust="0"/>
  </p:normalViewPr>
  <p:slideViewPr>
    <p:cSldViewPr snapToGrid="0">
      <p:cViewPr>
        <p:scale>
          <a:sx n="75" d="100"/>
          <a:sy n="75" d="100"/>
        </p:scale>
        <p:origin x="-1122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804" y="10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2DD1C9-4BB6-422A-8F34-C157EA500BD9}" type="datetimeFigureOut">
              <a:rPr lang="en-US" smtClean="0"/>
              <a:pPr/>
              <a:t>2/18/2023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A997E4-EE34-411C-9FF1-22B934EF533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74113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2/18/2023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08456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2/18/2023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00949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41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6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2/18/2023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94675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2/18/2023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87502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8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1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2/18/2023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81377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2/18/2023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78676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2/18/2023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02460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2/18/2023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48970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2/18/2023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86395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2/18/2023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2725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2/18/2023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25810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Рисунок 19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BD9794-A4CC-42D0-9A65-24C6B9EF4076}" type="datetimeFigureOut">
              <a:rPr lang="en-US" smtClean="0"/>
              <a:pPr/>
              <a:t>2/18/2023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465729"/>
            <a:ext cx="7886701" cy="47112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91547"/>
            <a:ext cx="7886699" cy="9778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33214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11" Type="http://schemas.openxmlformats.org/officeDocument/2006/relationships/image" Target="../media/image3.png"/><Relationship Id="rId5" Type="http://schemas.openxmlformats.org/officeDocument/2006/relationships/image" Target="../media/image14.png"/><Relationship Id="rId10" Type="http://schemas.openxmlformats.org/officeDocument/2006/relationships/image" Target="../media/image19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"/>
            <a:ext cx="9143999" cy="685799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35087" y="3154423"/>
            <a:ext cx="4273826" cy="1245532"/>
          </a:xfrm>
        </p:spPr>
        <p:txBody>
          <a:bodyPr>
            <a:noAutofit/>
          </a:bodyPr>
          <a:lstStyle/>
          <a:p>
            <a:r>
              <a:rPr lang="uk-UA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/>
            </a:r>
            <a:br>
              <a:rPr lang="uk-UA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</a:br>
            <a:r>
              <a:rPr lang="uk-UA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/>
            </a:r>
            <a:br>
              <a:rPr lang="uk-UA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</a:br>
            <a:r>
              <a:rPr lang="uk-UA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/>
            </a:r>
            <a:br>
              <a:rPr lang="uk-UA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</a:br>
            <a:r>
              <a:rPr lang="uk-UA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/>
            </a:r>
            <a:br>
              <a:rPr lang="uk-UA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</a:br>
            <a:r>
              <a:rPr lang="uk-UA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/>
            </a:r>
            <a:br>
              <a:rPr lang="uk-UA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</a:br>
            <a:r>
              <a:rPr lang="uk-UA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/>
            </a:r>
            <a:br>
              <a:rPr lang="uk-UA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</a:br>
            <a:r>
              <a:rPr lang="uk-UA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/>
            </a:r>
            <a:br>
              <a:rPr lang="uk-UA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</a:br>
            <a:r>
              <a:rPr lang="uk-UA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/>
            </a:r>
            <a:br>
              <a:rPr lang="uk-UA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</a:br>
            <a:r>
              <a:rPr lang="uk-UA" sz="4400" b="1" i="1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Урок англійської мови: </a:t>
            </a:r>
            <a:br>
              <a:rPr lang="uk-UA" sz="4400" b="1" i="1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</a:br>
            <a:r>
              <a:rPr lang="uk-UA" sz="4400" b="1" i="1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від теорії до практики</a:t>
            </a:r>
            <a:endParaRPr lang="en-US" sz="4400" b="1" i="1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5200471"/>
            <a:ext cx="3238500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/>
            </a:r>
            <a:br>
              <a:rPr lang="uk-UA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</a:br>
            <a:r>
              <a:rPr lang="uk-UA" sz="2000" b="1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підготував</a:t>
            </a:r>
            <a:endParaRPr lang="uk-UA" sz="2000" b="1" dirty="0" smtClean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uk-UA" sz="2000" b="1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учитель ЗОШ №24</a:t>
            </a:r>
            <a:br>
              <a:rPr lang="uk-UA" sz="2000" b="1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</a:br>
            <a:r>
              <a:rPr lang="uk-UA" sz="2000" b="1" dirty="0" err="1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Чудінова</a:t>
            </a:r>
            <a:r>
              <a:rPr lang="uk-UA" sz="2000" b="1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О.І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2480652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84020" y="1089660"/>
            <a:ext cx="6475834" cy="1188479"/>
          </a:xfrm>
        </p:spPr>
        <p:txBody>
          <a:bodyPr>
            <a:noAutofit/>
          </a:bodyPr>
          <a:lstStyle/>
          <a:p>
            <a:pPr algn="ctr"/>
            <a:r>
              <a:rPr lang="ru-RU" sz="3200" b="1" i="1" dirty="0">
                <a:solidFill>
                  <a:schemeClr val="bg1"/>
                </a:solidFill>
              </a:rPr>
              <a:t>Урок - </a:t>
            </a:r>
            <a:r>
              <a:rPr lang="ru-RU" sz="3200" b="1" i="1" dirty="0" err="1">
                <a:solidFill>
                  <a:schemeClr val="bg1"/>
                </a:solidFill>
              </a:rPr>
              <a:t>це</a:t>
            </a:r>
            <a:r>
              <a:rPr lang="ru-RU" sz="3200" b="1" i="1" dirty="0">
                <a:solidFill>
                  <a:schemeClr val="bg1"/>
                </a:solidFill>
              </a:rPr>
              <a:t> </a:t>
            </a:r>
            <a:r>
              <a:rPr lang="ru-RU" sz="3200" b="1" i="1" dirty="0" err="1">
                <a:solidFill>
                  <a:schemeClr val="bg1"/>
                </a:solidFill>
              </a:rPr>
              <a:t>логічно</a:t>
            </a:r>
            <a:r>
              <a:rPr lang="ru-RU" sz="3200" b="1" i="1" dirty="0">
                <a:solidFill>
                  <a:schemeClr val="bg1"/>
                </a:solidFill>
              </a:rPr>
              <a:t> </a:t>
            </a:r>
            <a:r>
              <a:rPr lang="ru-RU" sz="3200" b="1" i="1" dirty="0" err="1">
                <a:solidFill>
                  <a:schemeClr val="bg1"/>
                </a:solidFill>
              </a:rPr>
              <a:t>закінчений</a:t>
            </a:r>
            <a:r>
              <a:rPr lang="ru-RU" sz="3200" b="1" i="1" dirty="0">
                <a:solidFill>
                  <a:schemeClr val="bg1"/>
                </a:solidFill>
              </a:rPr>
              <a:t>, </a:t>
            </a:r>
            <a:r>
              <a:rPr lang="ru-RU" sz="3200" b="1" i="1" dirty="0" err="1">
                <a:solidFill>
                  <a:schemeClr val="bg1"/>
                </a:solidFill>
              </a:rPr>
              <a:t>цілісний</a:t>
            </a:r>
            <a:r>
              <a:rPr lang="ru-RU" sz="3200" b="1" i="1" dirty="0">
                <a:solidFill>
                  <a:schemeClr val="bg1"/>
                </a:solidFill>
              </a:rPr>
              <a:t>, </a:t>
            </a:r>
            <a:r>
              <a:rPr lang="ru-RU" sz="3200" b="1" i="1" dirty="0" err="1">
                <a:solidFill>
                  <a:schemeClr val="bg1"/>
                </a:solidFill>
              </a:rPr>
              <a:t>обмежений</a:t>
            </a:r>
            <a:r>
              <a:rPr lang="ru-RU" sz="3200" b="1" i="1" dirty="0">
                <a:solidFill>
                  <a:schemeClr val="bg1"/>
                </a:solidFill>
              </a:rPr>
              <a:t> </a:t>
            </a:r>
            <a:r>
              <a:rPr lang="ru-RU" sz="3200" b="1" i="1" dirty="0" err="1">
                <a:solidFill>
                  <a:schemeClr val="bg1"/>
                </a:solidFill>
              </a:rPr>
              <a:t>визначеними</a:t>
            </a:r>
            <a:r>
              <a:rPr lang="ru-RU" sz="3200" b="1" i="1" dirty="0">
                <a:solidFill>
                  <a:schemeClr val="bg1"/>
                </a:solidFill>
              </a:rPr>
              <a:t> </a:t>
            </a:r>
            <a:r>
              <a:rPr lang="ru-RU" sz="3200" b="1" i="1" dirty="0" err="1">
                <a:solidFill>
                  <a:schemeClr val="bg1"/>
                </a:solidFill>
              </a:rPr>
              <a:t>тимчасовими</a:t>
            </a:r>
            <a:r>
              <a:rPr lang="ru-RU" sz="3200" b="1" i="1" dirty="0">
                <a:solidFill>
                  <a:schemeClr val="bg1"/>
                </a:solidFill>
              </a:rPr>
              <a:t> </a:t>
            </a:r>
            <a:r>
              <a:rPr lang="ru-RU" sz="3200" b="1" i="1" dirty="0" smtClean="0">
                <a:solidFill>
                  <a:schemeClr val="bg1"/>
                </a:solidFill>
              </a:rPr>
              <a:t>рамками, </a:t>
            </a:r>
            <a:r>
              <a:rPr lang="ru-RU" sz="3200" b="1" i="1" dirty="0" err="1">
                <a:solidFill>
                  <a:schemeClr val="bg1"/>
                </a:solidFill>
              </a:rPr>
              <a:t>етап</a:t>
            </a:r>
            <a:r>
              <a:rPr lang="ru-RU" sz="3200" b="1" i="1" dirty="0">
                <a:solidFill>
                  <a:schemeClr val="bg1"/>
                </a:solidFill>
              </a:rPr>
              <a:t> </a:t>
            </a:r>
            <a:r>
              <a:rPr lang="ru-RU" sz="3200" b="1" i="1" dirty="0" err="1">
                <a:solidFill>
                  <a:schemeClr val="bg1"/>
                </a:solidFill>
              </a:rPr>
              <a:t>навчально-виховного</a:t>
            </a:r>
            <a:r>
              <a:rPr lang="ru-RU" sz="3200" b="1" i="1" dirty="0">
                <a:solidFill>
                  <a:schemeClr val="bg1"/>
                </a:solidFill>
              </a:rPr>
              <a:t> </a:t>
            </a:r>
            <a:r>
              <a:rPr lang="ru-RU" sz="3200" b="1" i="1" dirty="0" err="1">
                <a:solidFill>
                  <a:schemeClr val="bg1"/>
                </a:solidFill>
              </a:rPr>
              <a:t>або</a:t>
            </a:r>
            <a:r>
              <a:rPr lang="ru-RU" sz="3200" b="1" i="1" dirty="0">
                <a:solidFill>
                  <a:schemeClr val="bg1"/>
                </a:solidFill>
              </a:rPr>
              <a:t>, як зараз </a:t>
            </a:r>
            <a:r>
              <a:rPr lang="ru-RU" sz="3200" b="1" i="1" dirty="0" err="1">
                <a:solidFill>
                  <a:schemeClr val="bg1"/>
                </a:solidFill>
              </a:rPr>
              <a:t>кажуть</a:t>
            </a:r>
            <a:r>
              <a:rPr lang="ru-RU" sz="3200" b="1" i="1" dirty="0">
                <a:solidFill>
                  <a:schemeClr val="bg1"/>
                </a:solidFill>
              </a:rPr>
              <a:t>, </a:t>
            </a:r>
            <a:r>
              <a:rPr lang="ru-RU" sz="3200" b="1" i="1" dirty="0" err="1" smtClean="0">
                <a:solidFill>
                  <a:schemeClr val="bg1"/>
                </a:solidFill>
              </a:rPr>
              <a:t>педагогічного</a:t>
            </a:r>
            <a:r>
              <a:rPr lang="ru-RU" sz="3200" b="1" i="1" dirty="0" smtClean="0">
                <a:solidFill>
                  <a:schemeClr val="bg1"/>
                </a:solidFill>
              </a:rPr>
              <a:t> </a:t>
            </a:r>
            <a:r>
              <a:rPr lang="ru-RU" sz="3200" b="1" i="1" dirty="0" err="1" smtClean="0">
                <a:solidFill>
                  <a:schemeClr val="bg1"/>
                </a:solidFill>
              </a:rPr>
              <a:t>процесу</a:t>
            </a:r>
            <a:r>
              <a:rPr lang="ru-RU" sz="3200" dirty="0" smtClean="0">
                <a:solidFill>
                  <a:schemeClr val="bg1"/>
                </a:solidFill>
              </a:rPr>
              <a:t> </a:t>
            </a:r>
            <a:endParaRPr lang="ru-RU" sz="3200" dirty="0">
              <a:solidFill>
                <a:schemeClr val="bg1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87685">
            <a:off x="-365961" y="-289088"/>
            <a:ext cx="2725260" cy="204394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7" name="Рисунок 5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1646">
            <a:off x="5763766" y="3280604"/>
            <a:ext cx="3151635" cy="31674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9" name="Рисунок 5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89482">
            <a:off x="594592" y="2862338"/>
            <a:ext cx="4081949" cy="410246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0" name="Прямоугольник 59"/>
          <p:cNvSpPr/>
          <p:nvPr/>
        </p:nvSpPr>
        <p:spPr>
          <a:xfrm rot="20122976">
            <a:off x="318745" y="3790184"/>
            <a:ext cx="436149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/>
              <a:t>Урок - </a:t>
            </a:r>
            <a:r>
              <a:rPr lang="ru-RU" sz="2000" dirty="0" err="1"/>
              <a:t>це</a:t>
            </a:r>
            <a:r>
              <a:rPr lang="ru-RU" sz="2000" dirty="0"/>
              <a:t> </a:t>
            </a:r>
            <a:r>
              <a:rPr lang="ru-RU" sz="2000" dirty="0" err="1"/>
              <a:t>педагогічний</a:t>
            </a:r>
            <a:r>
              <a:rPr lang="ru-RU" sz="2000" dirty="0"/>
              <a:t> </a:t>
            </a:r>
            <a:endParaRPr lang="ru-RU" sz="2000" dirty="0" smtClean="0"/>
          </a:p>
          <a:p>
            <a:pPr algn="ctr"/>
            <a:r>
              <a:rPr lang="ru-RU" sz="2000" dirty="0" err="1" smtClean="0"/>
              <a:t>здобуток</a:t>
            </a:r>
            <a:r>
              <a:rPr lang="ru-RU" sz="2000" dirty="0"/>
              <a:t>, </a:t>
            </a:r>
            <a:r>
              <a:rPr lang="ru-RU" sz="2000" dirty="0" smtClean="0"/>
              <a:t>і </a:t>
            </a:r>
            <a:r>
              <a:rPr lang="ru-RU" sz="2000" dirty="0"/>
              <a:t>тому </a:t>
            </a:r>
            <a:r>
              <a:rPr lang="ru-RU" sz="2000" dirty="0" err="1"/>
              <a:t>він</a:t>
            </a:r>
            <a:r>
              <a:rPr lang="ru-RU" sz="2000" dirty="0"/>
              <a:t> </a:t>
            </a:r>
            <a:endParaRPr lang="ru-RU" sz="2000" dirty="0" smtClean="0"/>
          </a:p>
          <a:p>
            <a:pPr algn="ctr"/>
            <a:r>
              <a:rPr lang="ru-RU" sz="2000" dirty="0" smtClean="0"/>
              <a:t>повинен </a:t>
            </a:r>
            <a:r>
              <a:rPr lang="ru-RU" sz="2000" dirty="0" err="1"/>
              <a:t>відрізнятися</a:t>
            </a:r>
            <a:r>
              <a:rPr lang="ru-RU" sz="2000" dirty="0"/>
              <a:t> </a:t>
            </a:r>
            <a:endParaRPr lang="ru-RU" sz="2000" dirty="0" smtClean="0"/>
          </a:p>
          <a:p>
            <a:pPr algn="ctr"/>
            <a:r>
              <a:rPr lang="ru-RU" sz="2000" dirty="0" err="1" smtClean="0"/>
              <a:t>цілісністю</a:t>
            </a:r>
            <a:r>
              <a:rPr lang="ru-RU" sz="2000" dirty="0"/>
              <a:t>, </a:t>
            </a:r>
            <a:r>
              <a:rPr lang="ru-RU" sz="2000" dirty="0" err="1"/>
              <a:t>внутрішнім</a:t>
            </a:r>
            <a:r>
              <a:rPr lang="ru-RU" sz="2000" dirty="0"/>
              <a:t> </a:t>
            </a:r>
            <a:endParaRPr lang="ru-RU" sz="2000" dirty="0" smtClean="0"/>
          </a:p>
          <a:p>
            <a:pPr algn="ctr"/>
            <a:r>
              <a:rPr lang="ru-RU" sz="2000" dirty="0" err="1" smtClean="0"/>
              <a:t>взаємозв'язком</a:t>
            </a:r>
            <a:r>
              <a:rPr lang="ru-RU" sz="2000" dirty="0" smtClean="0"/>
              <a:t> </a:t>
            </a:r>
            <a:r>
              <a:rPr lang="ru-RU" sz="2000" dirty="0" err="1"/>
              <a:t>частин</a:t>
            </a:r>
            <a:r>
              <a:rPr lang="ru-RU" sz="2000" dirty="0" smtClean="0"/>
              <a:t>,</a:t>
            </a:r>
          </a:p>
          <a:p>
            <a:pPr algn="ctr"/>
            <a:r>
              <a:rPr lang="ru-RU" sz="2000" dirty="0" smtClean="0"/>
              <a:t> </a:t>
            </a:r>
            <a:r>
              <a:rPr lang="ru-RU" sz="2000" dirty="0" err="1"/>
              <a:t>єдиною</a:t>
            </a:r>
            <a:r>
              <a:rPr lang="ru-RU" sz="2000" dirty="0"/>
              <a:t> </a:t>
            </a:r>
            <a:r>
              <a:rPr lang="ru-RU" sz="2000" dirty="0" err="1"/>
              <a:t>логікою</a:t>
            </a:r>
            <a:r>
              <a:rPr lang="ru-RU" sz="2000" dirty="0"/>
              <a:t> </a:t>
            </a:r>
            <a:r>
              <a:rPr lang="ru-RU" sz="2000" dirty="0" err="1" smtClean="0"/>
              <a:t>розгортання</a:t>
            </a:r>
            <a:endParaRPr lang="ru-RU" sz="2000" dirty="0" smtClean="0"/>
          </a:p>
          <a:p>
            <a:pPr algn="ctr"/>
            <a:r>
              <a:rPr lang="ru-RU" sz="2000" dirty="0" smtClean="0"/>
              <a:t> </a:t>
            </a:r>
            <a:r>
              <a:rPr lang="ru-RU" sz="2000" dirty="0" err="1"/>
              <a:t>діяльності</a:t>
            </a:r>
            <a:r>
              <a:rPr lang="ru-RU" sz="2000" dirty="0"/>
              <a:t> </a:t>
            </a:r>
            <a:r>
              <a:rPr lang="ru-RU" sz="2000" dirty="0" err="1"/>
              <a:t>вчителя</a:t>
            </a:r>
            <a:r>
              <a:rPr lang="ru-RU" sz="2000" dirty="0"/>
              <a:t> й </a:t>
            </a:r>
            <a:r>
              <a:rPr lang="ru-RU" sz="2000" dirty="0" err="1"/>
              <a:t>учнів</a:t>
            </a:r>
            <a:r>
              <a:rPr lang="ru-RU" sz="2000" dirty="0"/>
              <a:t>.</a:t>
            </a:r>
          </a:p>
        </p:txBody>
      </p:sp>
      <p:sp>
        <p:nvSpPr>
          <p:cNvPr id="63" name="Прямоугольник 62"/>
          <p:cNvSpPr/>
          <p:nvPr/>
        </p:nvSpPr>
        <p:spPr>
          <a:xfrm rot="748034">
            <a:off x="5158833" y="3728982"/>
            <a:ext cx="436149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/>
              <a:t>Урок повинен </a:t>
            </a:r>
            <a:endParaRPr lang="ru-RU" sz="2800" dirty="0" smtClean="0"/>
          </a:p>
          <a:p>
            <a:pPr algn="ctr"/>
            <a:r>
              <a:rPr lang="ru-RU" sz="2800" dirty="0" smtClean="0"/>
              <a:t>бути </a:t>
            </a:r>
            <a:r>
              <a:rPr lang="ru-RU" sz="2800" dirty="0" err="1"/>
              <a:t>логічною</a:t>
            </a:r>
            <a:r>
              <a:rPr lang="ru-RU" sz="2800" dirty="0"/>
              <a:t> </a:t>
            </a:r>
            <a:endParaRPr lang="ru-RU" sz="2800" dirty="0" smtClean="0"/>
          </a:p>
          <a:p>
            <a:pPr algn="ctr"/>
            <a:r>
              <a:rPr lang="ru-RU" sz="2800" dirty="0" err="1" smtClean="0"/>
              <a:t>одиницею</a:t>
            </a:r>
            <a:r>
              <a:rPr lang="ru-RU" sz="2800" dirty="0" smtClean="0"/>
              <a:t> </a:t>
            </a:r>
            <a:r>
              <a:rPr lang="ru-RU" sz="2800" dirty="0"/>
              <a:t>теми, </a:t>
            </a:r>
            <a:endParaRPr lang="ru-RU" sz="2800" dirty="0" smtClean="0"/>
          </a:p>
          <a:p>
            <a:pPr algn="ctr"/>
            <a:r>
              <a:rPr lang="ru-RU" sz="2800" dirty="0" err="1" smtClean="0"/>
              <a:t>розділу</a:t>
            </a:r>
            <a:r>
              <a:rPr lang="ru-RU" sz="2800" dirty="0"/>
              <a:t>, курсу. </a:t>
            </a:r>
          </a:p>
        </p:txBody>
      </p:sp>
    </p:spTree>
    <p:extLst>
      <p:ext uri="{BB962C8B-B14F-4D97-AF65-F5344CB8AC3E}">
        <p14:creationId xmlns:p14="http://schemas.microsoft.com/office/powerpoint/2010/main" val="3638195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4686" y="611587"/>
            <a:ext cx="7886699" cy="977899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bg1"/>
                </a:solidFill>
                <a:latin typeface="+mn-lt"/>
              </a:rPr>
              <a:t>ВИМОГИ </a:t>
            </a:r>
            <a:r>
              <a:rPr lang="uk-UA" dirty="0" smtClean="0">
                <a:solidFill>
                  <a:schemeClr val="bg1"/>
                </a:solidFill>
                <a:latin typeface="+mn-lt"/>
              </a:rPr>
              <a:t>ДО УРОКУ</a:t>
            </a:r>
            <a:endParaRPr lang="ru-RU" dirty="0">
              <a:solidFill>
                <a:schemeClr val="bg1"/>
              </a:solidFill>
              <a:latin typeface="+mn-lt"/>
            </a:endParaRPr>
          </a:p>
        </p:txBody>
      </p:sp>
      <p:grpSp>
        <p:nvGrpSpPr>
          <p:cNvPr id="4" name="Group 92"/>
          <p:cNvGrpSpPr>
            <a:grpSpLocks/>
          </p:cNvGrpSpPr>
          <p:nvPr/>
        </p:nvGrpSpPr>
        <p:grpSpPr bwMode="auto">
          <a:xfrm>
            <a:off x="1993591" y="1735876"/>
            <a:ext cx="5068887" cy="530225"/>
            <a:chOff x="1269" y="1296"/>
            <a:chExt cx="3193" cy="334"/>
          </a:xfrm>
        </p:grpSpPr>
        <p:sp>
          <p:nvSpPr>
            <p:cNvPr id="5" name="AutoShape 3"/>
            <p:cNvSpPr>
              <a:spLocks noChangeArrowheads="1"/>
            </p:cNvSpPr>
            <p:nvPr/>
          </p:nvSpPr>
          <p:spPr bwMode="gray">
            <a:xfrm>
              <a:off x="1422" y="1296"/>
              <a:ext cx="3040" cy="334"/>
            </a:xfrm>
            <a:prstGeom prst="roundRect">
              <a:avLst>
                <a:gd name="adj" fmla="val 50000"/>
              </a:avLst>
            </a:prstGeom>
            <a:ln>
              <a:headEnd/>
              <a:tailEnd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endParaRPr lang="ru-RU"/>
            </a:p>
          </p:txBody>
        </p:sp>
        <p:sp>
          <p:nvSpPr>
            <p:cNvPr id="6" name="Text Box 4"/>
            <p:cNvSpPr txBox="1">
              <a:spLocks noChangeArrowheads="1"/>
            </p:cNvSpPr>
            <p:nvPr/>
          </p:nvSpPr>
          <p:spPr bwMode="gray">
            <a:xfrm>
              <a:off x="1525" y="1342"/>
              <a:ext cx="2633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28398" dir="3806097" algn="ct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uk-UA" sz="2000" b="1" dirty="0" err="1" smtClean="0">
                  <a:solidFill>
                    <a:srgbClr val="000000"/>
                  </a:solidFill>
                </a:rPr>
                <a:t>Загальнопедагогічні</a:t>
              </a:r>
              <a:endParaRPr lang="en-US" sz="2000" b="1" dirty="0">
                <a:solidFill>
                  <a:srgbClr val="000000"/>
                </a:solidFill>
              </a:endParaRPr>
            </a:p>
          </p:txBody>
        </p:sp>
        <p:grpSp>
          <p:nvGrpSpPr>
            <p:cNvPr id="7" name="Group 55"/>
            <p:cNvGrpSpPr>
              <a:grpSpLocks/>
            </p:cNvGrpSpPr>
            <p:nvPr/>
          </p:nvGrpSpPr>
          <p:grpSpPr bwMode="auto">
            <a:xfrm>
              <a:off x="1269" y="1324"/>
              <a:ext cx="266" cy="298"/>
              <a:chOff x="1415" y="1276"/>
              <a:chExt cx="266" cy="298"/>
            </a:xfrm>
          </p:grpSpPr>
          <p:grpSp>
            <p:nvGrpSpPr>
              <p:cNvPr id="8" name="Group 56"/>
              <p:cNvGrpSpPr>
                <a:grpSpLocks/>
              </p:cNvGrpSpPr>
              <p:nvPr/>
            </p:nvGrpSpPr>
            <p:grpSpPr bwMode="auto">
              <a:xfrm>
                <a:off x="1415" y="1276"/>
                <a:ext cx="266" cy="298"/>
                <a:chOff x="1415" y="1276"/>
                <a:chExt cx="266" cy="298"/>
              </a:xfrm>
            </p:grpSpPr>
            <p:pic>
              <p:nvPicPr>
                <p:cNvPr id="10" name="Picture 57" descr="Picture2"/>
                <p:cNvPicPr>
                  <a:picLocks noChangeAspect="1" noChangeArrowheads="1"/>
                </p:cNvPicPr>
                <p:nvPr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434" y="1521"/>
                  <a:ext cx="230" cy="53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sp>
              <p:nvSpPr>
                <p:cNvPr id="11" name="Oval 58"/>
                <p:cNvSpPr>
                  <a:spLocks noChangeArrowheads="1"/>
                </p:cNvSpPr>
                <p:nvPr/>
              </p:nvSpPr>
              <p:spPr bwMode="gray">
                <a:xfrm flipH="1">
                  <a:off x="1415" y="1276"/>
                  <a:ext cx="266" cy="266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FF9900"/>
                    </a:gs>
                    <a:gs pos="100000">
                      <a:srgbClr val="FF9900">
                        <a:gamma/>
                        <a:shade val="57255"/>
                        <a:invGamma/>
                      </a:srgbClr>
                    </a:gs>
                  </a:gsLst>
                  <a:path path="rect">
                    <a:fillToRect t="100000" r="100000"/>
                  </a:path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52400" dir="16200000" sy="-100000" rotWithShape="0">
                          <a:schemeClr val="bg2">
                            <a:alpha val="50000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12" name="Oval 59"/>
                <p:cNvSpPr>
                  <a:spLocks noChangeArrowheads="1"/>
                </p:cNvSpPr>
                <p:nvPr/>
              </p:nvSpPr>
              <p:spPr bwMode="gray">
                <a:xfrm flipH="1">
                  <a:off x="1422" y="1282"/>
                  <a:ext cx="254" cy="254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FF9900">
                        <a:gamma/>
                        <a:shade val="63529"/>
                        <a:invGamma/>
                      </a:srgbClr>
                    </a:gs>
                    <a:gs pos="100000">
                      <a:srgbClr val="FF9900">
                        <a:alpha val="85001"/>
                      </a:srgbClr>
                    </a:gs>
                  </a:gsLst>
                  <a:lin ang="189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52400" dir="16200000" sy="-100000" rotWithShape="0">
                          <a:schemeClr val="bg2">
                            <a:alpha val="50000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pic>
              <p:nvPicPr>
                <p:cNvPr id="13" name="Picture 60" descr="Picture1"/>
                <p:cNvPicPr>
                  <a:picLocks noChangeAspect="1" noChangeArrowheads="1"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496" y="1278"/>
                  <a:ext cx="174" cy="174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sp>
            <p:nvSpPr>
              <p:cNvPr id="9" name="Text Box 61"/>
              <p:cNvSpPr txBox="1">
                <a:spLocks noChangeArrowheads="1"/>
              </p:cNvSpPr>
              <p:nvPr/>
            </p:nvSpPr>
            <p:spPr bwMode="gray">
              <a:xfrm>
                <a:off x="1441" y="1292"/>
                <a:ext cx="196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b="1">
                    <a:solidFill>
                      <a:srgbClr val="FFFFFF"/>
                    </a:solidFill>
                  </a:rPr>
                  <a:t>1</a:t>
                </a:r>
              </a:p>
            </p:txBody>
          </p:sp>
        </p:grpSp>
      </p:grpSp>
      <p:grpSp>
        <p:nvGrpSpPr>
          <p:cNvPr id="14" name="Group 93"/>
          <p:cNvGrpSpPr>
            <a:grpSpLocks/>
          </p:cNvGrpSpPr>
          <p:nvPr/>
        </p:nvGrpSpPr>
        <p:grpSpPr bwMode="auto">
          <a:xfrm>
            <a:off x="1992003" y="2497876"/>
            <a:ext cx="5070475" cy="549275"/>
            <a:chOff x="1268" y="1776"/>
            <a:chExt cx="3194" cy="346"/>
          </a:xfrm>
        </p:grpSpPr>
        <p:sp>
          <p:nvSpPr>
            <p:cNvPr id="15" name="AutoShape 13"/>
            <p:cNvSpPr>
              <a:spLocks noChangeArrowheads="1"/>
            </p:cNvSpPr>
            <p:nvPr/>
          </p:nvSpPr>
          <p:spPr bwMode="gray">
            <a:xfrm>
              <a:off x="1422" y="1776"/>
              <a:ext cx="3040" cy="334"/>
            </a:xfrm>
            <a:prstGeom prst="roundRect">
              <a:avLst>
                <a:gd name="adj" fmla="val 50000"/>
              </a:avLst>
            </a:prstGeom>
            <a:ln>
              <a:headEnd/>
              <a:tailEnd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endParaRPr lang="ru-RU"/>
            </a:p>
          </p:txBody>
        </p:sp>
        <p:sp>
          <p:nvSpPr>
            <p:cNvPr id="16" name="Text Box 21"/>
            <p:cNvSpPr txBox="1">
              <a:spLocks noChangeArrowheads="1"/>
            </p:cNvSpPr>
            <p:nvPr/>
          </p:nvSpPr>
          <p:spPr bwMode="gray">
            <a:xfrm>
              <a:off x="1525" y="1824"/>
              <a:ext cx="2633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28398" dir="3806097" algn="ct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uk-UA" sz="2000" b="1" dirty="0" smtClean="0">
                  <a:solidFill>
                    <a:srgbClr val="000000"/>
                  </a:solidFill>
                </a:rPr>
                <a:t>Дидактичні</a:t>
              </a:r>
              <a:endParaRPr lang="en-US" sz="2000" b="1" dirty="0">
                <a:solidFill>
                  <a:srgbClr val="000000"/>
                </a:solidFill>
              </a:endParaRPr>
            </a:p>
          </p:txBody>
        </p:sp>
        <p:grpSp>
          <p:nvGrpSpPr>
            <p:cNvPr id="17" name="Group 62"/>
            <p:cNvGrpSpPr>
              <a:grpSpLocks/>
            </p:cNvGrpSpPr>
            <p:nvPr/>
          </p:nvGrpSpPr>
          <p:grpSpPr bwMode="auto">
            <a:xfrm>
              <a:off x="1268" y="1824"/>
              <a:ext cx="266" cy="298"/>
              <a:chOff x="1414" y="1776"/>
              <a:chExt cx="266" cy="298"/>
            </a:xfrm>
          </p:grpSpPr>
          <p:grpSp>
            <p:nvGrpSpPr>
              <p:cNvPr id="18" name="Group 63"/>
              <p:cNvGrpSpPr>
                <a:grpSpLocks/>
              </p:cNvGrpSpPr>
              <p:nvPr/>
            </p:nvGrpSpPr>
            <p:grpSpPr bwMode="auto">
              <a:xfrm>
                <a:off x="1414" y="1776"/>
                <a:ext cx="266" cy="298"/>
                <a:chOff x="1415" y="1276"/>
                <a:chExt cx="266" cy="298"/>
              </a:xfrm>
            </p:grpSpPr>
            <p:pic>
              <p:nvPicPr>
                <p:cNvPr id="20" name="Picture 64" descr="Picture2"/>
                <p:cNvPicPr>
                  <a:picLocks noChangeAspect="1" noChangeArrowheads="1"/>
                </p:cNvPicPr>
                <p:nvPr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434" y="1521"/>
                  <a:ext cx="230" cy="53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sp>
              <p:nvSpPr>
                <p:cNvPr id="21" name="Oval 65"/>
                <p:cNvSpPr>
                  <a:spLocks noChangeArrowheads="1"/>
                </p:cNvSpPr>
                <p:nvPr/>
              </p:nvSpPr>
              <p:spPr bwMode="gray">
                <a:xfrm flipH="1">
                  <a:off x="1415" y="1276"/>
                  <a:ext cx="266" cy="266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FCF71A"/>
                    </a:gs>
                    <a:gs pos="100000">
                      <a:srgbClr val="FCF71A">
                        <a:gamma/>
                        <a:shade val="57255"/>
                        <a:invGamma/>
                      </a:srgbClr>
                    </a:gs>
                  </a:gsLst>
                  <a:path path="rect">
                    <a:fillToRect t="100000" r="100000"/>
                  </a:path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52400" dir="16200000" sy="-100000" rotWithShape="0">
                          <a:schemeClr val="bg2">
                            <a:alpha val="50000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22" name="Oval 66"/>
                <p:cNvSpPr>
                  <a:spLocks noChangeArrowheads="1"/>
                </p:cNvSpPr>
                <p:nvPr/>
              </p:nvSpPr>
              <p:spPr bwMode="gray">
                <a:xfrm flipH="1">
                  <a:off x="1422" y="1282"/>
                  <a:ext cx="254" cy="254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FCF71A">
                        <a:gamma/>
                        <a:shade val="63529"/>
                        <a:invGamma/>
                      </a:srgbClr>
                    </a:gs>
                    <a:gs pos="100000">
                      <a:srgbClr val="FCF71A">
                        <a:alpha val="85001"/>
                      </a:srgbClr>
                    </a:gs>
                  </a:gsLst>
                  <a:lin ang="189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52400" dir="16200000" sy="-100000" rotWithShape="0">
                          <a:schemeClr val="bg2">
                            <a:alpha val="50000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pic>
              <p:nvPicPr>
                <p:cNvPr id="23" name="Picture 67" descr="Picture1"/>
                <p:cNvPicPr>
                  <a:picLocks noChangeAspect="1" noChangeArrowheads="1"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496" y="1278"/>
                  <a:ext cx="174" cy="174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sp>
            <p:nvSpPr>
              <p:cNvPr id="19" name="Text Box 68"/>
              <p:cNvSpPr txBox="1">
                <a:spLocks noChangeArrowheads="1"/>
              </p:cNvSpPr>
              <p:nvPr/>
            </p:nvSpPr>
            <p:spPr bwMode="gray">
              <a:xfrm>
                <a:off x="1440" y="1792"/>
                <a:ext cx="196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b="1">
                    <a:solidFill>
                      <a:srgbClr val="FFFFFF"/>
                    </a:solidFill>
                  </a:rPr>
                  <a:t>2</a:t>
                </a:r>
              </a:p>
            </p:txBody>
          </p:sp>
        </p:grpSp>
      </p:grpSp>
      <p:grpSp>
        <p:nvGrpSpPr>
          <p:cNvPr id="24" name="Group 94"/>
          <p:cNvGrpSpPr>
            <a:grpSpLocks/>
          </p:cNvGrpSpPr>
          <p:nvPr/>
        </p:nvGrpSpPr>
        <p:grpSpPr bwMode="auto">
          <a:xfrm>
            <a:off x="1995178" y="3245589"/>
            <a:ext cx="5067300" cy="547687"/>
            <a:chOff x="1270" y="2247"/>
            <a:chExt cx="3192" cy="345"/>
          </a:xfrm>
        </p:grpSpPr>
        <p:sp>
          <p:nvSpPr>
            <p:cNvPr id="25" name="AutoShape 23"/>
            <p:cNvSpPr>
              <a:spLocks noChangeArrowheads="1"/>
            </p:cNvSpPr>
            <p:nvPr/>
          </p:nvSpPr>
          <p:spPr bwMode="gray">
            <a:xfrm>
              <a:off x="1422" y="2247"/>
              <a:ext cx="3040" cy="334"/>
            </a:xfrm>
            <a:prstGeom prst="roundRect">
              <a:avLst>
                <a:gd name="adj" fmla="val 50000"/>
              </a:avLst>
            </a:prstGeom>
            <a:ln>
              <a:headEnd/>
              <a:tailEnd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endParaRPr lang="ru-RU"/>
            </a:p>
          </p:txBody>
        </p:sp>
        <p:sp>
          <p:nvSpPr>
            <p:cNvPr id="26" name="Text Box 31"/>
            <p:cNvSpPr txBox="1">
              <a:spLocks noChangeArrowheads="1"/>
            </p:cNvSpPr>
            <p:nvPr/>
          </p:nvSpPr>
          <p:spPr bwMode="gray">
            <a:xfrm>
              <a:off x="1525" y="2295"/>
              <a:ext cx="2633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28398" dir="3806097" algn="ct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uk-UA" sz="2000" b="1" dirty="0" smtClean="0">
                  <a:solidFill>
                    <a:srgbClr val="000000"/>
                  </a:solidFill>
                </a:rPr>
                <a:t>Психологічні</a:t>
              </a:r>
              <a:endParaRPr lang="en-US" sz="2000" b="1" dirty="0">
                <a:solidFill>
                  <a:srgbClr val="000000"/>
                </a:solidFill>
              </a:endParaRPr>
            </a:p>
          </p:txBody>
        </p:sp>
        <p:grpSp>
          <p:nvGrpSpPr>
            <p:cNvPr id="27" name="Group 69"/>
            <p:cNvGrpSpPr>
              <a:grpSpLocks/>
            </p:cNvGrpSpPr>
            <p:nvPr/>
          </p:nvGrpSpPr>
          <p:grpSpPr bwMode="auto">
            <a:xfrm>
              <a:off x="1270" y="2294"/>
              <a:ext cx="266" cy="298"/>
              <a:chOff x="1416" y="2246"/>
              <a:chExt cx="266" cy="298"/>
            </a:xfrm>
          </p:grpSpPr>
          <p:sp>
            <p:nvSpPr>
              <p:cNvPr id="28" name="Text Box 70"/>
              <p:cNvSpPr txBox="1">
                <a:spLocks noChangeArrowheads="1"/>
              </p:cNvSpPr>
              <p:nvPr/>
            </p:nvSpPr>
            <p:spPr bwMode="gray">
              <a:xfrm>
                <a:off x="1435" y="2267"/>
                <a:ext cx="196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b="1">
                    <a:solidFill>
                      <a:srgbClr val="FFFFFF"/>
                    </a:solidFill>
                  </a:rPr>
                  <a:t>3</a:t>
                </a:r>
              </a:p>
            </p:txBody>
          </p:sp>
          <p:grpSp>
            <p:nvGrpSpPr>
              <p:cNvPr id="29" name="Group 71"/>
              <p:cNvGrpSpPr>
                <a:grpSpLocks/>
              </p:cNvGrpSpPr>
              <p:nvPr/>
            </p:nvGrpSpPr>
            <p:grpSpPr bwMode="auto">
              <a:xfrm>
                <a:off x="1416" y="2246"/>
                <a:ext cx="266" cy="298"/>
                <a:chOff x="1415" y="1276"/>
                <a:chExt cx="266" cy="298"/>
              </a:xfrm>
            </p:grpSpPr>
            <p:pic>
              <p:nvPicPr>
                <p:cNvPr id="31" name="Picture 72" descr="Picture2"/>
                <p:cNvPicPr>
                  <a:picLocks noChangeAspect="1" noChangeArrowheads="1"/>
                </p:cNvPicPr>
                <p:nvPr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434" y="1521"/>
                  <a:ext cx="230" cy="53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sp>
              <p:nvSpPr>
                <p:cNvPr id="32" name="Oval 73"/>
                <p:cNvSpPr>
                  <a:spLocks noChangeArrowheads="1"/>
                </p:cNvSpPr>
                <p:nvPr/>
              </p:nvSpPr>
              <p:spPr bwMode="gray">
                <a:xfrm flipH="1">
                  <a:off x="1415" y="1276"/>
                  <a:ext cx="266" cy="266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10E470"/>
                    </a:gs>
                    <a:gs pos="100000">
                      <a:srgbClr val="10E470">
                        <a:gamma/>
                        <a:shade val="57255"/>
                        <a:invGamma/>
                      </a:srgbClr>
                    </a:gs>
                  </a:gsLst>
                  <a:path path="rect">
                    <a:fillToRect t="100000" r="100000"/>
                  </a:path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52400" dir="16200000" sy="-100000" rotWithShape="0">
                          <a:schemeClr val="bg2">
                            <a:alpha val="50000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33" name="Oval 74"/>
                <p:cNvSpPr>
                  <a:spLocks noChangeArrowheads="1"/>
                </p:cNvSpPr>
                <p:nvPr/>
              </p:nvSpPr>
              <p:spPr bwMode="gray">
                <a:xfrm flipH="1">
                  <a:off x="1422" y="1282"/>
                  <a:ext cx="254" cy="254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10E470">
                        <a:gamma/>
                        <a:shade val="63529"/>
                        <a:invGamma/>
                      </a:srgbClr>
                    </a:gs>
                    <a:gs pos="100000">
                      <a:srgbClr val="10E470">
                        <a:alpha val="85001"/>
                      </a:srgbClr>
                    </a:gs>
                  </a:gsLst>
                  <a:lin ang="189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52400" dir="16200000" sy="-100000" rotWithShape="0">
                          <a:schemeClr val="bg2">
                            <a:alpha val="50000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pic>
              <p:nvPicPr>
                <p:cNvPr id="34" name="Picture 75" descr="Picture1"/>
                <p:cNvPicPr>
                  <a:picLocks noChangeAspect="1" noChangeArrowheads="1"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496" y="1278"/>
                  <a:ext cx="174" cy="174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sp>
            <p:nvSpPr>
              <p:cNvPr id="30" name="Text Box 76"/>
              <p:cNvSpPr txBox="1">
                <a:spLocks noChangeArrowheads="1"/>
              </p:cNvSpPr>
              <p:nvPr/>
            </p:nvSpPr>
            <p:spPr bwMode="gray">
              <a:xfrm>
                <a:off x="1442" y="2262"/>
                <a:ext cx="196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b="1">
                    <a:solidFill>
                      <a:srgbClr val="FFFFFF"/>
                    </a:solidFill>
                  </a:rPr>
                  <a:t>3</a:t>
                </a:r>
              </a:p>
            </p:txBody>
          </p:sp>
        </p:grpSp>
      </p:grpSp>
      <p:grpSp>
        <p:nvGrpSpPr>
          <p:cNvPr id="35" name="Group 95"/>
          <p:cNvGrpSpPr>
            <a:grpSpLocks/>
          </p:cNvGrpSpPr>
          <p:nvPr/>
        </p:nvGrpSpPr>
        <p:grpSpPr bwMode="auto">
          <a:xfrm>
            <a:off x="1992003" y="4007589"/>
            <a:ext cx="5070475" cy="547687"/>
            <a:chOff x="1268" y="2727"/>
            <a:chExt cx="3194" cy="345"/>
          </a:xfrm>
        </p:grpSpPr>
        <p:sp>
          <p:nvSpPr>
            <p:cNvPr id="36" name="AutoShape 33"/>
            <p:cNvSpPr>
              <a:spLocks noChangeArrowheads="1"/>
            </p:cNvSpPr>
            <p:nvPr/>
          </p:nvSpPr>
          <p:spPr bwMode="gray">
            <a:xfrm>
              <a:off x="1422" y="2727"/>
              <a:ext cx="3040" cy="334"/>
            </a:xfrm>
            <a:prstGeom prst="roundRect">
              <a:avLst>
                <a:gd name="adj" fmla="val 50000"/>
              </a:avLst>
            </a:prstGeom>
            <a:ln>
              <a:headEnd/>
              <a:tailEnd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endParaRPr lang="ru-RU"/>
            </a:p>
          </p:txBody>
        </p:sp>
        <p:sp>
          <p:nvSpPr>
            <p:cNvPr id="37" name="Text Box 41"/>
            <p:cNvSpPr txBox="1">
              <a:spLocks noChangeArrowheads="1"/>
            </p:cNvSpPr>
            <p:nvPr/>
          </p:nvSpPr>
          <p:spPr bwMode="gray">
            <a:xfrm>
              <a:off x="1525" y="2775"/>
              <a:ext cx="2633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28398" dir="3806097" algn="ct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uk-UA" sz="2000" b="1" dirty="0" smtClean="0">
                  <a:solidFill>
                    <a:srgbClr val="000000"/>
                  </a:solidFill>
                </a:rPr>
                <a:t>Гігієнічні</a:t>
              </a:r>
              <a:endParaRPr lang="en-US" sz="2000" b="1" dirty="0">
                <a:solidFill>
                  <a:srgbClr val="000000"/>
                </a:solidFill>
              </a:endParaRPr>
            </a:p>
          </p:txBody>
        </p:sp>
        <p:grpSp>
          <p:nvGrpSpPr>
            <p:cNvPr id="38" name="Group 77"/>
            <p:cNvGrpSpPr>
              <a:grpSpLocks/>
            </p:cNvGrpSpPr>
            <p:nvPr/>
          </p:nvGrpSpPr>
          <p:grpSpPr bwMode="auto">
            <a:xfrm>
              <a:off x="1268" y="2774"/>
              <a:ext cx="266" cy="298"/>
              <a:chOff x="1414" y="2726"/>
              <a:chExt cx="266" cy="298"/>
            </a:xfrm>
          </p:grpSpPr>
          <p:sp>
            <p:nvSpPr>
              <p:cNvPr id="39" name="Text Box 78"/>
              <p:cNvSpPr txBox="1">
                <a:spLocks noChangeArrowheads="1"/>
              </p:cNvSpPr>
              <p:nvPr/>
            </p:nvSpPr>
            <p:spPr bwMode="gray">
              <a:xfrm>
                <a:off x="1435" y="2748"/>
                <a:ext cx="196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b="1">
                    <a:solidFill>
                      <a:srgbClr val="FFFFFF"/>
                    </a:solidFill>
                  </a:rPr>
                  <a:t>4</a:t>
                </a:r>
              </a:p>
            </p:txBody>
          </p:sp>
          <p:grpSp>
            <p:nvGrpSpPr>
              <p:cNvPr id="40" name="Group 79"/>
              <p:cNvGrpSpPr>
                <a:grpSpLocks/>
              </p:cNvGrpSpPr>
              <p:nvPr/>
            </p:nvGrpSpPr>
            <p:grpSpPr bwMode="auto">
              <a:xfrm>
                <a:off x="1414" y="2726"/>
                <a:ext cx="266" cy="298"/>
                <a:chOff x="1415" y="1276"/>
                <a:chExt cx="266" cy="298"/>
              </a:xfrm>
            </p:grpSpPr>
            <p:pic>
              <p:nvPicPr>
                <p:cNvPr id="42" name="Picture 80" descr="Picture2"/>
                <p:cNvPicPr>
                  <a:picLocks noChangeAspect="1" noChangeArrowheads="1"/>
                </p:cNvPicPr>
                <p:nvPr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434" y="1521"/>
                  <a:ext cx="230" cy="53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sp>
              <p:nvSpPr>
                <p:cNvPr id="43" name="Oval 81"/>
                <p:cNvSpPr>
                  <a:spLocks noChangeArrowheads="1"/>
                </p:cNvSpPr>
                <p:nvPr/>
              </p:nvSpPr>
              <p:spPr bwMode="gray">
                <a:xfrm flipH="1">
                  <a:off x="1415" y="1276"/>
                  <a:ext cx="266" cy="266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CA55F9"/>
                    </a:gs>
                    <a:gs pos="100000">
                      <a:srgbClr val="CA55F9">
                        <a:gamma/>
                        <a:shade val="57255"/>
                        <a:invGamma/>
                      </a:srgbClr>
                    </a:gs>
                  </a:gsLst>
                  <a:path path="rect">
                    <a:fillToRect t="100000" r="100000"/>
                  </a:path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52400" dir="16200000" sy="-100000" rotWithShape="0">
                          <a:schemeClr val="bg2">
                            <a:alpha val="50000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44" name="Oval 82"/>
                <p:cNvSpPr>
                  <a:spLocks noChangeArrowheads="1"/>
                </p:cNvSpPr>
                <p:nvPr/>
              </p:nvSpPr>
              <p:spPr bwMode="gray">
                <a:xfrm flipH="1">
                  <a:off x="1422" y="1282"/>
                  <a:ext cx="254" cy="254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CA55F9">
                        <a:gamma/>
                        <a:shade val="63529"/>
                        <a:invGamma/>
                      </a:srgbClr>
                    </a:gs>
                    <a:gs pos="100000">
                      <a:srgbClr val="CA55F9">
                        <a:alpha val="85001"/>
                      </a:srgbClr>
                    </a:gs>
                  </a:gsLst>
                  <a:lin ang="189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52400" dir="16200000" sy="-100000" rotWithShape="0">
                          <a:schemeClr val="bg2">
                            <a:alpha val="50000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pic>
              <p:nvPicPr>
                <p:cNvPr id="45" name="Picture 83" descr="Picture1"/>
                <p:cNvPicPr>
                  <a:picLocks noChangeAspect="1" noChangeArrowheads="1"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496" y="1278"/>
                  <a:ext cx="174" cy="174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sp>
            <p:nvSpPr>
              <p:cNvPr id="41" name="Text Box 84"/>
              <p:cNvSpPr txBox="1">
                <a:spLocks noChangeArrowheads="1"/>
              </p:cNvSpPr>
              <p:nvPr/>
            </p:nvSpPr>
            <p:spPr bwMode="gray">
              <a:xfrm>
                <a:off x="1440" y="2742"/>
                <a:ext cx="196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b="1">
                    <a:solidFill>
                      <a:srgbClr val="FFFFFF"/>
                    </a:solidFill>
                  </a:rPr>
                  <a:t>4</a:t>
                </a:r>
              </a:p>
            </p:txBody>
          </p:sp>
        </p:grpSp>
      </p:grpSp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2003" y="4493701"/>
            <a:ext cx="5559417" cy="243785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46590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92306" y="763987"/>
            <a:ext cx="7886699" cy="977899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dirty="0" smtClean="0">
                <a:solidFill>
                  <a:schemeClr val="bg1"/>
                </a:solidFill>
              </a:rPr>
              <a:t>ЗАГАЛЬНОПЕДАГОГІЧНІ</a:t>
            </a:r>
            <a:br>
              <a:rPr lang="uk-UA" b="1" dirty="0" smtClean="0">
                <a:solidFill>
                  <a:schemeClr val="bg1"/>
                </a:solidFill>
              </a:rPr>
            </a:br>
            <a:r>
              <a:rPr lang="uk-UA" b="1" dirty="0" smtClean="0">
                <a:solidFill>
                  <a:schemeClr val="bg1"/>
                </a:solidFill>
              </a:rPr>
              <a:t>вимоги  до уроку:</a:t>
            </a:r>
            <a:endParaRPr lang="ru-RU" b="1" dirty="0">
              <a:solidFill>
                <a:schemeClr val="bg1"/>
              </a:solidFill>
            </a:endParaRPr>
          </a:p>
        </p:txBody>
      </p:sp>
      <p:pic>
        <p:nvPicPr>
          <p:cNvPr id="46" name="Рисунок 4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87685">
            <a:off x="-365961" y="-289088"/>
            <a:ext cx="2725260" cy="2043946"/>
          </a:xfrm>
          <a:prstGeom prst="rect">
            <a:avLst/>
          </a:prstGeom>
        </p:spPr>
      </p:pic>
      <p:pic>
        <p:nvPicPr>
          <p:cNvPr id="47" name="Рисунок 4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227368">
            <a:off x="6800878" y="-142945"/>
            <a:ext cx="2725260" cy="2043946"/>
          </a:xfrm>
          <a:prstGeom prst="rect">
            <a:avLst/>
          </a:prstGeom>
        </p:spPr>
      </p:pic>
      <p:pic>
        <p:nvPicPr>
          <p:cNvPr id="48" name="Рисунок 4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2686" y="2066108"/>
            <a:ext cx="336954" cy="336954"/>
          </a:xfrm>
          <a:prstGeom prst="rect">
            <a:avLst/>
          </a:prstGeom>
        </p:spPr>
      </p:pic>
      <p:sp>
        <p:nvSpPr>
          <p:cNvPr id="49" name="Прямоугольник 48"/>
          <p:cNvSpPr/>
          <p:nvPr/>
        </p:nvSpPr>
        <p:spPr>
          <a:xfrm>
            <a:off x="1729740" y="2063722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b="1" dirty="0" smtClean="0">
                <a:solidFill>
                  <a:schemeClr val="bg1"/>
                </a:solidFill>
              </a:rPr>
              <a:t>Приоритет особистості </a:t>
            </a:r>
            <a:r>
              <a:rPr lang="ru-RU" sz="2000" b="1" dirty="0" err="1" smtClean="0">
                <a:solidFill>
                  <a:schemeClr val="bg1"/>
                </a:solidFill>
              </a:rPr>
              <a:t>учня</a:t>
            </a:r>
            <a:endParaRPr lang="ru-RU" sz="2000" b="1" dirty="0">
              <a:solidFill>
                <a:schemeClr val="bg1"/>
              </a:solidFill>
            </a:endParaRPr>
          </a:p>
        </p:txBody>
      </p:sp>
      <p:pic>
        <p:nvPicPr>
          <p:cNvPr id="50" name="Рисунок 4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2686" y="2657299"/>
            <a:ext cx="336954" cy="336954"/>
          </a:xfrm>
          <a:prstGeom prst="rect">
            <a:avLst/>
          </a:prstGeom>
        </p:spPr>
      </p:pic>
      <p:pic>
        <p:nvPicPr>
          <p:cNvPr id="51" name="Рисунок 5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0663" y="3250851"/>
            <a:ext cx="336954" cy="336954"/>
          </a:xfrm>
          <a:prstGeom prst="rect">
            <a:avLst/>
          </a:prstGeom>
        </p:spPr>
      </p:pic>
      <p:sp>
        <p:nvSpPr>
          <p:cNvPr id="52" name="Прямоугольник 51"/>
          <p:cNvSpPr/>
          <p:nvPr/>
        </p:nvSpPr>
        <p:spPr>
          <a:xfrm>
            <a:off x="1729740" y="2584156"/>
            <a:ext cx="690372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err="1" smtClean="0">
                <a:solidFill>
                  <a:schemeClr val="bg1"/>
                </a:solidFill>
              </a:rPr>
              <a:t>Триєдина</a:t>
            </a:r>
            <a:r>
              <a:rPr lang="ru-RU" sz="2000" b="1" dirty="0" smtClean="0">
                <a:solidFill>
                  <a:schemeClr val="bg1"/>
                </a:solidFill>
              </a:rPr>
              <a:t> мета уроку (</a:t>
            </a:r>
            <a:r>
              <a:rPr lang="ru-RU" sz="2000" b="1" dirty="0" err="1" smtClean="0">
                <a:solidFill>
                  <a:schemeClr val="bg1"/>
                </a:solidFill>
              </a:rPr>
              <a:t>освітні</a:t>
            </a:r>
            <a:r>
              <a:rPr lang="ru-RU" sz="2000" b="1" dirty="0" smtClean="0">
                <a:solidFill>
                  <a:schemeClr val="bg1"/>
                </a:solidFill>
              </a:rPr>
              <a:t>, </a:t>
            </a:r>
            <a:r>
              <a:rPr lang="ru-RU" sz="2000" b="1" dirty="0" err="1" smtClean="0">
                <a:solidFill>
                  <a:schemeClr val="bg1"/>
                </a:solidFill>
              </a:rPr>
              <a:t>виховні</a:t>
            </a:r>
            <a:r>
              <a:rPr lang="ru-RU" sz="2000" b="1" dirty="0" smtClean="0">
                <a:solidFill>
                  <a:schemeClr val="bg1"/>
                </a:solidFill>
              </a:rPr>
              <a:t> і </a:t>
            </a:r>
            <a:r>
              <a:rPr lang="ru-RU" sz="2000" b="1" dirty="0" err="1" smtClean="0">
                <a:solidFill>
                  <a:schemeClr val="bg1"/>
                </a:solidFill>
              </a:rPr>
              <a:t>розвиваючі</a:t>
            </a:r>
            <a:r>
              <a:rPr lang="ru-RU" sz="2000" b="1" dirty="0" smtClean="0">
                <a:solidFill>
                  <a:schemeClr val="bg1"/>
                </a:solidFill>
              </a:rPr>
              <a:t> </a:t>
            </a:r>
            <a:r>
              <a:rPr lang="ru-RU" sz="2000" b="1" dirty="0" err="1" smtClean="0">
                <a:solidFill>
                  <a:schemeClr val="bg1"/>
                </a:solidFill>
              </a:rPr>
              <a:t>завдання</a:t>
            </a:r>
            <a:r>
              <a:rPr lang="ru-RU" sz="2000" b="1" dirty="0" smtClean="0">
                <a:solidFill>
                  <a:schemeClr val="bg1"/>
                </a:solidFill>
              </a:rPr>
              <a:t> уроку</a:t>
            </a:r>
            <a:r>
              <a:rPr lang="ru-RU" dirty="0" smtClean="0">
                <a:solidFill>
                  <a:schemeClr val="bg1"/>
                </a:solidFill>
              </a:rPr>
              <a:t>)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53" name="Прямоугольник 52"/>
          <p:cNvSpPr/>
          <p:nvPr/>
        </p:nvSpPr>
        <p:spPr>
          <a:xfrm>
            <a:off x="1742440" y="3301651"/>
            <a:ext cx="690372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err="1" smtClean="0">
                <a:solidFill>
                  <a:schemeClr val="bg1"/>
                </a:solidFill>
              </a:rPr>
              <a:t>Урахування</a:t>
            </a:r>
            <a:r>
              <a:rPr lang="ru-RU" sz="2000" b="1" dirty="0" smtClean="0">
                <a:solidFill>
                  <a:schemeClr val="bg1"/>
                </a:solidFill>
              </a:rPr>
              <a:t> </a:t>
            </a:r>
            <a:r>
              <a:rPr lang="ru-RU" sz="2000" b="1" dirty="0" err="1" smtClean="0">
                <a:solidFill>
                  <a:schemeClr val="bg1"/>
                </a:solidFill>
              </a:rPr>
              <a:t>вікових</a:t>
            </a:r>
            <a:r>
              <a:rPr lang="ru-RU" sz="2000" b="1" dirty="0" smtClean="0">
                <a:solidFill>
                  <a:schemeClr val="bg1"/>
                </a:solidFill>
              </a:rPr>
              <a:t> та </a:t>
            </a:r>
            <a:r>
              <a:rPr lang="ru-RU" sz="2000" b="1" dirty="0" err="1" smtClean="0">
                <a:solidFill>
                  <a:schemeClr val="bg1"/>
                </a:solidFill>
              </a:rPr>
              <a:t>індивідуальних</a:t>
            </a:r>
            <a:r>
              <a:rPr lang="ru-RU" sz="2000" b="1" dirty="0" smtClean="0">
                <a:solidFill>
                  <a:schemeClr val="bg1"/>
                </a:solidFill>
              </a:rPr>
              <a:t> </a:t>
            </a:r>
            <a:r>
              <a:rPr lang="ru-RU" sz="2000" b="1" dirty="0" err="1" smtClean="0">
                <a:solidFill>
                  <a:schemeClr val="bg1"/>
                </a:solidFill>
              </a:rPr>
              <a:t>особливостей</a:t>
            </a:r>
            <a:r>
              <a:rPr lang="ru-RU" sz="2000" b="1" dirty="0" smtClean="0">
                <a:solidFill>
                  <a:schemeClr val="bg1"/>
                </a:solidFill>
              </a:rPr>
              <a:t> </a:t>
            </a:r>
            <a:r>
              <a:rPr lang="ru-RU" sz="2000" b="1" dirty="0" err="1" smtClean="0">
                <a:solidFill>
                  <a:schemeClr val="bg1"/>
                </a:solidFill>
              </a:rPr>
              <a:t>учнів</a:t>
            </a:r>
            <a:endParaRPr lang="ru-RU" sz="2000" b="1" dirty="0">
              <a:solidFill>
                <a:schemeClr val="bg1"/>
              </a:solidFill>
            </a:endParaRPr>
          </a:p>
        </p:txBody>
      </p:sp>
      <p:pic>
        <p:nvPicPr>
          <p:cNvPr id="54" name="Рисунок 5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6063" y="3797381"/>
            <a:ext cx="336954" cy="336954"/>
          </a:xfrm>
          <a:prstGeom prst="rect">
            <a:avLst/>
          </a:prstGeom>
        </p:spPr>
      </p:pic>
      <p:pic>
        <p:nvPicPr>
          <p:cNvPr id="55" name="Рисунок 5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3363" y="4269024"/>
            <a:ext cx="336954" cy="336954"/>
          </a:xfrm>
          <a:prstGeom prst="rect">
            <a:avLst/>
          </a:prstGeom>
        </p:spPr>
      </p:pic>
      <p:pic>
        <p:nvPicPr>
          <p:cNvPr id="56" name="Рисунок 5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3363" y="4768498"/>
            <a:ext cx="336954" cy="336954"/>
          </a:xfrm>
          <a:prstGeom prst="rect">
            <a:avLst/>
          </a:prstGeom>
        </p:spPr>
      </p:pic>
      <p:pic>
        <p:nvPicPr>
          <p:cNvPr id="57" name="Рисунок 5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6063" y="5279038"/>
            <a:ext cx="336954" cy="336954"/>
          </a:xfrm>
          <a:prstGeom prst="rect">
            <a:avLst/>
          </a:prstGeom>
        </p:spPr>
      </p:pic>
      <p:sp>
        <p:nvSpPr>
          <p:cNvPr id="58" name="Прямоугольник 57"/>
          <p:cNvSpPr/>
          <p:nvPr/>
        </p:nvSpPr>
        <p:spPr>
          <a:xfrm>
            <a:off x="1767840" y="3771981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b="1" dirty="0" err="1" smtClean="0">
                <a:solidFill>
                  <a:schemeClr val="bg1"/>
                </a:solidFill>
              </a:rPr>
              <a:t>Орієнтація</a:t>
            </a:r>
            <a:r>
              <a:rPr lang="ru-RU" sz="2000" b="1" dirty="0" smtClean="0">
                <a:solidFill>
                  <a:schemeClr val="bg1"/>
                </a:solidFill>
              </a:rPr>
              <a:t> на </a:t>
            </a:r>
            <a:r>
              <a:rPr lang="ru-RU" sz="2000" b="1" dirty="0" err="1" smtClean="0">
                <a:solidFill>
                  <a:schemeClr val="bg1"/>
                </a:solidFill>
              </a:rPr>
              <a:t>процес</a:t>
            </a:r>
            <a:r>
              <a:rPr lang="ru-RU" sz="2000" b="1" dirty="0" smtClean="0">
                <a:solidFill>
                  <a:schemeClr val="bg1"/>
                </a:solidFill>
              </a:rPr>
              <a:t> </a:t>
            </a:r>
            <a:r>
              <a:rPr lang="ru-RU" sz="2000" b="1" dirty="0" err="1" smtClean="0">
                <a:solidFill>
                  <a:schemeClr val="bg1"/>
                </a:solidFill>
              </a:rPr>
              <a:t>навчання</a:t>
            </a:r>
            <a:endParaRPr lang="ru-RU" sz="2000" b="1" dirty="0">
              <a:solidFill>
                <a:schemeClr val="bg1"/>
              </a:solidFill>
            </a:endParaRPr>
          </a:p>
        </p:txBody>
      </p:sp>
      <p:sp>
        <p:nvSpPr>
          <p:cNvPr id="59" name="Прямоугольник 58"/>
          <p:cNvSpPr/>
          <p:nvPr/>
        </p:nvSpPr>
        <p:spPr>
          <a:xfrm>
            <a:off x="1755140" y="4228915"/>
            <a:ext cx="690372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err="1" smtClean="0">
                <a:solidFill>
                  <a:schemeClr val="bg1"/>
                </a:solidFill>
              </a:rPr>
              <a:t>Емоційно-актуальний</a:t>
            </a:r>
            <a:r>
              <a:rPr lang="ru-RU" sz="2000" b="1" dirty="0" smtClean="0">
                <a:solidFill>
                  <a:schemeClr val="bg1"/>
                </a:solidFill>
              </a:rPr>
              <a:t> фон </a:t>
            </a:r>
            <a:r>
              <a:rPr lang="ru-RU" sz="2000" b="1" dirty="0" err="1" smtClean="0">
                <a:solidFill>
                  <a:schemeClr val="bg1"/>
                </a:solidFill>
              </a:rPr>
              <a:t>навчання</a:t>
            </a:r>
            <a:endParaRPr lang="ru-RU" sz="2000" b="1" dirty="0">
              <a:solidFill>
                <a:schemeClr val="bg1"/>
              </a:solidFill>
            </a:endParaRPr>
          </a:p>
        </p:txBody>
      </p:sp>
      <p:sp>
        <p:nvSpPr>
          <p:cNvPr id="60" name="Прямоугольник 59"/>
          <p:cNvSpPr/>
          <p:nvPr/>
        </p:nvSpPr>
        <p:spPr>
          <a:xfrm>
            <a:off x="1729740" y="4692410"/>
            <a:ext cx="690372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err="1" smtClean="0">
                <a:solidFill>
                  <a:schemeClr val="bg1"/>
                </a:solidFill>
              </a:rPr>
              <a:t>Педагогічний</a:t>
            </a:r>
            <a:r>
              <a:rPr lang="ru-RU" sz="2000" b="1" dirty="0" smtClean="0">
                <a:solidFill>
                  <a:schemeClr val="bg1"/>
                </a:solidFill>
              </a:rPr>
              <a:t> такт</a:t>
            </a:r>
            <a:endParaRPr lang="ru-RU" sz="2000" b="1" dirty="0">
              <a:solidFill>
                <a:schemeClr val="bg1"/>
              </a:solidFill>
            </a:endParaRPr>
          </a:p>
        </p:txBody>
      </p:sp>
      <p:sp>
        <p:nvSpPr>
          <p:cNvPr id="61" name="Прямоугольник 60"/>
          <p:cNvSpPr/>
          <p:nvPr/>
        </p:nvSpPr>
        <p:spPr>
          <a:xfrm>
            <a:off x="1729740" y="5240938"/>
            <a:ext cx="690372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err="1" smtClean="0">
                <a:solidFill>
                  <a:schemeClr val="bg1"/>
                </a:solidFill>
              </a:rPr>
              <a:t>Пізнавальна</a:t>
            </a:r>
            <a:r>
              <a:rPr lang="ru-RU" sz="2000" b="1" dirty="0" smtClean="0">
                <a:solidFill>
                  <a:schemeClr val="bg1"/>
                </a:solidFill>
              </a:rPr>
              <a:t> </a:t>
            </a:r>
            <a:r>
              <a:rPr lang="ru-RU" sz="2000" b="1" dirty="0" err="1" smtClean="0">
                <a:solidFill>
                  <a:schemeClr val="bg1"/>
                </a:solidFill>
              </a:rPr>
              <a:t>самостійність</a:t>
            </a:r>
            <a:r>
              <a:rPr lang="ru-RU" sz="2000" b="1" dirty="0" smtClean="0">
                <a:solidFill>
                  <a:schemeClr val="bg1"/>
                </a:solidFill>
              </a:rPr>
              <a:t> </a:t>
            </a:r>
            <a:r>
              <a:rPr lang="ru-RU" sz="2000" b="1" dirty="0" err="1" smtClean="0">
                <a:solidFill>
                  <a:schemeClr val="bg1"/>
                </a:solidFill>
              </a:rPr>
              <a:t>учнів</a:t>
            </a:r>
            <a:endParaRPr lang="ru-RU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0646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92306" y="763987"/>
            <a:ext cx="7886699" cy="977899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dirty="0" smtClean="0">
                <a:solidFill>
                  <a:schemeClr val="bg1"/>
                </a:solidFill>
              </a:rPr>
              <a:t>ДИДАКТИЧНІ</a:t>
            </a:r>
            <a:br>
              <a:rPr lang="uk-UA" b="1" dirty="0" smtClean="0">
                <a:solidFill>
                  <a:schemeClr val="bg1"/>
                </a:solidFill>
              </a:rPr>
            </a:br>
            <a:r>
              <a:rPr lang="uk-UA" b="1" dirty="0" smtClean="0">
                <a:solidFill>
                  <a:schemeClr val="bg1"/>
                </a:solidFill>
              </a:rPr>
              <a:t>вимоги  до уроку:</a:t>
            </a:r>
            <a:endParaRPr lang="ru-RU" b="1" dirty="0">
              <a:solidFill>
                <a:schemeClr val="bg1"/>
              </a:solidFill>
            </a:endParaRPr>
          </a:p>
        </p:txBody>
      </p:sp>
      <p:pic>
        <p:nvPicPr>
          <p:cNvPr id="46" name="Рисунок 4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87685">
            <a:off x="-365961" y="-289088"/>
            <a:ext cx="2725260" cy="204394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7" name="Рисунок 4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227368">
            <a:off x="6800878" y="-142945"/>
            <a:ext cx="2725260" cy="204394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8" name="Рисунок 4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2686" y="2066108"/>
            <a:ext cx="336954" cy="336954"/>
          </a:xfrm>
          <a:prstGeom prst="rect">
            <a:avLst/>
          </a:prstGeom>
        </p:spPr>
      </p:pic>
      <p:sp>
        <p:nvSpPr>
          <p:cNvPr id="49" name="Прямоугольник 48"/>
          <p:cNvSpPr/>
          <p:nvPr/>
        </p:nvSpPr>
        <p:spPr>
          <a:xfrm>
            <a:off x="1729740" y="2063722"/>
            <a:ext cx="67056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err="1" smtClean="0">
                <a:solidFill>
                  <a:schemeClr val="bg1"/>
                </a:solidFill>
              </a:rPr>
              <a:t>Створення</a:t>
            </a:r>
            <a:r>
              <a:rPr lang="ru-RU" sz="2000" b="1" dirty="0" smtClean="0">
                <a:solidFill>
                  <a:schemeClr val="bg1"/>
                </a:solidFill>
              </a:rPr>
              <a:t> умов для </a:t>
            </a:r>
            <a:r>
              <a:rPr lang="ru-RU" sz="2000" b="1" dirty="0" err="1" smtClean="0">
                <a:solidFill>
                  <a:schemeClr val="bg1"/>
                </a:solidFill>
              </a:rPr>
              <a:t>успішного</a:t>
            </a:r>
            <a:r>
              <a:rPr lang="ru-RU" sz="2000" b="1" dirty="0" smtClean="0">
                <a:solidFill>
                  <a:schemeClr val="bg1"/>
                </a:solidFill>
              </a:rPr>
              <a:t> </a:t>
            </a:r>
            <a:r>
              <a:rPr lang="ru-RU" sz="2000" b="1" dirty="0" err="1" smtClean="0">
                <a:solidFill>
                  <a:schemeClr val="bg1"/>
                </a:solidFill>
              </a:rPr>
              <a:t>навчання</a:t>
            </a:r>
            <a:r>
              <a:rPr lang="ru-RU" sz="2000" b="1" dirty="0" smtClean="0">
                <a:solidFill>
                  <a:schemeClr val="bg1"/>
                </a:solidFill>
              </a:rPr>
              <a:t> </a:t>
            </a:r>
            <a:r>
              <a:rPr lang="ru-RU" sz="2000" b="1" dirty="0" err="1" smtClean="0">
                <a:solidFill>
                  <a:schemeClr val="bg1"/>
                </a:solidFill>
              </a:rPr>
              <a:t>учнів</a:t>
            </a:r>
            <a:endParaRPr lang="ru-RU" sz="2000" b="1" dirty="0">
              <a:solidFill>
                <a:schemeClr val="bg1"/>
              </a:solidFill>
            </a:endParaRPr>
          </a:p>
        </p:txBody>
      </p:sp>
      <p:pic>
        <p:nvPicPr>
          <p:cNvPr id="50" name="Рисунок 4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2686" y="2593799"/>
            <a:ext cx="336954" cy="336954"/>
          </a:xfrm>
          <a:prstGeom prst="rect">
            <a:avLst/>
          </a:prstGeom>
        </p:spPr>
      </p:pic>
      <p:pic>
        <p:nvPicPr>
          <p:cNvPr id="51" name="Рисунок 5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8763" y="3123851"/>
            <a:ext cx="336954" cy="336954"/>
          </a:xfrm>
          <a:prstGeom prst="rect">
            <a:avLst/>
          </a:prstGeom>
        </p:spPr>
      </p:pic>
      <p:sp>
        <p:nvSpPr>
          <p:cNvPr id="52" name="Прямоугольник 51"/>
          <p:cNvSpPr/>
          <p:nvPr/>
        </p:nvSpPr>
        <p:spPr>
          <a:xfrm>
            <a:off x="1729740" y="2584156"/>
            <a:ext cx="690372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err="1" smtClean="0">
                <a:solidFill>
                  <a:schemeClr val="bg1"/>
                </a:solidFill>
              </a:rPr>
              <a:t>Чітке</a:t>
            </a:r>
            <a:r>
              <a:rPr lang="ru-RU" sz="2000" b="1" dirty="0" smtClean="0">
                <a:solidFill>
                  <a:schemeClr val="bg1"/>
                </a:solidFill>
              </a:rPr>
              <a:t> </a:t>
            </a:r>
            <a:r>
              <a:rPr lang="ru-RU" sz="2000" b="1" dirty="0" err="1" smtClean="0">
                <a:solidFill>
                  <a:schemeClr val="bg1"/>
                </a:solidFill>
              </a:rPr>
              <a:t>формулювання</a:t>
            </a:r>
            <a:r>
              <a:rPr lang="ru-RU" sz="2000" b="1" dirty="0" smtClean="0">
                <a:solidFill>
                  <a:schemeClr val="bg1"/>
                </a:solidFill>
              </a:rPr>
              <a:t> </a:t>
            </a:r>
            <a:r>
              <a:rPr lang="ru-RU" sz="2000" b="1" dirty="0" err="1" smtClean="0">
                <a:solidFill>
                  <a:schemeClr val="bg1"/>
                </a:solidFill>
              </a:rPr>
              <a:t>освітніх</a:t>
            </a:r>
            <a:r>
              <a:rPr lang="ru-RU" sz="2000" b="1" dirty="0" smtClean="0">
                <a:solidFill>
                  <a:schemeClr val="bg1"/>
                </a:solidFill>
              </a:rPr>
              <a:t> </a:t>
            </a:r>
            <a:r>
              <a:rPr lang="ru-RU" sz="2000" b="1" dirty="0" err="1" smtClean="0">
                <a:solidFill>
                  <a:schemeClr val="bg1"/>
                </a:solidFill>
              </a:rPr>
              <a:t>завдань</a:t>
            </a:r>
            <a:r>
              <a:rPr lang="ru-RU" sz="2000" b="1" dirty="0" smtClean="0">
                <a:solidFill>
                  <a:schemeClr val="bg1"/>
                </a:solidFill>
              </a:rPr>
              <a:t> і </a:t>
            </a:r>
            <a:r>
              <a:rPr lang="ru-RU" sz="2000" b="1" dirty="0" err="1" smtClean="0">
                <a:solidFill>
                  <a:schemeClr val="bg1"/>
                </a:solidFill>
              </a:rPr>
              <a:t>складових</a:t>
            </a:r>
            <a:r>
              <a:rPr lang="ru-RU" sz="2000" b="1" dirty="0" smtClean="0">
                <a:solidFill>
                  <a:schemeClr val="bg1"/>
                </a:solidFill>
              </a:rPr>
              <a:t> </a:t>
            </a:r>
            <a:r>
              <a:rPr lang="ru-RU" sz="2000" b="1" dirty="0" err="1" smtClean="0">
                <a:solidFill>
                  <a:schemeClr val="bg1"/>
                </a:solidFill>
              </a:rPr>
              <a:t>елементів</a:t>
            </a:r>
            <a:r>
              <a:rPr lang="ru-RU" sz="2000" b="1" dirty="0" smtClean="0">
                <a:solidFill>
                  <a:schemeClr val="bg1"/>
                </a:solidFill>
              </a:rPr>
              <a:t> </a:t>
            </a:r>
            <a:endParaRPr lang="ru-RU" sz="2000" b="1" dirty="0">
              <a:solidFill>
                <a:schemeClr val="bg1"/>
              </a:solidFill>
            </a:endParaRPr>
          </a:p>
        </p:txBody>
      </p:sp>
      <p:sp>
        <p:nvSpPr>
          <p:cNvPr id="53" name="Прямоугольник 52"/>
          <p:cNvSpPr/>
          <p:nvPr/>
        </p:nvSpPr>
        <p:spPr>
          <a:xfrm>
            <a:off x="1729740" y="3123851"/>
            <a:ext cx="690372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chemeClr val="bg1"/>
                </a:solidFill>
              </a:rPr>
              <a:t>Максимальна </a:t>
            </a:r>
            <a:r>
              <a:rPr lang="ru-RU" sz="2000" b="1" dirty="0" err="1" smtClean="0">
                <a:solidFill>
                  <a:schemeClr val="bg1"/>
                </a:solidFill>
              </a:rPr>
              <a:t>самостійність</a:t>
            </a:r>
            <a:r>
              <a:rPr lang="ru-RU" sz="2000" b="1" dirty="0" smtClean="0">
                <a:solidFill>
                  <a:schemeClr val="bg1"/>
                </a:solidFill>
              </a:rPr>
              <a:t> </a:t>
            </a:r>
            <a:r>
              <a:rPr lang="ru-RU" sz="2000" b="1" dirty="0" err="1" smtClean="0">
                <a:solidFill>
                  <a:schemeClr val="bg1"/>
                </a:solidFill>
              </a:rPr>
              <a:t>учнів</a:t>
            </a:r>
            <a:r>
              <a:rPr lang="ru-RU" sz="2000" b="1" dirty="0" smtClean="0">
                <a:solidFill>
                  <a:schemeClr val="bg1"/>
                </a:solidFill>
              </a:rPr>
              <a:t> у </a:t>
            </a:r>
            <a:r>
              <a:rPr lang="ru-RU" sz="2000" b="1" dirty="0" err="1" smtClean="0">
                <a:solidFill>
                  <a:schemeClr val="bg1"/>
                </a:solidFill>
              </a:rPr>
              <a:t>навчанні</a:t>
            </a:r>
            <a:endParaRPr lang="ru-RU" sz="2000" b="1" dirty="0">
              <a:solidFill>
                <a:schemeClr val="bg1"/>
              </a:solidFill>
            </a:endParaRPr>
          </a:p>
        </p:txBody>
      </p:sp>
      <p:pic>
        <p:nvPicPr>
          <p:cNvPr id="54" name="Рисунок 5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8763" y="3632281"/>
            <a:ext cx="336954" cy="336954"/>
          </a:xfrm>
          <a:prstGeom prst="rect">
            <a:avLst/>
          </a:prstGeom>
        </p:spPr>
      </p:pic>
      <p:pic>
        <p:nvPicPr>
          <p:cNvPr id="55" name="Рисунок 5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8763" y="4167424"/>
            <a:ext cx="336954" cy="336954"/>
          </a:xfrm>
          <a:prstGeom prst="rect">
            <a:avLst/>
          </a:prstGeom>
        </p:spPr>
      </p:pic>
      <p:pic>
        <p:nvPicPr>
          <p:cNvPr id="56" name="Рисунок 5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8763" y="4775200"/>
            <a:ext cx="336954" cy="342900"/>
          </a:xfrm>
          <a:prstGeom prst="rect">
            <a:avLst/>
          </a:prstGeom>
        </p:spPr>
      </p:pic>
      <p:sp>
        <p:nvSpPr>
          <p:cNvPr id="58" name="Прямоугольник 57"/>
          <p:cNvSpPr/>
          <p:nvPr/>
        </p:nvSpPr>
        <p:spPr>
          <a:xfrm>
            <a:off x="1729740" y="3632281"/>
            <a:ext cx="70866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 dirty="0" smtClean="0">
                <a:solidFill>
                  <a:schemeClr val="bg1"/>
                </a:solidFill>
              </a:rPr>
              <a:t>Реалізація на уроках всіх дидактичних принципів </a:t>
            </a:r>
            <a:endParaRPr lang="ru-RU" sz="2000" b="1" dirty="0">
              <a:solidFill>
                <a:schemeClr val="bg1"/>
              </a:solidFill>
            </a:endParaRPr>
          </a:p>
        </p:txBody>
      </p:sp>
      <p:sp>
        <p:nvSpPr>
          <p:cNvPr id="59" name="Прямоугольник 58"/>
          <p:cNvSpPr/>
          <p:nvPr/>
        </p:nvSpPr>
        <p:spPr>
          <a:xfrm>
            <a:off x="1729740" y="4152715"/>
            <a:ext cx="726948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err="1" smtClean="0">
                <a:solidFill>
                  <a:schemeClr val="bg1"/>
                </a:solidFill>
              </a:rPr>
              <a:t>Організоване</a:t>
            </a:r>
            <a:r>
              <a:rPr lang="ru-RU" sz="2000" b="1" dirty="0" smtClean="0">
                <a:solidFill>
                  <a:schemeClr val="bg1"/>
                </a:solidFill>
              </a:rPr>
              <a:t> </a:t>
            </a:r>
            <a:r>
              <a:rPr lang="ru-RU" sz="2000" b="1" dirty="0" err="1" smtClean="0">
                <a:solidFill>
                  <a:schemeClr val="bg1"/>
                </a:solidFill>
              </a:rPr>
              <a:t>закінчення</a:t>
            </a:r>
            <a:r>
              <a:rPr lang="ru-RU" sz="2000" b="1" dirty="0" smtClean="0">
                <a:solidFill>
                  <a:schemeClr val="bg1"/>
                </a:solidFill>
              </a:rPr>
              <a:t> уроку</a:t>
            </a:r>
            <a:endParaRPr lang="ru-RU" sz="2000" b="1" dirty="0">
              <a:solidFill>
                <a:schemeClr val="bg1"/>
              </a:solidFill>
            </a:endParaRPr>
          </a:p>
        </p:txBody>
      </p:sp>
      <p:sp>
        <p:nvSpPr>
          <p:cNvPr id="60" name="Прямоугольник 59"/>
          <p:cNvSpPr/>
          <p:nvPr/>
        </p:nvSpPr>
        <p:spPr>
          <a:xfrm>
            <a:off x="1755140" y="4722890"/>
            <a:ext cx="690372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err="1" smtClean="0">
                <a:solidFill>
                  <a:schemeClr val="bg1"/>
                </a:solidFill>
              </a:rPr>
              <a:t>Здійснення</a:t>
            </a:r>
            <a:r>
              <a:rPr lang="ru-RU" sz="2000" b="1" dirty="0" smtClean="0">
                <a:solidFill>
                  <a:schemeClr val="bg1"/>
                </a:solidFill>
              </a:rPr>
              <a:t> </a:t>
            </a:r>
            <a:r>
              <a:rPr lang="ru-RU" sz="2000" b="1" dirty="0" err="1" smtClean="0">
                <a:solidFill>
                  <a:schemeClr val="bg1"/>
                </a:solidFill>
              </a:rPr>
              <a:t>міжпредметних</a:t>
            </a:r>
            <a:r>
              <a:rPr lang="ru-RU" sz="2000" b="1" dirty="0" smtClean="0">
                <a:solidFill>
                  <a:schemeClr val="bg1"/>
                </a:solidFill>
              </a:rPr>
              <a:t> </a:t>
            </a:r>
            <a:r>
              <a:rPr lang="ru-RU" sz="2000" b="1" dirty="0" err="1" smtClean="0">
                <a:solidFill>
                  <a:schemeClr val="bg1"/>
                </a:solidFill>
              </a:rPr>
              <a:t>зв</a:t>
            </a:r>
            <a:r>
              <a:rPr lang="en-US" sz="2000" b="1" dirty="0">
                <a:solidFill>
                  <a:schemeClr val="bg1"/>
                </a:solidFill>
              </a:rPr>
              <a:t>’</a:t>
            </a:r>
            <a:r>
              <a:rPr lang="uk-UA" sz="2000" b="1" dirty="0" err="1" smtClean="0">
                <a:solidFill>
                  <a:schemeClr val="bg1"/>
                </a:solidFill>
              </a:rPr>
              <a:t>язків</a:t>
            </a:r>
            <a:r>
              <a:rPr lang="ru-RU" sz="2000" b="1" dirty="0" smtClean="0">
                <a:solidFill>
                  <a:schemeClr val="bg1"/>
                </a:solidFill>
              </a:rPr>
              <a:t> </a:t>
            </a:r>
            <a:endParaRPr lang="ru-RU" sz="2000" b="1" dirty="0">
              <a:solidFill>
                <a:schemeClr val="bg1"/>
              </a:solidFill>
            </a:endParaRPr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160" y="4799089"/>
            <a:ext cx="5128260" cy="2132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7873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92306" y="763987"/>
            <a:ext cx="7886699" cy="977899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dirty="0" smtClean="0">
                <a:solidFill>
                  <a:schemeClr val="bg1"/>
                </a:solidFill>
              </a:rPr>
              <a:t>ПСИХОЛОГІЧНІ</a:t>
            </a:r>
            <a:br>
              <a:rPr lang="uk-UA" b="1" dirty="0" smtClean="0">
                <a:solidFill>
                  <a:schemeClr val="bg1"/>
                </a:solidFill>
              </a:rPr>
            </a:br>
            <a:r>
              <a:rPr lang="uk-UA" b="1" dirty="0" smtClean="0">
                <a:solidFill>
                  <a:schemeClr val="bg1"/>
                </a:solidFill>
              </a:rPr>
              <a:t>вимоги  до уроку:</a:t>
            </a:r>
            <a:endParaRPr lang="ru-RU" b="1" dirty="0">
              <a:solidFill>
                <a:schemeClr val="bg1"/>
              </a:solidFill>
            </a:endParaRPr>
          </a:p>
        </p:txBody>
      </p:sp>
      <p:pic>
        <p:nvPicPr>
          <p:cNvPr id="46" name="Рисунок 4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87685">
            <a:off x="-365961" y="-289088"/>
            <a:ext cx="2725260" cy="2043946"/>
          </a:xfrm>
          <a:prstGeom prst="rect">
            <a:avLst/>
          </a:prstGeom>
        </p:spPr>
      </p:pic>
      <p:pic>
        <p:nvPicPr>
          <p:cNvPr id="47" name="Рисунок 4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227368">
            <a:off x="6800878" y="-142945"/>
            <a:ext cx="2725260" cy="2043946"/>
          </a:xfrm>
          <a:prstGeom prst="rect">
            <a:avLst/>
          </a:prstGeom>
        </p:spPr>
      </p:pic>
      <p:pic>
        <p:nvPicPr>
          <p:cNvPr id="48" name="Рисунок 4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2685" y="2066107"/>
            <a:ext cx="794939" cy="794939"/>
          </a:xfrm>
          <a:prstGeom prst="rect">
            <a:avLst/>
          </a:prstGeom>
        </p:spPr>
      </p:pic>
      <p:sp>
        <p:nvSpPr>
          <p:cNvPr id="49" name="Прямоугольник 48"/>
          <p:cNvSpPr/>
          <p:nvPr/>
        </p:nvSpPr>
        <p:spPr>
          <a:xfrm>
            <a:off x="2293620" y="2254710"/>
            <a:ext cx="63855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err="1" smtClean="0">
                <a:solidFill>
                  <a:schemeClr val="bg1"/>
                </a:solidFill>
              </a:rPr>
              <a:t>Урахування</a:t>
            </a:r>
            <a:r>
              <a:rPr lang="ru-RU" sz="2400" dirty="0" smtClean="0">
                <a:solidFill>
                  <a:schemeClr val="bg1"/>
                </a:solidFill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</a:rPr>
              <a:t>психологічних</a:t>
            </a:r>
            <a:r>
              <a:rPr lang="ru-RU" sz="2400" dirty="0" smtClean="0">
                <a:solidFill>
                  <a:schemeClr val="bg1"/>
                </a:solidFill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</a:rPr>
              <a:t>особливостей</a:t>
            </a:r>
            <a:r>
              <a:rPr lang="ru-RU" sz="2400" dirty="0" smtClean="0">
                <a:solidFill>
                  <a:schemeClr val="bg1"/>
                </a:solidFill>
              </a:rPr>
              <a:t> кожного </a:t>
            </a:r>
            <a:r>
              <a:rPr lang="ru-RU" sz="2400" dirty="0" err="1" smtClean="0">
                <a:solidFill>
                  <a:schemeClr val="bg1"/>
                </a:solidFill>
              </a:rPr>
              <a:t>учня</a:t>
            </a:r>
            <a:endParaRPr lang="ru-RU" sz="2400" dirty="0">
              <a:solidFill>
                <a:schemeClr val="bg1"/>
              </a:solidFill>
            </a:endParaRPr>
          </a:p>
        </p:txBody>
      </p:sp>
      <p:pic>
        <p:nvPicPr>
          <p:cNvPr id="50" name="Рисунок 4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2685" y="3215289"/>
            <a:ext cx="794939" cy="794939"/>
          </a:xfrm>
          <a:prstGeom prst="rect">
            <a:avLst/>
          </a:prstGeom>
        </p:spPr>
      </p:pic>
      <p:pic>
        <p:nvPicPr>
          <p:cNvPr id="51" name="Рисунок 5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8762" y="4333310"/>
            <a:ext cx="794939" cy="794939"/>
          </a:xfrm>
          <a:prstGeom prst="rect">
            <a:avLst/>
          </a:prstGeom>
        </p:spPr>
      </p:pic>
      <p:sp>
        <p:nvSpPr>
          <p:cNvPr id="52" name="Прямоугольник 51"/>
          <p:cNvSpPr/>
          <p:nvPr/>
        </p:nvSpPr>
        <p:spPr>
          <a:xfrm>
            <a:off x="2194560" y="3390234"/>
            <a:ext cx="544068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err="1" smtClean="0">
                <a:solidFill>
                  <a:schemeClr val="bg1"/>
                </a:solidFill>
              </a:rPr>
              <a:t>Нормальний</a:t>
            </a:r>
            <a:r>
              <a:rPr lang="ru-RU" sz="2400" dirty="0" smtClean="0">
                <a:solidFill>
                  <a:schemeClr val="bg1"/>
                </a:solidFill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</a:rPr>
              <a:t>психологічний</a:t>
            </a:r>
            <a:r>
              <a:rPr lang="ru-RU" sz="2400" dirty="0" smtClean="0">
                <a:solidFill>
                  <a:schemeClr val="bg1"/>
                </a:solidFill>
              </a:rPr>
              <a:t> стан і </a:t>
            </a:r>
            <a:r>
              <a:rPr lang="ru-RU" sz="2400" dirty="0" err="1" smtClean="0">
                <a:solidFill>
                  <a:schemeClr val="bg1"/>
                </a:solidFill>
              </a:rPr>
              <a:t>позитивний</a:t>
            </a:r>
            <a:r>
              <a:rPr lang="ru-RU" sz="2400" dirty="0" smtClean="0">
                <a:solidFill>
                  <a:schemeClr val="bg1"/>
                </a:solidFill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</a:rPr>
              <a:t>настрій</a:t>
            </a:r>
            <a:r>
              <a:rPr lang="ru-RU" sz="2400" dirty="0" smtClean="0">
                <a:solidFill>
                  <a:schemeClr val="bg1"/>
                </a:solidFill>
              </a:rPr>
              <a:t> учителя та </a:t>
            </a:r>
            <a:r>
              <a:rPr lang="ru-RU" sz="2400" dirty="0" err="1" smtClean="0">
                <a:solidFill>
                  <a:schemeClr val="bg1"/>
                </a:solidFill>
              </a:rPr>
              <a:t>учнів</a:t>
            </a:r>
            <a:endParaRPr lang="ru-RU" sz="2400" dirty="0">
              <a:solidFill>
                <a:schemeClr val="bg1"/>
              </a:solidFill>
            </a:endParaRPr>
          </a:p>
        </p:txBody>
      </p:sp>
      <p:sp>
        <p:nvSpPr>
          <p:cNvPr id="53" name="Прямоугольник 52"/>
          <p:cNvSpPr/>
          <p:nvPr/>
        </p:nvSpPr>
        <p:spPr>
          <a:xfrm>
            <a:off x="2194560" y="4472591"/>
            <a:ext cx="58521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err="1" smtClean="0">
                <a:solidFill>
                  <a:schemeClr val="bg1"/>
                </a:solidFill>
              </a:rPr>
              <a:t>Вимогливість</a:t>
            </a:r>
            <a:r>
              <a:rPr lang="ru-RU" sz="2400" dirty="0" smtClean="0">
                <a:solidFill>
                  <a:schemeClr val="bg1"/>
                </a:solidFill>
              </a:rPr>
              <a:t> і </a:t>
            </a:r>
            <a:r>
              <a:rPr lang="ru-RU" sz="2400" dirty="0" err="1" smtClean="0">
                <a:solidFill>
                  <a:schemeClr val="bg1"/>
                </a:solidFill>
              </a:rPr>
              <a:t>доброзичливість</a:t>
            </a:r>
            <a:r>
              <a:rPr lang="ru-RU" sz="2400" dirty="0" smtClean="0">
                <a:solidFill>
                  <a:schemeClr val="bg1"/>
                </a:solidFill>
              </a:rPr>
              <a:t> учителя до </a:t>
            </a:r>
            <a:r>
              <a:rPr lang="ru-RU" sz="2400" dirty="0" err="1" smtClean="0">
                <a:solidFill>
                  <a:schemeClr val="bg1"/>
                </a:solidFill>
              </a:rPr>
              <a:t>учнів</a:t>
            </a:r>
            <a:endParaRPr lang="ru-RU" sz="2400" dirty="0">
              <a:solidFill>
                <a:schemeClr val="bg1"/>
              </a:solidFill>
            </a:endParaRPr>
          </a:p>
        </p:txBody>
      </p:sp>
      <p:pic>
        <p:nvPicPr>
          <p:cNvPr id="54" name="Рисунок 5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8762" y="5481820"/>
            <a:ext cx="794939" cy="794939"/>
          </a:xfrm>
          <a:prstGeom prst="rect">
            <a:avLst/>
          </a:prstGeom>
        </p:spPr>
      </p:pic>
      <p:sp>
        <p:nvSpPr>
          <p:cNvPr id="58" name="Прямоугольник 57"/>
          <p:cNvSpPr/>
          <p:nvPr/>
        </p:nvSpPr>
        <p:spPr>
          <a:xfrm>
            <a:off x="2194560" y="5694623"/>
            <a:ext cx="59689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dirty="0" smtClean="0">
                <a:solidFill>
                  <a:schemeClr val="bg1"/>
                </a:solidFill>
              </a:rPr>
              <a:t>Педагогічна етика і психологічний такт</a:t>
            </a:r>
            <a:endParaRPr lang="ru-RU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4965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92306" y="763987"/>
            <a:ext cx="7886699" cy="977899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dirty="0" smtClean="0">
                <a:solidFill>
                  <a:schemeClr val="bg1"/>
                </a:solidFill>
              </a:rPr>
              <a:t>ГІГІЄНИЧНІ</a:t>
            </a:r>
            <a:br>
              <a:rPr lang="uk-UA" b="1" dirty="0" smtClean="0">
                <a:solidFill>
                  <a:schemeClr val="bg1"/>
                </a:solidFill>
              </a:rPr>
            </a:br>
            <a:r>
              <a:rPr lang="uk-UA" b="1" dirty="0" smtClean="0">
                <a:solidFill>
                  <a:schemeClr val="bg1"/>
                </a:solidFill>
              </a:rPr>
              <a:t>вимоги  до уроку:</a:t>
            </a:r>
            <a:endParaRPr lang="ru-RU" b="1" dirty="0">
              <a:solidFill>
                <a:schemeClr val="bg1"/>
              </a:solidFill>
            </a:endParaRPr>
          </a:p>
        </p:txBody>
      </p:sp>
      <p:pic>
        <p:nvPicPr>
          <p:cNvPr id="46" name="Рисунок 4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87685">
            <a:off x="-365961" y="-289088"/>
            <a:ext cx="2725260" cy="2043946"/>
          </a:xfrm>
          <a:prstGeom prst="rect">
            <a:avLst/>
          </a:prstGeom>
        </p:spPr>
      </p:pic>
      <p:pic>
        <p:nvPicPr>
          <p:cNvPr id="47" name="Рисунок 4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227368">
            <a:off x="6800878" y="-142945"/>
            <a:ext cx="2725260" cy="204394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8" name="Рисунок 4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2686" y="2066108"/>
            <a:ext cx="336954" cy="33695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9" name="Прямоугольник 48"/>
          <p:cNvSpPr/>
          <p:nvPr/>
        </p:nvSpPr>
        <p:spPr>
          <a:xfrm>
            <a:off x="1729740" y="2063722"/>
            <a:ext cx="67056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err="1" smtClean="0">
                <a:solidFill>
                  <a:schemeClr val="bg1"/>
                </a:solidFill>
              </a:rPr>
              <a:t>Температурний</a:t>
            </a:r>
            <a:r>
              <a:rPr lang="ru-RU" sz="2000" b="1" dirty="0" smtClean="0">
                <a:solidFill>
                  <a:schemeClr val="bg1"/>
                </a:solidFill>
              </a:rPr>
              <a:t> режим</a:t>
            </a:r>
            <a:endParaRPr lang="ru-RU" sz="2000" b="1" dirty="0">
              <a:solidFill>
                <a:schemeClr val="bg1"/>
              </a:solidFill>
            </a:endParaRPr>
          </a:p>
        </p:txBody>
      </p:sp>
      <p:pic>
        <p:nvPicPr>
          <p:cNvPr id="50" name="Рисунок 4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2686" y="2548079"/>
            <a:ext cx="336954" cy="33695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1" name="Рисунок 5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8763" y="3040031"/>
            <a:ext cx="336954" cy="33695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52" name="Прямоугольник 51"/>
          <p:cNvSpPr/>
          <p:nvPr/>
        </p:nvSpPr>
        <p:spPr>
          <a:xfrm>
            <a:off x="1729740" y="2538436"/>
            <a:ext cx="690372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err="1" smtClean="0">
                <a:solidFill>
                  <a:schemeClr val="bg1"/>
                </a:solidFill>
              </a:rPr>
              <a:t>Освітлення</a:t>
            </a:r>
            <a:r>
              <a:rPr lang="ru-RU" sz="2000" b="1" dirty="0" smtClean="0">
                <a:solidFill>
                  <a:schemeClr val="bg1"/>
                </a:solidFill>
              </a:rPr>
              <a:t> </a:t>
            </a:r>
            <a:r>
              <a:rPr lang="ru-RU" sz="2000" b="1" dirty="0" err="1" smtClean="0">
                <a:solidFill>
                  <a:schemeClr val="bg1"/>
                </a:solidFill>
              </a:rPr>
              <a:t>класного</a:t>
            </a:r>
            <a:r>
              <a:rPr lang="ru-RU" sz="2000" b="1" dirty="0" smtClean="0">
                <a:solidFill>
                  <a:schemeClr val="bg1"/>
                </a:solidFill>
              </a:rPr>
              <a:t> </a:t>
            </a:r>
            <a:r>
              <a:rPr lang="ru-RU" sz="2000" b="1" dirty="0" err="1" smtClean="0">
                <a:solidFill>
                  <a:schemeClr val="bg1"/>
                </a:solidFill>
              </a:rPr>
              <a:t>приміщення</a:t>
            </a:r>
            <a:endParaRPr lang="ru-RU" sz="2000" b="1" dirty="0">
              <a:solidFill>
                <a:schemeClr val="bg1"/>
              </a:solidFill>
            </a:endParaRPr>
          </a:p>
        </p:txBody>
      </p:sp>
      <p:sp>
        <p:nvSpPr>
          <p:cNvPr id="53" name="Прямоугольник 52"/>
          <p:cNvSpPr/>
          <p:nvPr/>
        </p:nvSpPr>
        <p:spPr>
          <a:xfrm>
            <a:off x="1729740" y="3040031"/>
            <a:ext cx="690372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err="1" smtClean="0">
                <a:solidFill>
                  <a:schemeClr val="bg1"/>
                </a:solidFill>
              </a:rPr>
              <a:t>Провітрювання</a:t>
            </a:r>
            <a:endParaRPr lang="ru-RU" sz="2000" b="1" dirty="0">
              <a:solidFill>
                <a:schemeClr val="bg1"/>
              </a:solidFill>
            </a:endParaRPr>
          </a:p>
        </p:txBody>
      </p:sp>
      <p:pic>
        <p:nvPicPr>
          <p:cNvPr id="54" name="Рисунок 5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8763" y="3517981"/>
            <a:ext cx="336954" cy="33695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5" name="Рисунок 5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8763" y="3999784"/>
            <a:ext cx="336954" cy="33695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6" name="Рисунок 5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8763" y="4517038"/>
            <a:ext cx="336954" cy="33695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58" name="Прямоугольник 57"/>
          <p:cNvSpPr/>
          <p:nvPr/>
        </p:nvSpPr>
        <p:spPr>
          <a:xfrm>
            <a:off x="1729740" y="3517981"/>
            <a:ext cx="70866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 dirty="0" smtClean="0">
                <a:solidFill>
                  <a:schemeClr val="bg1"/>
                </a:solidFill>
              </a:rPr>
              <a:t>Відповідність шкільних меблів</a:t>
            </a:r>
            <a:endParaRPr lang="ru-RU" sz="2000" b="1" dirty="0">
              <a:solidFill>
                <a:schemeClr val="bg1"/>
              </a:solidFill>
            </a:endParaRPr>
          </a:p>
        </p:txBody>
      </p:sp>
      <p:sp>
        <p:nvSpPr>
          <p:cNvPr id="59" name="Прямоугольник 58"/>
          <p:cNvSpPr/>
          <p:nvPr/>
        </p:nvSpPr>
        <p:spPr>
          <a:xfrm>
            <a:off x="1729740" y="3985075"/>
            <a:ext cx="726948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err="1" smtClean="0">
                <a:solidFill>
                  <a:schemeClr val="bg1"/>
                </a:solidFill>
              </a:rPr>
              <a:t>Чергування</a:t>
            </a:r>
            <a:r>
              <a:rPr lang="ru-RU" sz="2000" b="1" dirty="0" smtClean="0">
                <a:solidFill>
                  <a:schemeClr val="bg1"/>
                </a:solidFill>
              </a:rPr>
              <a:t> </a:t>
            </a:r>
            <a:r>
              <a:rPr lang="ru-RU" sz="2000" b="1" dirty="0" err="1" smtClean="0">
                <a:solidFill>
                  <a:schemeClr val="bg1"/>
                </a:solidFill>
              </a:rPr>
              <a:t>видів</a:t>
            </a:r>
            <a:r>
              <a:rPr lang="ru-RU" sz="2000" b="1" dirty="0" smtClean="0">
                <a:solidFill>
                  <a:schemeClr val="bg1"/>
                </a:solidFill>
              </a:rPr>
              <a:t> </a:t>
            </a:r>
            <a:r>
              <a:rPr lang="ru-RU" sz="2000" b="1" dirty="0" err="1" smtClean="0">
                <a:solidFill>
                  <a:schemeClr val="bg1"/>
                </a:solidFill>
              </a:rPr>
              <a:t>навчальної</a:t>
            </a:r>
            <a:r>
              <a:rPr lang="ru-RU" sz="2000" b="1" dirty="0" smtClean="0">
                <a:solidFill>
                  <a:schemeClr val="bg1"/>
                </a:solidFill>
              </a:rPr>
              <a:t> </a:t>
            </a:r>
            <a:r>
              <a:rPr lang="ru-RU" sz="2000" b="1" dirty="0" err="1" smtClean="0">
                <a:solidFill>
                  <a:schemeClr val="bg1"/>
                </a:solidFill>
              </a:rPr>
              <a:t>роботи</a:t>
            </a:r>
            <a:endParaRPr lang="ru-RU" sz="2000" b="1" dirty="0">
              <a:solidFill>
                <a:schemeClr val="bg1"/>
              </a:solidFill>
            </a:endParaRPr>
          </a:p>
        </p:txBody>
      </p:sp>
      <p:sp>
        <p:nvSpPr>
          <p:cNvPr id="60" name="Прямоугольник 59"/>
          <p:cNvSpPr/>
          <p:nvPr/>
        </p:nvSpPr>
        <p:spPr>
          <a:xfrm>
            <a:off x="1729740" y="4479050"/>
            <a:ext cx="690372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 dirty="0" smtClean="0">
                <a:solidFill>
                  <a:schemeClr val="bg1"/>
                </a:solidFill>
              </a:rPr>
              <a:t>Запобігання перевантаженню, стомлюваності учнів</a:t>
            </a:r>
            <a:endParaRPr lang="ru-RU" sz="2000" b="1" dirty="0">
              <a:solidFill>
                <a:schemeClr val="bg1"/>
              </a:solidFill>
            </a:endParaRPr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1260" y="4725537"/>
            <a:ext cx="5128260" cy="2132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009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Заголовок 1"/>
          <p:cNvSpPr>
            <a:spLocks noGrp="1"/>
          </p:cNvSpPr>
          <p:nvPr>
            <p:ph type="title"/>
          </p:nvPr>
        </p:nvSpPr>
        <p:spPr>
          <a:xfrm>
            <a:off x="592306" y="687787"/>
            <a:ext cx="7492514" cy="760013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dirty="0" smtClean="0">
                <a:solidFill>
                  <a:schemeClr val="bg1"/>
                </a:solidFill>
              </a:rPr>
              <a:t>Основні компоненти </a:t>
            </a:r>
            <a:br>
              <a:rPr lang="uk-UA" b="1" dirty="0" smtClean="0">
                <a:solidFill>
                  <a:schemeClr val="bg1"/>
                </a:solidFill>
              </a:rPr>
            </a:br>
            <a:r>
              <a:rPr lang="uk-UA" b="1" dirty="0" smtClean="0">
                <a:solidFill>
                  <a:schemeClr val="bg1"/>
                </a:solidFill>
              </a:rPr>
              <a:t>сучасного уроку:</a:t>
            </a:r>
            <a:endParaRPr lang="ru-RU" b="1" dirty="0">
              <a:solidFill>
                <a:schemeClr val="bg1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860" y="1612900"/>
            <a:ext cx="3126740" cy="54841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860" y="2240038"/>
            <a:ext cx="3088640" cy="67885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960" y="5487498"/>
            <a:ext cx="3088640" cy="49556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9700" y="1595121"/>
            <a:ext cx="2890520" cy="49556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9" name="Рисунок 2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7640" y="2464477"/>
            <a:ext cx="3210560" cy="49556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3039" y="3201077"/>
            <a:ext cx="3147061" cy="49556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1140" y="3907197"/>
            <a:ext cx="3121660" cy="49556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2" name="Рисунок 3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3040" y="4605982"/>
            <a:ext cx="3108960" cy="71415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3" name="Рисунок 3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1140" y="5462098"/>
            <a:ext cx="3045460" cy="49556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4" name="Рисунок 3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0860" y="6178378"/>
            <a:ext cx="2811780" cy="49556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35" name="Прямоугольник 34"/>
          <p:cNvSpPr/>
          <p:nvPr/>
        </p:nvSpPr>
        <p:spPr>
          <a:xfrm>
            <a:off x="787400" y="1671321"/>
            <a:ext cx="227076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/>
              <a:t> </a:t>
            </a:r>
            <a:r>
              <a:rPr lang="ru-RU" sz="1600" b="1" dirty="0" err="1" smtClean="0"/>
              <a:t>Організаційний</a:t>
            </a:r>
            <a:r>
              <a:rPr lang="ru-RU" sz="1600" b="1" dirty="0" smtClean="0"/>
              <a:t> </a:t>
            </a:r>
            <a:r>
              <a:rPr lang="ru-RU" sz="1600" b="1" dirty="0" err="1" smtClean="0"/>
              <a:t>етап</a:t>
            </a:r>
            <a:endParaRPr lang="ru-RU" sz="1600" b="1" dirty="0"/>
          </a:p>
        </p:txBody>
      </p:sp>
      <p:sp>
        <p:nvSpPr>
          <p:cNvPr id="36" name="Прямоугольник 35"/>
          <p:cNvSpPr/>
          <p:nvPr/>
        </p:nvSpPr>
        <p:spPr>
          <a:xfrm>
            <a:off x="835660" y="2246219"/>
            <a:ext cx="261366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err="1" smtClean="0"/>
              <a:t>Етап</a:t>
            </a:r>
            <a:r>
              <a:rPr lang="ru-RU" sz="1600" b="1" dirty="0" smtClean="0"/>
              <a:t> </a:t>
            </a:r>
            <a:r>
              <a:rPr lang="ru-RU" sz="1600" b="1" dirty="0" err="1" smtClean="0"/>
              <a:t>перевірки</a:t>
            </a:r>
            <a:r>
              <a:rPr lang="ru-RU" sz="1600" b="1" dirty="0" smtClean="0"/>
              <a:t> </a:t>
            </a:r>
            <a:r>
              <a:rPr lang="ru-RU" sz="1600" b="1" dirty="0" err="1" smtClean="0"/>
              <a:t>домашнього</a:t>
            </a:r>
            <a:r>
              <a:rPr lang="ru-RU" sz="1600" b="1" dirty="0" smtClean="0"/>
              <a:t> </a:t>
            </a:r>
            <a:r>
              <a:rPr lang="ru-RU" sz="1600" b="1" dirty="0" err="1" smtClean="0"/>
              <a:t>завдання</a:t>
            </a:r>
            <a:endParaRPr lang="ru-RU" sz="1600" b="1" dirty="0"/>
          </a:p>
        </p:txBody>
      </p:sp>
      <p:pic>
        <p:nvPicPr>
          <p:cNvPr id="37" name="Рисунок 3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100" y="3005088"/>
            <a:ext cx="3053278" cy="67885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39" name="Прямоугольник 38"/>
          <p:cNvSpPr/>
          <p:nvPr/>
        </p:nvSpPr>
        <p:spPr>
          <a:xfrm>
            <a:off x="733890" y="2970284"/>
            <a:ext cx="303801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/>
              <a:t>  </a:t>
            </a:r>
            <a:r>
              <a:rPr lang="ru-RU" sz="1600" b="1" dirty="0" err="1" smtClean="0"/>
              <a:t>Етап</a:t>
            </a:r>
            <a:r>
              <a:rPr lang="ru-RU" sz="1600" b="1" dirty="0" smtClean="0"/>
              <a:t> </a:t>
            </a:r>
            <a:r>
              <a:rPr lang="ru-RU" sz="1600" b="1" dirty="0" err="1" smtClean="0"/>
              <a:t>актуалізації</a:t>
            </a:r>
            <a:r>
              <a:rPr lang="ru-RU" sz="1600" b="1" dirty="0" smtClean="0"/>
              <a:t> </a:t>
            </a:r>
            <a:r>
              <a:rPr lang="ru-RU" sz="1600" b="1" dirty="0" err="1" smtClean="0"/>
              <a:t>субєктивного</a:t>
            </a:r>
            <a:endParaRPr lang="ru-RU" sz="1600" b="1" dirty="0" smtClean="0"/>
          </a:p>
          <a:p>
            <a:r>
              <a:rPr lang="uk-UA" sz="1600" b="1" dirty="0" smtClean="0"/>
              <a:t>  досвіду учнів</a:t>
            </a:r>
            <a:endParaRPr lang="ru-RU" sz="1600" b="1" dirty="0"/>
          </a:p>
        </p:txBody>
      </p:sp>
      <p:pic>
        <p:nvPicPr>
          <p:cNvPr id="40" name="Рисунок 3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602" y="3768798"/>
            <a:ext cx="3142067" cy="70819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3" name="Прямоугольник 42"/>
          <p:cNvSpPr/>
          <p:nvPr/>
        </p:nvSpPr>
        <p:spPr>
          <a:xfrm>
            <a:off x="825500" y="3724629"/>
            <a:ext cx="340360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err="1" smtClean="0"/>
              <a:t>Етап</a:t>
            </a:r>
            <a:r>
              <a:rPr lang="ru-RU" sz="1600" b="1" dirty="0" smtClean="0"/>
              <a:t> </a:t>
            </a:r>
            <a:r>
              <a:rPr lang="ru-RU" sz="1600" b="1" dirty="0" err="1"/>
              <a:t>вивчення</a:t>
            </a:r>
            <a:r>
              <a:rPr lang="ru-RU" sz="1600" b="1" dirty="0"/>
              <a:t> </a:t>
            </a:r>
            <a:r>
              <a:rPr lang="ru-RU" sz="1600" b="1" dirty="0" smtClean="0"/>
              <a:t>нового </a:t>
            </a:r>
            <a:r>
              <a:rPr lang="ru-RU" sz="1600" b="1" dirty="0" err="1" smtClean="0"/>
              <a:t>матеріалу</a:t>
            </a:r>
            <a:r>
              <a:rPr lang="ru-RU" sz="1600" b="1" dirty="0" smtClean="0"/>
              <a:t> </a:t>
            </a:r>
          </a:p>
          <a:p>
            <a:r>
              <a:rPr lang="ru-RU" sz="1600" b="1" dirty="0" smtClean="0"/>
              <a:t>та </a:t>
            </a:r>
            <a:r>
              <a:rPr lang="ru-RU" sz="1600" b="1" dirty="0" err="1" smtClean="0"/>
              <a:t>способів</a:t>
            </a:r>
            <a:r>
              <a:rPr lang="ru-RU" sz="1600" b="1" dirty="0" smtClean="0"/>
              <a:t> </a:t>
            </a:r>
            <a:r>
              <a:rPr lang="ru-RU" sz="1600" b="1" dirty="0" err="1"/>
              <a:t>діяльності</a:t>
            </a:r>
            <a:endParaRPr lang="ru-RU" sz="1600" b="1" dirty="0"/>
          </a:p>
        </p:txBody>
      </p:sp>
      <p:pic>
        <p:nvPicPr>
          <p:cNvPr id="44" name="Рисунок 4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517" y="4629397"/>
            <a:ext cx="3048383" cy="70819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5" name="Прямоугольник 44"/>
          <p:cNvSpPr/>
          <p:nvPr/>
        </p:nvSpPr>
        <p:spPr>
          <a:xfrm>
            <a:off x="812800" y="4585228"/>
            <a:ext cx="36322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/>
              <a:t> </a:t>
            </a:r>
            <a:r>
              <a:rPr lang="ru-RU" sz="1600" b="1" dirty="0" err="1" smtClean="0"/>
              <a:t>Етап</a:t>
            </a:r>
            <a:r>
              <a:rPr lang="ru-RU" sz="1600" b="1" dirty="0" smtClean="0"/>
              <a:t> </a:t>
            </a:r>
            <a:r>
              <a:rPr lang="ru-RU" sz="1600" b="1" dirty="0" err="1"/>
              <a:t>первинної</a:t>
            </a:r>
            <a:r>
              <a:rPr lang="ru-RU" sz="1600" b="1" dirty="0"/>
              <a:t> </a:t>
            </a:r>
            <a:r>
              <a:rPr lang="ru-RU" sz="1600" b="1" dirty="0" err="1"/>
              <a:t>перевірки</a:t>
            </a:r>
            <a:r>
              <a:rPr lang="ru-RU" sz="1600" b="1" dirty="0"/>
              <a:t> </a:t>
            </a:r>
            <a:endParaRPr lang="ru-RU" sz="1600" b="1" dirty="0" smtClean="0"/>
          </a:p>
          <a:p>
            <a:r>
              <a:rPr lang="ru-RU" sz="1600" b="1" dirty="0" smtClean="0"/>
              <a:t> </a:t>
            </a:r>
            <a:r>
              <a:rPr lang="ru-RU" sz="1600" b="1" dirty="0" err="1" smtClean="0"/>
              <a:t>розуміння</a:t>
            </a:r>
            <a:r>
              <a:rPr lang="ru-RU" sz="1600" b="1" dirty="0" smtClean="0"/>
              <a:t> </a:t>
            </a:r>
            <a:r>
              <a:rPr lang="ru-RU" sz="1600" b="1" dirty="0" err="1"/>
              <a:t>вивченного</a:t>
            </a:r>
            <a:endParaRPr lang="ru-RU" sz="1600" b="1" dirty="0"/>
          </a:p>
        </p:txBody>
      </p:sp>
      <p:sp>
        <p:nvSpPr>
          <p:cNvPr id="57" name="Прямоугольник 56"/>
          <p:cNvSpPr/>
          <p:nvPr/>
        </p:nvSpPr>
        <p:spPr>
          <a:xfrm>
            <a:off x="854228" y="5480053"/>
            <a:ext cx="302281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err="1"/>
              <a:t>Етап</a:t>
            </a:r>
            <a:r>
              <a:rPr lang="ru-RU" sz="1600" b="1" dirty="0"/>
              <a:t> </a:t>
            </a:r>
            <a:r>
              <a:rPr lang="ru-RU" sz="1600" b="1" dirty="0" err="1"/>
              <a:t>закріплення</a:t>
            </a:r>
            <a:r>
              <a:rPr lang="ru-RU" sz="1600" b="1" dirty="0"/>
              <a:t> </a:t>
            </a:r>
            <a:r>
              <a:rPr lang="ru-RU" sz="1600" b="1" dirty="0" err="1"/>
              <a:t>вивченого</a:t>
            </a:r>
            <a:endParaRPr lang="ru-RU" sz="1600" b="1" dirty="0"/>
          </a:p>
        </p:txBody>
      </p:sp>
      <p:sp>
        <p:nvSpPr>
          <p:cNvPr id="61" name="Прямоугольник 60"/>
          <p:cNvSpPr/>
          <p:nvPr/>
        </p:nvSpPr>
        <p:spPr>
          <a:xfrm>
            <a:off x="5232400" y="1639089"/>
            <a:ext cx="286330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err="1"/>
              <a:t>Етап</a:t>
            </a:r>
            <a:r>
              <a:rPr lang="ru-RU" sz="1600" b="1" dirty="0"/>
              <a:t> </a:t>
            </a:r>
            <a:r>
              <a:rPr lang="ru-RU" sz="1600" b="1" dirty="0" err="1"/>
              <a:t>застосування</a:t>
            </a:r>
            <a:r>
              <a:rPr lang="ru-RU" sz="1600" b="1" dirty="0"/>
              <a:t> </a:t>
            </a:r>
            <a:r>
              <a:rPr lang="ru-RU" sz="1600" b="1" dirty="0" err="1"/>
              <a:t>вивченого</a:t>
            </a:r>
            <a:endParaRPr lang="ru-RU" sz="1600" b="1" dirty="0"/>
          </a:p>
        </p:txBody>
      </p:sp>
      <p:sp>
        <p:nvSpPr>
          <p:cNvPr id="62" name="Прямоугольник 61"/>
          <p:cNvSpPr/>
          <p:nvPr/>
        </p:nvSpPr>
        <p:spPr>
          <a:xfrm>
            <a:off x="5216131" y="2465973"/>
            <a:ext cx="32569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err="1"/>
              <a:t>Етап</a:t>
            </a:r>
            <a:r>
              <a:rPr lang="ru-RU" sz="1600" b="1" dirty="0"/>
              <a:t> </a:t>
            </a:r>
            <a:r>
              <a:rPr lang="ru-RU" sz="1600" b="1" dirty="0" err="1"/>
              <a:t>узагальнення</a:t>
            </a:r>
            <a:r>
              <a:rPr lang="ru-RU" sz="1600" b="1" dirty="0"/>
              <a:t> і </a:t>
            </a:r>
            <a:r>
              <a:rPr lang="ru-RU" sz="1600" b="1" dirty="0" err="1" smtClean="0"/>
              <a:t>систематизації</a:t>
            </a:r>
            <a:endParaRPr lang="ru-RU" sz="1600" b="1" dirty="0"/>
          </a:p>
        </p:txBody>
      </p:sp>
      <p:sp>
        <p:nvSpPr>
          <p:cNvPr id="63" name="Прямоугольник 62"/>
          <p:cNvSpPr/>
          <p:nvPr/>
        </p:nvSpPr>
        <p:spPr>
          <a:xfrm>
            <a:off x="5227064" y="3220863"/>
            <a:ext cx="352505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err="1"/>
              <a:t>Етап</a:t>
            </a:r>
            <a:r>
              <a:rPr lang="ru-RU" sz="1600" b="1" dirty="0"/>
              <a:t> контролю і самоконтролю</a:t>
            </a:r>
          </a:p>
          <a:p>
            <a:endParaRPr lang="ru-RU" sz="1600" dirty="0"/>
          </a:p>
        </p:txBody>
      </p:sp>
      <p:sp>
        <p:nvSpPr>
          <p:cNvPr id="64" name="Прямоугольник 63"/>
          <p:cNvSpPr/>
          <p:nvPr/>
        </p:nvSpPr>
        <p:spPr>
          <a:xfrm>
            <a:off x="5225536" y="3970850"/>
            <a:ext cx="281178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err="1"/>
              <a:t>Етап</a:t>
            </a:r>
            <a:r>
              <a:rPr lang="ru-RU" sz="1600" b="1" dirty="0"/>
              <a:t> </a:t>
            </a:r>
            <a:r>
              <a:rPr lang="ru-RU" sz="1600" b="1" dirty="0" err="1"/>
              <a:t>корекції</a:t>
            </a:r>
            <a:endParaRPr lang="ru-RU" sz="1600" b="1" dirty="0"/>
          </a:p>
        </p:txBody>
      </p:sp>
      <p:sp>
        <p:nvSpPr>
          <p:cNvPr id="65" name="Прямоугольник 64"/>
          <p:cNvSpPr/>
          <p:nvPr/>
        </p:nvSpPr>
        <p:spPr>
          <a:xfrm>
            <a:off x="5238940" y="4595516"/>
            <a:ext cx="321926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err="1"/>
              <a:t>Етап</a:t>
            </a:r>
            <a:r>
              <a:rPr lang="ru-RU" sz="1600" b="1" dirty="0"/>
              <a:t> </a:t>
            </a:r>
            <a:r>
              <a:rPr lang="ru-RU" sz="1600" b="1" dirty="0" err="1"/>
              <a:t>інформації</a:t>
            </a:r>
            <a:r>
              <a:rPr lang="ru-RU" sz="1600" b="1" dirty="0"/>
              <a:t> про </a:t>
            </a:r>
            <a:r>
              <a:rPr lang="ru-RU" sz="1600" b="1" dirty="0" err="1"/>
              <a:t>домашнє</a:t>
            </a:r>
            <a:r>
              <a:rPr lang="ru-RU" sz="1600" b="1" dirty="0"/>
              <a:t> </a:t>
            </a:r>
            <a:r>
              <a:rPr lang="ru-RU" sz="1600" b="1" dirty="0" err="1"/>
              <a:t>завдання</a:t>
            </a:r>
            <a:endParaRPr lang="ru-RU" sz="1600" b="1" dirty="0"/>
          </a:p>
        </p:txBody>
      </p:sp>
      <p:sp>
        <p:nvSpPr>
          <p:cNvPr id="66" name="Прямоугольник 65"/>
          <p:cNvSpPr/>
          <p:nvPr/>
        </p:nvSpPr>
        <p:spPr>
          <a:xfrm>
            <a:off x="5249288" y="5482077"/>
            <a:ext cx="281178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err="1"/>
              <a:t>Етап</a:t>
            </a:r>
            <a:r>
              <a:rPr lang="ru-RU" sz="1600" b="1" dirty="0"/>
              <a:t> </a:t>
            </a:r>
            <a:r>
              <a:rPr lang="ru-RU" sz="1600" b="1" dirty="0" err="1"/>
              <a:t>підведення</a:t>
            </a:r>
            <a:r>
              <a:rPr lang="ru-RU" sz="1600" b="1" dirty="0"/>
              <a:t> </a:t>
            </a:r>
            <a:r>
              <a:rPr lang="ru-RU" sz="1600" b="1" dirty="0" err="1"/>
              <a:t>підсумків</a:t>
            </a:r>
            <a:endParaRPr lang="ru-RU" sz="1600" b="1" dirty="0"/>
          </a:p>
        </p:txBody>
      </p:sp>
      <p:sp>
        <p:nvSpPr>
          <p:cNvPr id="67" name="Прямоугольник 66"/>
          <p:cNvSpPr/>
          <p:nvPr/>
        </p:nvSpPr>
        <p:spPr>
          <a:xfrm>
            <a:off x="3121624" y="6198350"/>
            <a:ext cx="281178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 err="1"/>
              <a:t>Рефлексія</a:t>
            </a:r>
            <a:r>
              <a:rPr lang="ru-RU" sz="1600" dirty="0"/>
              <a:t> </a:t>
            </a:r>
          </a:p>
        </p:txBody>
      </p:sp>
      <p:pic>
        <p:nvPicPr>
          <p:cNvPr id="68" name="Рисунок 67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87685">
            <a:off x="-365961" y="-289088"/>
            <a:ext cx="2725260" cy="204394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9" name="Рисунок 68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227368">
            <a:off x="6870410" y="-149449"/>
            <a:ext cx="2725260" cy="210813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50180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" name="Рисунок 4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87685">
            <a:off x="-394582" y="-241330"/>
            <a:ext cx="2294558" cy="1720919"/>
          </a:xfrm>
          <a:prstGeom prst="rect">
            <a:avLst/>
          </a:prstGeom>
        </p:spPr>
      </p:pic>
      <p:pic>
        <p:nvPicPr>
          <p:cNvPr id="47" name="Рисунок 4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227368">
            <a:off x="7151426" y="-191489"/>
            <a:ext cx="2413659" cy="1810245"/>
          </a:xfrm>
          <a:prstGeom prst="rect">
            <a:avLst/>
          </a:prstGeom>
        </p:spPr>
      </p:pic>
      <p:pic>
        <p:nvPicPr>
          <p:cNvPr id="57" name="Рисунок 5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837" y="558800"/>
            <a:ext cx="7437987" cy="590137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58" name="Прямоугольник 57"/>
          <p:cNvSpPr/>
          <p:nvPr/>
        </p:nvSpPr>
        <p:spPr>
          <a:xfrm>
            <a:off x="1413165" y="907838"/>
            <a:ext cx="200693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dirty="0" err="1" smtClean="0"/>
              <a:t>Проблемність</a:t>
            </a:r>
            <a:r>
              <a:rPr lang="ru-RU" sz="1200" b="1" dirty="0" smtClean="0"/>
              <a:t> </a:t>
            </a:r>
            <a:r>
              <a:rPr lang="ru-RU" sz="1200" b="1" dirty="0" err="1"/>
              <a:t>змісту</a:t>
            </a:r>
            <a:r>
              <a:rPr lang="ru-RU" sz="1200" b="1" dirty="0"/>
              <a:t> </a:t>
            </a:r>
            <a:r>
              <a:rPr lang="ru-RU" sz="1200" b="1" dirty="0" err="1"/>
              <a:t>висловлювань</a:t>
            </a:r>
            <a:r>
              <a:rPr lang="ru-RU" sz="1200" b="1" dirty="0"/>
              <a:t> на уроках, </a:t>
            </a:r>
            <a:r>
              <a:rPr lang="ru-RU" sz="1200" b="1" dirty="0" err="1"/>
              <a:t>що</a:t>
            </a:r>
            <a:r>
              <a:rPr lang="ru-RU" sz="1200" b="1" dirty="0"/>
              <a:t> </a:t>
            </a:r>
            <a:r>
              <a:rPr lang="ru-RU" sz="1200" b="1" dirty="0" err="1"/>
              <a:t>стимулюють</a:t>
            </a:r>
            <a:r>
              <a:rPr lang="ru-RU" sz="1200" b="1" dirty="0"/>
              <a:t> </a:t>
            </a:r>
            <a:r>
              <a:rPr lang="ru-RU" sz="1200" b="1" dirty="0" err="1"/>
              <a:t>дискусію</a:t>
            </a:r>
            <a:r>
              <a:rPr lang="ru-RU" sz="1200" b="1" dirty="0"/>
              <a:t>, </a:t>
            </a:r>
            <a:r>
              <a:rPr lang="ru-RU" sz="1200" b="1" dirty="0" err="1"/>
              <a:t>обговорення</a:t>
            </a:r>
            <a:r>
              <a:rPr lang="ru-RU" sz="1200" b="1" dirty="0"/>
              <a:t>, </a:t>
            </a:r>
            <a:r>
              <a:rPr lang="ru-RU" sz="1200" b="1" dirty="0" err="1"/>
              <a:t>пошук</a:t>
            </a:r>
            <a:r>
              <a:rPr lang="ru-RU" sz="1200" b="1" dirty="0"/>
              <a:t> </a:t>
            </a:r>
            <a:r>
              <a:rPr lang="ru-RU" sz="1200" b="1" dirty="0" err="1"/>
              <a:t>різних</a:t>
            </a:r>
            <a:r>
              <a:rPr lang="ru-RU" sz="1200" b="1" dirty="0"/>
              <a:t> </a:t>
            </a:r>
            <a:r>
              <a:rPr lang="ru-RU" sz="1200" b="1" dirty="0" err="1"/>
              <a:t>джерел</a:t>
            </a:r>
            <a:r>
              <a:rPr lang="ru-RU" sz="1200" b="1" dirty="0"/>
              <a:t> </a:t>
            </a:r>
            <a:r>
              <a:rPr lang="ru-RU" sz="1200" b="1" dirty="0" err="1" smtClean="0"/>
              <a:t>інформації</a:t>
            </a:r>
            <a:endParaRPr lang="ru-RU" sz="1200" b="1" dirty="0"/>
          </a:p>
        </p:txBody>
      </p:sp>
      <p:sp>
        <p:nvSpPr>
          <p:cNvPr id="59" name="Прямоугольник 58"/>
          <p:cNvSpPr/>
          <p:nvPr/>
        </p:nvSpPr>
        <p:spPr>
          <a:xfrm>
            <a:off x="6087908" y="636128"/>
            <a:ext cx="1941615" cy="10926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300" b="1" dirty="0" smtClean="0"/>
              <a:t>Практична </a:t>
            </a:r>
            <a:r>
              <a:rPr lang="ru-RU" sz="1300" b="1" dirty="0" err="1" smtClean="0"/>
              <a:t>цінність</a:t>
            </a:r>
            <a:r>
              <a:rPr lang="ru-RU" sz="1300" b="1" dirty="0" smtClean="0"/>
              <a:t> </a:t>
            </a:r>
            <a:r>
              <a:rPr lang="ru-RU" sz="1300" b="1" dirty="0" err="1" smtClean="0"/>
              <a:t>інформації</a:t>
            </a:r>
            <a:r>
              <a:rPr lang="ru-RU" sz="1300" b="1" dirty="0" smtClean="0"/>
              <a:t>, </a:t>
            </a:r>
            <a:r>
              <a:rPr lang="ru-RU" sz="1300" b="1" dirty="0" err="1" smtClean="0"/>
              <a:t>що</a:t>
            </a:r>
            <a:r>
              <a:rPr lang="ru-RU" sz="1300" b="1" dirty="0" smtClean="0"/>
              <a:t> </a:t>
            </a:r>
            <a:r>
              <a:rPr lang="ru-RU" sz="1300" b="1" dirty="0" err="1" smtClean="0"/>
              <a:t>має</a:t>
            </a:r>
            <a:r>
              <a:rPr lang="ru-RU" sz="1300" b="1" dirty="0" smtClean="0"/>
              <a:t> </a:t>
            </a:r>
            <a:r>
              <a:rPr lang="ru-RU" sz="1300" b="1" dirty="0" err="1" smtClean="0"/>
              <a:t>знаходити</a:t>
            </a:r>
            <a:r>
              <a:rPr lang="ru-RU" sz="1300" b="1" dirty="0" smtClean="0"/>
              <a:t> </a:t>
            </a:r>
            <a:r>
              <a:rPr lang="ru-RU" sz="1300" b="1" dirty="0" err="1" smtClean="0"/>
              <a:t>підтвердження</a:t>
            </a:r>
            <a:r>
              <a:rPr lang="ru-RU" sz="1300" b="1" dirty="0" smtClean="0"/>
              <a:t> через </a:t>
            </a:r>
            <a:r>
              <a:rPr lang="ru-RU" sz="1300" b="1" dirty="0" err="1" smtClean="0"/>
              <a:t>реальні</a:t>
            </a:r>
            <a:r>
              <a:rPr lang="ru-RU" sz="1300" b="1" dirty="0" smtClean="0"/>
              <a:t> </a:t>
            </a:r>
            <a:r>
              <a:rPr lang="ru-RU" sz="1300" b="1" dirty="0" err="1" smtClean="0"/>
              <a:t>факти</a:t>
            </a:r>
            <a:endParaRPr lang="ru-RU" sz="1300" b="1" dirty="0"/>
          </a:p>
        </p:txBody>
      </p:sp>
      <p:sp>
        <p:nvSpPr>
          <p:cNvPr id="60" name="Прямоугольник 59"/>
          <p:cNvSpPr/>
          <p:nvPr/>
        </p:nvSpPr>
        <p:spPr>
          <a:xfrm>
            <a:off x="3533407" y="640899"/>
            <a:ext cx="216427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uk-UA" sz="1200" b="1" dirty="0"/>
              <a:t>Н</a:t>
            </a:r>
            <a:r>
              <a:rPr lang="ru-RU" sz="1200" b="1" dirty="0" smtClean="0"/>
              <a:t>е </a:t>
            </a:r>
            <a:r>
              <a:rPr lang="ru-RU" sz="1200" b="1" dirty="0" err="1"/>
              <a:t>тільки</a:t>
            </a:r>
            <a:r>
              <a:rPr lang="ru-RU" sz="1200" b="1" dirty="0"/>
              <a:t> </a:t>
            </a:r>
            <a:r>
              <a:rPr lang="ru-RU" sz="1200" b="1" dirty="0" err="1"/>
              <a:t>виклад</a:t>
            </a:r>
            <a:r>
              <a:rPr lang="ru-RU" sz="1200" b="1" dirty="0"/>
              <a:t> </a:t>
            </a:r>
            <a:r>
              <a:rPr lang="ru-RU" sz="1200" b="1" dirty="0" err="1"/>
              <a:t>матеріалу</a:t>
            </a:r>
            <a:r>
              <a:rPr lang="ru-RU" sz="1200" b="1" dirty="0"/>
              <a:t>, </a:t>
            </a:r>
            <a:endParaRPr lang="ru-RU" sz="1200" b="1" dirty="0" smtClean="0"/>
          </a:p>
          <a:p>
            <a:pPr lvl="0" algn="ctr"/>
            <a:r>
              <a:rPr lang="ru-RU" sz="1200" b="1" dirty="0" smtClean="0"/>
              <a:t>а </a:t>
            </a:r>
            <a:r>
              <a:rPr lang="ru-RU" sz="1200" b="1" dirty="0"/>
              <a:t>й </a:t>
            </a:r>
            <a:r>
              <a:rPr lang="ru-RU" sz="1200" b="1" dirty="0" err="1"/>
              <a:t>завдання</a:t>
            </a:r>
            <a:r>
              <a:rPr lang="ru-RU" sz="1200" b="1" dirty="0"/>
              <a:t>, </a:t>
            </a:r>
            <a:r>
              <a:rPr lang="ru-RU" sz="1200" b="1" dirty="0" err="1"/>
              <a:t>що</a:t>
            </a:r>
            <a:r>
              <a:rPr lang="ru-RU" sz="1200" b="1" dirty="0"/>
              <a:t> </a:t>
            </a:r>
            <a:r>
              <a:rPr lang="ru-RU" sz="1200" b="1" dirty="0" err="1"/>
              <a:t>припускають</a:t>
            </a:r>
            <a:r>
              <a:rPr lang="ru-RU" sz="1200" b="1" dirty="0"/>
              <a:t> </a:t>
            </a:r>
            <a:r>
              <a:rPr lang="ru-RU" sz="1200" b="1" dirty="0" err="1"/>
              <a:t>засвоєння</a:t>
            </a:r>
            <a:r>
              <a:rPr lang="ru-RU" sz="1200" b="1" dirty="0"/>
              <a:t> </a:t>
            </a:r>
            <a:r>
              <a:rPr lang="ru-RU" sz="1200" b="1" dirty="0" err="1"/>
              <a:t>навчальної</a:t>
            </a:r>
            <a:r>
              <a:rPr lang="ru-RU" sz="1200" b="1" dirty="0"/>
              <a:t> </a:t>
            </a:r>
            <a:r>
              <a:rPr lang="ru-RU" sz="1200" b="1" dirty="0" err="1"/>
              <a:t>інформації</a:t>
            </a:r>
            <a:r>
              <a:rPr lang="ru-RU" sz="1200" b="1" dirty="0"/>
              <a:t> на </a:t>
            </a:r>
            <a:r>
              <a:rPr lang="ru-RU" sz="1200" b="1" dirty="0" err="1"/>
              <a:t>практиці</a:t>
            </a:r>
            <a:r>
              <a:rPr lang="ru-RU" sz="1200" b="1" dirty="0"/>
              <a:t>.</a:t>
            </a:r>
          </a:p>
        </p:txBody>
      </p:sp>
      <p:sp>
        <p:nvSpPr>
          <p:cNvPr id="61" name="Прямоугольник 60"/>
          <p:cNvSpPr/>
          <p:nvPr/>
        </p:nvSpPr>
        <p:spPr>
          <a:xfrm>
            <a:off x="6403630" y="2328882"/>
            <a:ext cx="1787236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300" b="1" dirty="0" err="1" smtClean="0"/>
              <a:t>Пошукова</a:t>
            </a:r>
            <a:r>
              <a:rPr lang="ru-RU" sz="1300" b="1" dirty="0" smtClean="0"/>
              <a:t> </a:t>
            </a:r>
            <a:r>
              <a:rPr lang="ru-RU" sz="1300" b="1" dirty="0"/>
              <a:t>робота </a:t>
            </a:r>
            <a:r>
              <a:rPr lang="ru-RU" sz="1300" b="1" dirty="0" err="1"/>
              <a:t>учн</a:t>
            </a:r>
            <a:r>
              <a:rPr lang="uk-UA" sz="1300" b="1" dirty="0"/>
              <a:t>і</a:t>
            </a:r>
            <a:r>
              <a:rPr lang="ru-RU" sz="1300" b="1" dirty="0"/>
              <a:t>в для </a:t>
            </a:r>
            <a:r>
              <a:rPr lang="ru-RU" sz="1300" b="1" dirty="0" err="1"/>
              <a:t>отримання</a:t>
            </a:r>
            <a:r>
              <a:rPr lang="ru-RU" sz="1300" b="1" dirty="0"/>
              <a:t> </a:t>
            </a:r>
            <a:r>
              <a:rPr lang="ru-RU" sz="1300" b="1" dirty="0" err="1"/>
              <a:t>необхідних</a:t>
            </a:r>
            <a:r>
              <a:rPr lang="ru-RU" sz="1300" b="1" dirty="0"/>
              <a:t> </a:t>
            </a:r>
            <a:r>
              <a:rPr lang="ru-RU" sz="1300" b="1" dirty="0" err="1"/>
              <a:t>навичок</a:t>
            </a:r>
            <a:r>
              <a:rPr lang="ru-RU" sz="1300" b="1" dirty="0"/>
              <a:t> та </a:t>
            </a:r>
            <a:r>
              <a:rPr lang="ru-RU" sz="1300" b="1" dirty="0" err="1"/>
              <a:t>нових</a:t>
            </a:r>
            <a:r>
              <a:rPr lang="ru-RU" sz="1300" b="1" dirty="0"/>
              <a:t> </a:t>
            </a:r>
            <a:r>
              <a:rPr lang="ru-RU" sz="1300" b="1" dirty="0" err="1"/>
              <a:t>знань</a:t>
            </a:r>
            <a:r>
              <a:rPr lang="ru-RU" sz="1300" b="1" dirty="0"/>
              <a:t> </a:t>
            </a:r>
          </a:p>
        </p:txBody>
      </p:sp>
      <p:sp>
        <p:nvSpPr>
          <p:cNvPr id="62" name="Прямоугольник 61"/>
          <p:cNvSpPr/>
          <p:nvPr/>
        </p:nvSpPr>
        <p:spPr>
          <a:xfrm>
            <a:off x="934690" y="2307607"/>
            <a:ext cx="2049810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300" b="1" dirty="0" err="1" smtClean="0"/>
              <a:t>Варіативний</a:t>
            </a:r>
            <a:r>
              <a:rPr lang="ru-RU" sz="1300" b="1" dirty="0" smtClean="0"/>
              <a:t> </a:t>
            </a:r>
            <a:r>
              <a:rPr lang="ru-RU" sz="1300" b="1" dirty="0" err="1"/>
              <a:t>виклад</a:t>
            </a:r>
            <a:r>
              <a:rPr lang="ru-RU" sz="1300" b="1" dirty="0"/>
              <a:t> </a:t>
            </a:r>
            <a:r>
              <a:rPr lang="ru-RU" sz="1300" b="1" dirty="0" err="1"/>
              <a:t>навчального</a:t>
            </a:r>
            <a:r>
              <a:rPr lang="ru-RU" sz="1300" b="1" dirty="0"/>
              <a:t> </a:t>
            </a:r>
            <a:r>
              <a:rPr lang="ru-RU" sz="1300" b="1" dirty="0" err="1"/>
              <a:t>матеріалу</a:t>
            </a:r>
            <a:r>
              <a:rPr lang="ru-RU" sz="1300" b="1" dirty="0"/>
              <a:t> </a:t>
            </a:r>
            <a:r>
              <a:rPr lang="ru-RU" sz="1300" b="1" dirty="0" smtClean="0"/>
              <a:t>(постановка </a:t>
            </a:r>
            <a:r>
              <a:rPr lang="ru-RU" sz="1300" b="1" dirty="0" err="1"/>
              <a:t>вчителем</a:t>
            </a:r>
            <a:r>
              <a:rPr lang="ru-RU" sz="1300" b="1" dirty="0"/>
              <a:t> </a:t>
            </a:r>
            <a:r>
              <a:rPr lang="ru-RU" sz="1300" b="1" dirty="0" err="1"/>
              <a:t>проблеми</a:t>
            </a:r>
            <a:r>
              <a:rPr lang="ru-RU" sz="1300" b="1" dirty="0"/>
              <a:t> та </a:t>
            </a:r>
            <a:r>
              <a:rPr lang="ru-RU" sz="1300" b="1" dirty="0" err="1"/>
              <a:t>розкриття</a:t>
            </a:r>
            <a:r>
              <a:rPr lang="ru-RU" sz="1300" b="1" dirty="0"/>
              <a:t> </a:t>
            </a:r>
            <a:r>
              <a:rPr lang="ru-RU" sz="1300" b="1" dirty="0" err="1"/>
              <a:t>шляхів</a:t>
            </a:r>
            <a:r>
              <a:rPr lang="ru-RU" sz="1300" b="1" dirty="0"/>
              <a:t> </a:t>
            </a:r>
            <a:r>
              <a:rPr lang="ru-RU" sz="1300" b="1" dirty="0" err="1"/>
              <a:t>її</a:t>
            </a:r>
            <a:r>
              <a:rPr lang="ru-RU" sz="1300" b="1" dirty="0"/>
              <a:t> </a:t>
            </a:r>
            <a:r>
              <a:rPr lang="ru-RU" sz="1300" b="1" dirty="0" err="1"/>
              <a:t>доказового</a:t>
            </a:r>
            <a:r>
              <a:rPr lang="ru-RU" sz="1300" b="1" dirty="0"/>
              <a:t> </a:t>
            </a:r>
            <a:r>
              <a:rPr lang="ru-RU" sz="1300" b="1" dirty="0" err="1"/>
              <a:t>рішення</a:t>
            </a:r>
            <a:r>
              <a:rPr lang="ru-RU" sz="1300" b="1" dirty="0"/>
              <a:t>).</a:t>
            </a:r>
          </a:p>
        </p:txBody>
      </p:sp>
      <p:sp>
        <p:nvSpPr>
          <p:cNvPr id="63" name="Прямоугольник 62"/>
          <p:cNvSpPr/>
          <p:nvPr/>
        </p:nvSpPr>
        <p:spPr>
          <a:xfrm>
            <a:off x="2725862" y="6198566"/>
            <a:ext cx="3827458" cy="523220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  <a:softEdge rad="31750"/>
          </a:effectLst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ru-RU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О</a:t>
            </a:r>
            <a:r>
              <a:rPr lang="ru-RU" sz="2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знаки</a:t>
            </a:r>
            <a:r>
              <a:rPr lang="ru-RU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ru-RU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сучасного</a:t>
            </a:r>
            <a:r>
              <a:rPr lang="ru-RU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уроку</a:t>
            </a:r>
          </a:p>
        </p:txBody>
      </p:sp>
      <p:sp>
        <p:nvSpPr>
          <p:cNvPr id="64" name="Прямоугольник 63"/>
          <p:cNvSpPr/>
          <p:nvPr/>
        </p:nvSpPr>
        <p:spPr>
          <a:xfrm>
            <a:off x="3597398" y="2387600"/>
            <a:ext cx="2072245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 err="1" smtClean="0"/>
              <a:t>Пов’язаність</a:t>
            </a:r>
            <a:r>
              <a:rPr lang="ru-RU" sz="1600" b="1" dirty="0" smtClean="0"/>
              <a:t> </a:t>
            </a:r>
            <a:r>
              <a:rPr lang="ru-RU" sz="1600" b="1" dirty="0" err="1"/>
              <a:t>змісту</a:t>
            </a:r>
            <a:r>
              <a:rPr lang="ru-RU" sz="1600" b="1" dirty="0"/>
              <a:t> уроку з </a:t>
            </a:r>
            <a:r>
              <a:rPr lang="ru-RU" sz="1600" b="1" dirty="0" err="1"/>
              <a:t>реальним</a:t>
            </a:r>
            <a:r>
              <a:rPr lang="ru-RU" sz="1600" b="1" dirty="0"/>
              <a:t> </a:t>
            </a:r>
            <a:r>
              <a:rPr lang="ru-RU" sz="1600" b="1" dirty="0" err="1"/>
              <a:t>світом</a:t>
            </a:r>
            <a:r>
              <a:rPr lang="ru-RU" sz="1600" b="1" dirty="0"/>
              <a:t>;</a:t>
            </a:r>
          </a:p>
          <a:p>
            <a:pPr lvl="0"/>
            <a:endParaRPr lang="ru-RU" dirty="0"/>
          </a:p>
        </p:txBody>
      </p:sp>
      <p:sp>
        <p:nvSpPr>
          <p:cNvPr id="65" name="Прямоугольник 64"/>
          <p:cNvSpPr/>
          <p:nvPr/>
        </p:nvSpPr>
        <p:spPr>
          <a:xfrm>
            <a:off x="2196442" y="3940134"/>
            <a:ext cx="220485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400" b="1" dirty="0" err="1" smtClean="0"/>
              <a:t>Систематичне</a:t>
            </a:r>
            <a:r>
              <a:rPr lang="ru-RU" sz="1400" b="1" dirty="0" smtClean="0"/>
              <a:t> </a:t>
            </a:r>
            <a:r>
              <a:rPr lang="ru-RU" sz="1400" b="1" dirty="0"/>
              <a:t>та </a:t>
            </a:r>
            <a:r>
              <a:rPr lang="ru-RU" sz="1400" b="1" dirty="0" err="1"/>
              <a:t>планомірне</a:t>
            </a:r>
            <a:r>
              <a:rPr lang="ru-RU" sz="1400" b="1" dirty="0"/>
              <a:t> </a:t>
            </a:r>
            <a:r>
              <a:rPr lang="ru-RU" sz="1400" b="1" dirty="0" err="1"/>
              <a:t>оцінювання</a:t>
            </a:r>
            <a:r>
              <a:rPr lang="ru-RU" sz="1400" b="1" dirty="0"/>
              <a:t> </a:t>
            </a:r>
            <a:r>
              <a:rPr lang="ru-RU" sz="1400" b="1" dirty="0" err="1"/>
              <a:t>рівня</a:t>
            </a:r>
            <a:r>
              <a:rPr lang="ru-RU" sz="1400" b="1" dirty="0"/>
              <a:t> </a:t>
            </a:r>
            <a:r>
              <a:rPr lang="ru-RU" sz="1400" b="1" dirty="0" err="1"/>
              <a:t>навчальних</a:t>
            </a:r>
            <a:r>
              <a:rPr lang="ru-RU" sz="1400" b="1" dirty="0"/>
              <a:t> </a:t>
            </a:r>
            <a:r>
              <a:rPr lang="ru-RU" sz="1400" b="1" dirty="0" err="1"/>
              <a:t>досягнень</a:t>
            </a:r>
            <a:r>
              <a:rPr lang="ru-RU" sz="1400" b="1" dirty="0"/>
              <a:t> </a:t>
            </a:r>
            <a:r>
              <a:rPr lang="ru-RU" sz="1400" b="1" dirty="0" err="1"/>
              <a:t>учнів</a:t>
            </a:r>
            <a:endParaRPr lang="ru-RU" sz="1400" b="1" dirty="0"/>
          </a:p>
        </p:txBody>
      </p:sp>
      <p:sp>
        <p:nvSpPr>
          <p:cNvPr id="66" name="Прямоугольник 65"/>
          <p:cNvSpPr/>
          <p:nvPr/>
        </p:nvSpPr>
        <p:spPr>
          <a:xfrm>
            <a:off x="4977933" y="3965534"/>
            <a:ext cx="189656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400" b="1" dirty="0" err="1" smtClean="0"/>
              <a:t>Розвиток</a:t>
            </a:r>
            <a:r>
              <a:rPr lang="ru-RU" sz="1400" b="1" dirty="0" smtClean="0"/>
              <a:t> </a:t>
            </a:r>
            <a:r>
              <a:rPr lang="ru-RU" sz="1400" b="1" dirty="0" err="1"/>
              <a:t>навчальних</a:t>
            </a:r>
            <a:r>
              <a:rPr lang="ru-RU" sz="1400" b="1" dirty="0"/>
              <a:t> компетентностей </a:t>
            </a:r>
            <a:r>
              <a:rPr lang="ru-RU" sz="1400" b="1" dirty="0" err="1"/>
              <a:t>учнів</a:t>
            </a:r>
            <a:r>
              <a:rPr lang="ru-RU" sz="1400" b="1" dirty="0"/>
              <a:t> у </a:t>
            </a:r>
            <a:r>
              <a:rPr lang="ru-RU" sz="1400" b="1" dirty="0" err="1"/>
              <a:t>нестандартних</a:t>
            </a:r>
            <a:r>
              <a:rPr lang="ru-RU" sz="1400" b="1" dirty="0"/>
              <a:t> ситуаціях.</a:t>
            </a:r>
          </a:p>
        </p:txBody>
      </p:sp>
    </p:spTree>
    <p:extLst>
      <p:ext uri="{BB962C8B-B14F-4D97-AF65-F5344CB8AC3E}">
        <p14:creationId xmlns:p14="http://schemas.microsoft.com/office/powerpoint/2010/main" val="3665387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08150" y="866907"/>
            <a:ext cx="6783954" cy="977899"/>
          </a:xfrm>
        </p:spPr>
        <p:style>
          <a:lnRef idx="2">
            <a:schemeClr val="accent5"/>
          </a:lnRef>
          <a:fillRef idx="1003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ru-RU" sz="2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Якісний</a:t>
            </a:r>
            <a:r>
              <a:rPr lang="ru-RU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ru-RU" sz="24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сучасний</a:t>
            </a:r>
            <a:r>
              <a:rPr lang="ru-RU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урок не </a:t>
            </a:r>
            <a:r>
              <a:rPr lang="ru-RU" sz="24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можливо</a:t>
            </a:r>
            <a:r>
              <a:rPr lang="ru-RU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ru-RU" sz="24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уявити</a:t>
            </a:r>
            <a:r>
              <a:rPr lang="ru-RU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 без </a:t>
            </a:r>
            <a:r>
              <a:rPr lang="ru-RU" sz="24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використання</a:t>
            </a:r>
            <a:r>
              <a:rPr lang="ru-RU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ru-RU" sz="24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сучасних</a:t>
            </a:r>
            <a:r>
              <a:rPr lang="ru-RU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ru-RU" sz="24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інноваційних</a:t>
            </a:r>
            <a:r>
              <a:rPr lang="ru-RU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ru-RU" sz="24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освітніх</a:t>
            </a:r>
            <a:r>
              <a:rPr lang="ru-RU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 </a:t>
            </a:r>
            <a:r>
              <a:rPr lang="ru-RU" sz="24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технологій</a:t>
            </a:r>
            <a:endParaRPr lang="ru-RU" sz="2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46" name="Рисунок 4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87685">
            <a:off x="-394582" y="-241330"/>
            <a:ext cx="2294558" cy="172091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7" name="Рисунок 4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227368">
            <a:off x="7151426" y="-191489"/>
            <a:ext cx="2413659" cy="181024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0" name="Рисунок 4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9617" y="2185074"/>
            <a:ext cx="1533214" cy="185833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51" name="Прямоугольник 50"/>
          <p:cNvSpPr/>
          <p:nvPr/>
        </p:nvSpPr>
        <p:spPr>
          <a:xfrm>
            <a:off x="3835737" y="2362183"/>
            <a:ext cx="174991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err="1" smtClean="0"/>
              <a:t>Інтерактивні</a:t>
            </a:r>
            <a:endParaRPr lang="ru-RU" sz="2000" b="1" dirty="0" smtClean="0"/>
          </a:p>
          <a:p>
            <a:pPr algn="ctr"/>
            <a:r>
              <a:rPr lang="uk-UA" sz="2000" b="1" dirty="0" smtClean="0"/>
              <a:t>технології</a:t>
            </a:r>
            <a:endParaRPr lang="ru-RU" sz="2000" b="1" dirty="0"/>
          </a:p>
        </p:txBody>
      </p:sp>
      <p:pic>
        <p:nvPicPr>
          <p:cNvPr id="52" name="Рисунок 5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751" y="3492541"/>
            <a:ext cx="2723666" cy="157540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53" name="Прямоугольник 52"/>
          <p:cNvSpPr/>
          <p:nvPr/>
        </p:nvSpPr>
        <p:spPr>
          <a:xfrm>
            <a:off x="806136" y="3772410"/>
            <a:ext cx="174991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000" b="1" dirty="0" smtClean="0"/>
              <a:t>Технологія</a:t>
            </a:r>
          </a:p>
          <a:p>
            <a:pPr algn="ctr"/>
            <a:r>
              <a:rPr lang="uk-UA" sz="2000" b="1" dirty="0" smtClean="0"/>
              <a:t>проектного</a:t>
            </a:r>
          </a:p>
          <a:p>
            <a:pPr algn="ctr"/>
            <a:r>
              <a:rPr lang="uk-UA" sz="2000" b="1" dirty="0" smtClean="0"/>
              <a:t>навчання</a:t>
            </a:r>
            <a:endParaRPr lang="ru-RU" sz="2000" b="1" dirty="0"/>
          </a:p>
        </p:txBody>
      </p:sp>
      <p:pic>
        <p:nvPicPr>
          <p:cNvPr id="54" name="Рисунок 5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1407" y="3492541"/>
            <a:ext cx="2968831" cy="162218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55" name="Прямоугольник 54"/>
          <p:cNvSpPr/>
          <p:nvPr/>
        </p:nvSpPr>
        <p:spPr>
          <a:xfrm>
            <a:off x="6798628" y="3798140"/>
            <a:ext cx="202474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000" b="1" dirty="0" err="1" smtClean="0"/>
              <a:t>Інформаційно-</a:t>
            </a:r>
            <a:endParaRPr lang="uk-UA" sz="2000" b="1" dirty="0" smtClean="0"/>
          </a:p>
          <a:p>
            <a:pPr algn="ctr"/>
            <a:r>
              <a:rPr lang="uk-UA" sz="2000" b="1" dirty="0"/>
              <a:t>к</a:t>
            </a:r>
            <a:r>
              <a:rPr lang="uk-UA" sz="2000" b="1" dirty="0" smtClean="0"/>
              <a:t>омунікаційні</a:t>
            </a:r>
          </a:p>
          <a:p>
            <a:pPr algn="ctr"/>
            <a:r>
              <a:rPr lang="uk-UA" sz="2000" b="1" dirty="0" smtClean="0"/>
              <a:t>технології</a:t>
            </a:r>
            <a:endParaRPr lang="ru-RU" sz="2000" b="1" dirty="0"/>
          </a:p>
        </p:txBody>
      </p:sp>
      <p:sp>
        <p:nvSpPr>
          <p:cNvPr id="56" name="Прямоугольник 55"/>
          <p:cNvSpPr/>
          <p:nvPr/>
        </p:nvSpPr>
        <p:spPr>
          <a:xfrm>
            <a:off x="3460881" y="3978088"/>
            <a:ext cx="24283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u="sng" dirty="0" err="1" smtClean="0">
                <a:solidFill>
                  <a:schemeClr val="bg1"/>
                </a:solidFill>
              </a:rPr>
              <a:t>Інноваційні</a:t>
            </a:r>
            <a:endParaRPr lang="ru-RU" sz="2400" b="1" u="sng" dirty="0" smtClean="0">
              <a:solidFill>
                <a:schemeClr val="bg1"/>
              </a:solidFill>
            </a:endParaRPr>
          </a:p>
          <a:p>
            <a:pPr algn="ctr"/>
            <a:r>
              <a:rPr lang="uk-UA" sz="2400" b="1" u="sng" dirty="0" smtClean="0">
                <a:solidFill>
                  <a:schemeClr val="bg1"/>
                </a:solidFill>
              </a:rPr>
              <a:t>педагогічні технології</a:t>
            </a:r>
            <a:endParaRPr lang="ru-RU" sz="2400" b="1" u="sng" dirty="0">
              <a:solidFill>
                <a:schemeClr val="bg1"/>
              </a:solidFill>
            </a:endParaRPr>
          </a:p>
        </p:txBody>
      </p:sp>
      <p:sp>
        <p:nvSpPr>
          <p:cNvPr id="57" name="Блок-схема: узел 56"/>
          <p:cNvSpPr/>
          <p:nvPr/>
        </p:nvSpPr>
        <p:spPr>
          <a:xfrm flipH="1" flipV="1">
            <a:off x="4584700" y="6261100"/>
            <a:ext cx="127000" cy="88900"/>
          </a:xfrm>
          <a:prstGeom prst="flowChartConnector">
            <a:avLst/>
          </a:prstGeom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8" name="Прямоугольник 57"/>
          <p:cNvSpPr/>
          <p:nvPr/>
        </p:nvSpPr>
        <p:spPr>
          <a:xfrm>
            <a:off x="4543528" y="5759437"/>
            <a:ext cx="188233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err="1" smtClean="0">
                <a:solidFill>
                  <a:schemeClr val="bg1"/>
                </a:solidFill>
              </a:rPr>
              <a:t>креативність</a:t>
            </a:r>
            <a:endParaRPr lang="ru-RU" sz="2000" b="1" dirty="0">
              <a:solidFill>
                <a:schemeClr val="bg1"/>
              </a:solidFill>
            </a:endParaRPr>
          </a:p>
        </p:txBody>
      </p:sp>
      <p:sp>
        <p:nvSpPr>
          <p:cNvPr id="59" name="Блок-схема: узел 58"/>
          <p:cNvSpPr/>
          <p:nvPr/>
        </p:nvSpPr>
        <p:spPr>
          <a:xfrm>
            <a:off x="4292600" y="5943600"/>
            <a:ext cx="126627" cy="89184"/>
          </a:xfrm>
          <a:prstGeom prst="flowChartConnector">
            <a:avLst/>
          </a:prstGeom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0" name="Прямоугольник 59"/>
          <p:cNvSpPr/>
          <p:nvPr/>
        </p:nvSpPr>
        <p:spPr>
          <a:xfrm>
            <a:off x="4213327" y="5362875"/>
            <a:ext cx="213312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err="1" smtClean="0">
                <a:solidFill>
                  <a:schemeClr val="bg1"/>
                </a:solidFill>
              </a:rPr>
              <a:t>і</a:t>
            </a:r>
            <a:r>
              <a:rPr lang="ru-RU" sz="2000" b="1" dirty="0" err="1" smtClean="0">
                <a:solidFill>
                  <a:schemeClr val="bg1"/>
                </a:solidFill>
              </a:rPr>
              <a:t>нформативність</a:t>
            </a:r>
            <a:endParaRPr lang="ru-RU" sz="2000" b="1" dirty="0">
              <a:solidFill>
                <a:schemeClr val="bg1"/>
              </a:solidFill>
            </a:endParaRPr>
          </a:p>
        </p:txBody>
      </p:sp>
      <p:sp>
        <p:nvSpPr>
          <p:cNvPr id="61" name="Блок-схема: узел 60"/>
          <p:cNvSpPr/>
          <p:nvPr/>
        </p:nvSpPr>
        <p:spPr>
          <a:xfrm flipH="1" flipV="1">
            <a:off x="4013198" y="5588000"/>
            <a:ext cx="139701" cy="101600"/>
          </a:xfrm>
          <a:prstGeom prst="flowChartConnector">
            <a:avLst/>
          </a:prstGeom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2" name="Прямоугольник 61"/>
          <p:cNvSpPr/>
          <p:nvPr/>
        </p:nvSpPr>
        <p:spPr>
          <a:xfrm>
            <a:off x="4898947" y="6094968"/>
            <a:ext cx="213312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err="1" smtClean="0">
                <a:solidFill>
                  <a:schemeClr val="bg1"/>
                </a:solidFill>
              </a:rPr>
              <a:t>творчість</a:t>
            </a:r>
            <a:endParaRPr lang="ru-RU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5751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3804" y="732885"/>
            <a:ext cx="7886699" cy="977899"/>
          </a:xfrm>
        </p:spPr>
        <p:txBody>
          <a:bodyPr>
            <a:noAutofit/>
          </a:bodyPr>
          <a:lstStyle/>
          <a:p>
            <a:pPr algn="ctr"/>
            <a:r>
              <a:rPr lang="uk-UA" sz="2800" b="1" dirty="0" smtClean="0">
                <a:solidFill>
                  <a:schemeClr val="bg1"/>
                </a:solidFill>
              </a:rPr>
              <a:t>Використання інноваційних</a:t>
            </a:r>
            <a:br>
              <a:rPr lang="uk-UA" sz="2800" b="1" dirty="0" smtClean="0">
                <a:solidFill>
                  <a:schemeClr val="bg1"/>
                </a:solidFill>
              </a:rPr>
            </a:br>
            <a:r>
              <a:rPr lang="uk-UA" sz="2800" b="1" dirty="0" smtClean="0">
                <a:solidFill>
                  <a:schemeClr val="bg1"/>
                </a:solidFill>
              </a:rPr>
              <a:t>технологій на уроках англійської мови</a:t>
            </a:r>
            <a:endParaRPr lang="ru-RU" sz="2800" b="1" dirty="0">
              <a:solidFill>
                <a:schemeClr val="bg1"/>
              </a:solidFill>
            </a:endParaRPr>
          </a:p>
        </p:txBody>
      </p:sp>
      <p:pic>
        <p:nvPicPr>
          <p:cNvPr id="46" name="Рисунок 4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87685">
            <a:off x="-365961" y="-289088"/>
            <a:ext cx="2725260" cy="2043946"/>
          </a:xfrm>
          <a:prstGeom prst="rect">
            <a:avLst/>
          </a:prstGeom>
        </p:spPr>
      </p:pic>
      <p:pic>
        <p:nvPicPr>
          <p:cNvPr id="47" name="Рисунок 4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227368">
            <a:off x="6800878" y="-142945"/>
            <a:ext cx="2725260" cy="204394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5177" y="1615501"/>
            <a:ext cx="5183595" cy="5313750"/>
          </a:xfrm>
          <a:prstGeom prst="rect">
            <a:avLst/>
          </a:prstGeom>
        </p:spPr>
      </p:pic>
      <p:sp>
        <p:nvSpPr>
          <p:cNvPr id="27" name="Прямоугольник 26"/>
          <p:cNvSpPr/>
          <p:nvPr/>
        </p:nvSpPr>
        <p:spPr>
          <a:xfrm>
            <a:off x="3743492" y="1993054"/>
            <a:ext cx="16894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1400" dirty="0" err="1" smtClean="0">
                <a:solidFill>
                  <a:schemeClr val="bg1"/>
                </a:solidFill>
              </a:rPr>
              <a:t>Навчаючи-</a:t>
            </a:r>
            <a:endParaRPr lang="uk-UA" sz="1400" dirty="0" smtClean="0">
              <a:solidFill>
                <a:schemeClr val="bg1"/>
              </a:solidFill>
            </a:endParaRPr>
          </a:p>
          <a:p>
            <a:pPr algn="ctr"/>
            <a:r>
              <a:rPr lang="uk-UA" sz="1400" dirty="0" smtClean="0">
                <a:solidFill>
                  <a:schemeClr val="bg1"/>
                </a:solidFill>
              </a:rPr>
              <a:t>вчуся</a:t>
            </a:r>
            <a:endParaRPr lang="ru-RU" sz="1400" dirty="0">
              <a:solidFill>
                <a:schemeClr val="bg1"/>
              </a:solidFill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4246809" y="2563752"/>
            <a:ext cx="62345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000" b="1" dirty="0" smtClean="0">
                <a:solidFill>
                  <a:schemeClr val="bg1"/>
                </a:solidFill>
                <a:latin typeface="+mj-lt"/>
              </a:rPr>
              <a:t>1</a:t>
            </a:r>
            <a:endParaRPr lang="ru-RU" sz="40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4969224" y="2801920"/>
            <a:ext cx="62345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000" b="1" dirty="0" smtClean="0">
                <a:solidFill>
                  <a:schemeClr val="bg1"/>
                </a:solidFill>
                <a:latin typeface="+mj-lt"/>
              </a:rPr>
              <a:t>2</a:t>
            </a:r>
            <a:endParaRPr lang="ru-RU" sz="40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5468588" y="3489356"/>
            <a:ext cx="62345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000" b="1" dirty="0" smtClean="0">
                <a:solidFill>
                  <a:schemeClr val="bg1"/>
                </a:solidFill>
                <a:latin typeface="+mj-lt"/>
              </a:rPr>
              <a:t>3</a:t>
            </a:r>
            <a:endParaRPr lang="ru-RU" sz="40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2999898" y="4317245"/>
            <a:ext cx="62345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000" b="1" dirty="0" smtClean="0">
                <a:solidFill>
                  <a:schemeClr val="bg1"/>
                </a:solidFill>
                <a:latin typeface="+mj-lt"/>
              </a:rPr>
              <a:t>8</a:t>
            </a:r>
            <a:endParaRPr lang="ru-RU" sz="40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3505586" y="4993713"/>
            <a:ext cx="62345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000" b="1" dirty="0" smtClean="0">
                <a:solidFill>
                  <a:schemeClr val="bg1"/>
                </a:solidFill>
                <a:latin typeface="+mj-lt"/>
              </a:rPr>
              <a:t>7</a:t>
            </a:r>
            <a:endParaRPr lang="ru-RU" sz="40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4245429" y="5236911"/>
            <a:ext cx="62345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000" b="1" dirty="0" smtClean="0">
                <a:solidFill>
                  <a:schemeClr val="bg1"/>
                </a:solidFill>
                <a:latin typeface="+mj-lt"/>
              </a:rPr>
              <a:t>6</a:t>
            </a:r>
            <a:endParaRPr lang="ru-RU" sz="40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4998910" y="4957972"/>
            <a:ext cx="62345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000" b="1" dirty="0" smtClean="0">
                <a:solidFill>
                  <a:schemeClr val="bg1"/>
                </a:solidFill>
                <a:latin typeface="+mj-lt"/>
              </a:rPr>
              <a:t>5</a:t>
            </a:r>
            <a:endParaRPr lang="ru-RU" sz="40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5480846" y="4345964"/>
            <a:ext cx="62345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000" b="1" dirty="0" smtClean="0">
                <a:solidFill>
                  <a:schemeClr val="bg1"/>
                </a:solidFill>
                <a:latin typeface="+mj-lt"/>
              </a:rPr>
              <a:t>4</a:t>
            </a:r>
            <a:endParaRPr lang="ru-RU" sz="40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2875586" y="3483227"/>
            <a:ext cx="62345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000" b="1" dirty="0" smtClean="0">
                <a:solidFill>
                  <a:schemeClr val="bg1"/>
                </a:solidFill>
                <a:latin typeface="+mj-lt"/>
              </a:rPr>
              <a:t>9</a:t>
            </a:r>
            <a:endParaRPr lang="ru-RU" sz="40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37" name="Прямоугольник 36"/>
          <p:cNvSpPr/>
          <p:nvPr/>
        </p:nvSpPr>
        <p:spPr>
          <a:xfrm>
            <a:off x="3315955" y="2782149"/>
            <a:ext cx="87008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000" b="1" dirty="0" smtClean="0">
                <a:solidFill>
                  <a:schemeClr val="bg1"/>
                </a:solidFill>
                <a:latin typeface="+mj-lt"/>
              </a:rPr>
              <a:t>10</a:t>
            </a:r>
            <a:endParaRPr lang="ru-RU" sz="40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4870263" y="2409863"/>
            <a:ext cx="168946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1400" dirty="0" smtClean="0">
                <a:solidFill>
                  <a:schemeClr val="bg1"/>
                </a:solidFill>
              </a:rPr>
              <a:t>Дискусія</a:t>
            </a:r>
            <a:endParaRPr lang="ru-RU" sz="1400" dirty="0">
              <a:solidFill>
                <a:schemeClr val="bg1"/>
              </a:solidFill>
            </a:endParaRPr>
          </a:p>
        </p:txBody>
      </p:sp>
      <p:sp>
        <p:nvSpPr>
          <p:cNvPr id="39" name="Прямоугольник 38"/>
          <p:cNvSpPr/>
          <p:nvPr/>
        </p:nvSpPr>
        <p:spPr>
          <a:xfrm>
            <a:off x="5622364" y="3329338"/>
            <a:ext cx="16894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1400" dirty="0" smtClean="0">
                <a:solidFill>
                  <a:schemeClr val="bg1"/>
                </a:solidFill>
              </a:rPr>
              <a:t>Рольові</a:t>
            </a:r>
          </a:p>
          <a:p>
            <a:pPr algn="ctr"/>
            <a:r>
              <a:rPr lang="uk-UA" sz="1400" dirty="0" smtClean="0">
                <a:solidFill>
                  <a:schemeClr val="bg1"/>
                </a:solidFill>
              </a:rPr>
              <a:t>ігри</a:t>
            </a:r>
            <a:endParaRPr lang="ru-RU" sz="1400" dirty="0">
              <a:solidFill>
                <a:schemeClr val="bg1"/>
              </a:solidFill>
            </a:endParaRPr>
          </a:p>
        </p:txBody>
      </p:sp>
      <p:sp>
        <p:nvSpPr>
          <p:cNvPr id="40" name="Прямоугольник 39"/>
          <p:cNvSpPr/>
          <p:nvPr/>
        </p:nvSpPr>
        <p:spPr>
          <a:xfrm>
            <a:off x="5673431" y="4470493"/>
            <a:ext cx="168946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1400" dirty="0" smtClean="0">
                <a:solidFill>
                  <a:schemeClr val="bg1"/>
                </a:solidFill>
              </a:rPr>
              <a:t>Робота</a:t>
            </a:r>
          </a:p>
          <a:p>
            <a:pPr algn="ctr"/>
            <a:r>
              <a:rPr lang="uk-UA" sz="1400" dirty="0" smtClean="0">
                <a:solidFill>
                  <a:schemeClr val="bg1"/>
                </a:solidFill>
              </a:rPr>
              <a:t>В</a:t>
            </a:r>
          </a:p>
          <a:p>
            <a:pPr algn="ctr"/>
            <a:r>
              <a:rPr lang="uk-UA" sz="1400" dirty="0" smtClean="0">
                <a:solidFill>
                  <a:schemeClr val="bg1"/>
                </a:solidFill>
              </a:rPr>
              <a:t>парах</a:t>
            </a:r>
            <a:endParaRPr lang="ru-RU" sz="1400" dirty="0">
              <a:solidFill>
                <a:schemeClr val="bg1"/>
              </a:solidFill>
            </a:endParaRPr>
          </a:p>
        </p:txBody>
      </p:sp>
      <p:sp>
        <p:nvSpPr>
          <p:cNvPr id="41" name="Прямоугольник 40"/>
          <p:cNvSpPr/>
          <p:nvPr/>
        </p:nvSpPr>
        <p:spPr>
          <a:xfrm>
            <a:off x="2520982" y="5644689"/>
            <a:ext cx="16894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1400" dirty="0" smtClean="0">
                <a:solidFill>
                  <a:schemeClr val="bg1"/>
                </a:solidFill>
              </a:rPr>
              <a:t>Займи</a:t>
            </a:r>
          </a:p>
          <a:p>
            <a:pPr algn="ctr"/>
            <a:r>
              <a:rPr lang="uk-UA" sz="1400" dirty="0" smtClean="0">
                <a:solidFill>
                  <a:schemeClr val="bg1"/>
                </a:solidFill>
              </a:rPr>
              <a:t>позицію</a:t>
            </a:r>
            <a:endParaRPr lang="ru-RU" sz="1400" dirty="0">
              <a:solidFill>
                <a:schemeClr val="bg1"/>
              </a:solidFill>
            </a:endParaRPr>
          </a:p>
        </p:txBody>
      </p:sp>
      <p:sp>
        <p:nvSpPr>
          <p:cNvPr id="42" name="Прямоугольник 41"/>
          <p:cNvSpPr/>
          <p:nvPr/>
        </p:nvSpPr>
        <p:spPr>
          <a:xfrm>
            <a:off x="3707133" y="6109002"/>
            <a:ext cx="16894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1400" dirty="0" smtClean="0">
                <a:solidFill>
                  <a:schemeClr val="bg1"/>
                </a:solidFill>
              </a:rPr>
              <a:t>Робота в</a:t>
            </a:r>
          </a:p>
          <a:p>
            <a:pPr algn="ctr"/>
            <a:r>
              <a:rPr lang="uk-UA" sz="1400" dirty="0" smtClean="0">
                <a:solidFill>
                  <a:schemeClr val="bg1"/>
                </a:solidFill>
              </a:rPr>
              <a:t>групах</a:t>
            </a:r>
            <a:endParaRPr lang="ru-RU" sz="1400" dirty="0">
              <a:solidFill>
                <a:schemeClr val="bg1"/>
              </a:solidFill>
            </a:endParaRPr>
          </a:p>
        </p:txBody>
      </p:sp>
      <p:sp>
        <p:nvSpPr>
          <p:cNvPr id="43" name="Прямоугольник 42"/>
          <p:cNvSpPr/>
          <p:nvPr/>
        </p:nvSpPr>
        <p:spPr>
          <a:xfrm>
            <a:off x="4884514" y="5648896"/>
            <a:ext cx="16894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1400" dirty="0" smtClean="0">
                <a:solidFill>
                  <a:schemeClr val="bg1"/>
                </a:solidFill>
              </a:rPr>
              <a:t>Незавершені</a:t>
            </a:r>
          </a:p>
          <a:p>
            <a:pPr algn="ctr"/>
            <a:r>
              <a:rPr lang="uk-UA" sz="1400" dirty="0" smtClean="0">
                <a:solidFill>
                  <a:schemeClr val="bg1"/>
                </a:solidFill>
              </a:rPr>
              <a:t>речення</a:t>
            </a:r>
            <a:endParaRPr lang="ru-RU" sz="1400" dirty="0">
              <a:solidFill>
                <a:schemeClr val="bg1"/>
              </a:solidFill>
            </a:endParaRPr>
          </a:p>
        </p:txBody>
      </p:sp>
      <p:sp>
        <p:nvSpPr>
          <p:cNvPr id="44" name="Прямоугольник 43"/>
          <p:cNvSpPr/>
          <p:nvPr/>
        </p:nvSpPr>
        <p:spPr>
          <a:xfrm>
            <a:off x="1626487" y="3373731"/>
            <a:ext cx="168946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1400" dirty="0" smtClean="0">
                <a:solidFill>
                  <a:schemeClr val="bg1"/>
                </a:solidFill>
              </a:rPr>
              <a:t>Асоціації</a:t>
            </a:r>
            <a:endParaRPr lang="ru-RU" sz="1400" dirty="0">
              <a:solidFill>
                <a:schemeClr val="bg1"/>
              </a:solidFill>
            </a:endParaRPr>
          </a:p>
        </p:txBody>
      </p:sp>
      <p:sp>
        <p:nvSpPr>
          <p:cNvPr id="45" name="Прямоугольник 44"/>
          <p:cNvSpPr/>
          <p:nvPr/>
        </p:nvSpPr>
        <p:spPr>
          <a:xfrm>
            <a:off x="1695664" y="4596029"/>
            <a:ext cx="16894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1400" dirty="0" smtClean="0">
                <a:solidFill>
                  <a:schemeClr val="bg1"/>
                </a:solidFill>
              </a:rPr>
              <a:t>Снігова </a:t>
            </a:r>
          </a:p>
          <a:p>
            <a:pPr algn="ctr"/>
            <a:r>
              <a:rPr lang="uk-UA" sz="1400" dirty="0" smtClean="0">
                <a:solidFill>
                  <a:schemeClr val="bg1"/>
                </a:solidFill>
              </a:rPr>
              <a:t>куля</a:t>
            </a:r>
            <a:endParaRPr lang="ru-RU" sz="1400" dirty="0">
              <a:solidFill>
                <a:schemeClr val="bg1"/>
              </a:solidFill>
            </a:endParaRPr>
          </a:p>
        </p:txBody>
      </p:sp>
      <p:sp>
        <p:nvSpPr>
          <p:cNvPr id="57" name="Прямоугольник 56"/>
          <p:cNvSpPr/>
          <p:nvPr/>
        </p:nvSpPr>
        <p:spPr>
          <a:xfrm>
            <a:off x="2533580" y="2362385"/>
            <a:ext cx="168946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1400" dirty="0" smtClean="0">
                <a:solidFill>
                  <a:schemeClr val="bg1"/>
                </a:solidFill>
              </a:rPr>
              <a:t>Мікрофон</a:t>
            </a:r>
            <a:endParaRPr lang="ru-RU" sz="1400" dirty="0">
              <a:solidFill>
                <a:schemeClr val="bg1"/>
              </a:solidFill>
            </a:endParaRPr>
          </a:p>
        </p:txBody>
      </p:sp>
      <p:sp>
        <p:nvSpPr>
          <p:cNvPr id="61" name="Прямоугольник 60"/>
          <p:cNvSpPr/>
          <p:nvPr/>
        </p:nvSpPr>
        <p:spPr>
          <a:xfrm>
            <a:off x="3543243" y="3390208"/>
            <a:ext cx="2014409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135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Інтерактивне </a:t>
            </a:r>
          </a:p>
          <a:p>
            <a:pPr algn="ctr"/>
            <a:r>
              <a:rPr lang="uk-UA" sz="135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навчання – це </a:t>
            </a:r>
          </a:p>
          <a:p>
            <a:pPr algn="ctr"/>
            <a:r>
              <a:rPr lang="uk-UA" sz="135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навчання основане на діалогічному мовленні, в ході якого здійснюється </a:t>
            </a:r>
          </a:p>
          <a:p>
            <a:pPr algn="ctr"/>
            <a:r>
              <a:rPr lang="uk-UA" sz="135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взаємодія вчителя і </a:t>
            </a:r>
          </a:p>
          <a:p>
            <a:pPr algn="ctr"/>
            <a:r>
              <a:rPr lang="uk-UA" sz="135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учня</a:t>
            </a:r>
            <a:endParaRPr lang="ru-RU" sz="135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7739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81677" y="785636"/>
            <a:ext cx="6089818" cy="977899"/>
          </a:xfrm>
        </p:spPr>
        <p:txBody>
          <a:bodyPr>
            <a:noAutofit/>
          </a:bodyPr>
          <a:lstStyle/>
          <a:p>
            <a:pPr algn="ctr"/>
            <a:r>
              <a:rPr lang="uk-UA" sz="2800" b="1" dirty="0" smtClean="0"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innerShdw blurRad="63500" dist="50800">
                    <a:prstClr val="black">
                      <a:alpha val="50000"/>
                    </a:prstClr>
                  </a:innerShdw>
                </a:effectLst>
              </a:rPr>
              <a:t>Використання інноваційних</a:t>
            </a:r>
            <a:br>
              <a:rPr lang="uk-UA" sz="2800" b="1" dirty="0" smtClean="0"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innerShdw blurRad="63500" dist="50800">
                    <a:prstClr val="black">
                      <a:alpha val="50000"/>
                    </a:prstClr>
                  </a:innerShdw>
                </a:effectLst>
              </a:rPr>
            </a:br>
            <a:r>
              <a:rPr lang="uk-UA" sz="2800" b="1" dirty="0" smtClean="0"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innerShdw blurRad="63500" dist="50800">
                    <a:prstClr val="black">
                      <a:alpha val="50000"/>
                    </a:prstClr>
                  </a:innerShdw>
                </a:effectLst>
              </a:rPr>
              <a:t>технологій на уроках </a:t>
            </a:r>
            <a:br>
              <a:rPr lang="uk-UA" sz="2800" b="1" dirty="0" smtClean="0"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innerShdw blurRad="63500" dist="50800">
                    <a:prstClr val="black">
                      <a:alpha val="50000"/>
                    </a:prstClr>
                  </a:innerShdw>
                </a:effectLst>
              </a:rPr>
            </a:br>
            <a:r>
              <a:rPr lang="uk-UA" sz="2800" b="1" dirty="0" smtClean="0"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innerShdw blurRad="63500" dist="50800">
                    <a:prstClr val="black">
                      <a:alpha val="50000"/>
                    </a:prstClr>
                  </a:innerShdw>
                </a:effectLst>
              </a:rPr>
              <a:t>англійської мови</a:t>
            </a:r>
            <a:endParaRPr lang="ru-RU" sz="2800" b="1" dirty="0"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  <a:solidFill>
                <a:schemeClr val="bg1"/>
              </a:solidFill>
              <a:effectLst>
                <a:innerShdw blurRad="63500" dist="50800">
                  <a:prstClr val="black">
                    <a:alpha val="50000"/>
                  </a:prstClr>
                </a:innerShdw>
              </a:effectLst>
            </a:endParaRPr>
          </a:p>
        </p:txBody>
      </p:sp>
      <p:pic>
        <p:nvPicPr>
          <p:cNvPr id="46" name="Рисунок 4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87685">
            <a:off x="-276896" y="-267639"/>
            <a:ext cx="2725260" cy="204394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7" name="Рисунок 4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227368">
            <a:off x="6800878" y="-142945"/>
            <a:ext cx="2725260" cy="204394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16202">
            <a:off x="0" y="1376449"/>
            <a:ext cx="3039155" cy="305442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2" name="Прямоугольник 11"/>
          <p:cNvSpPr/>
          <p:nvPr/>
        </p:nvSpPr>
        <p:spPr>
          <a:xfrm rot="20860323">
            <a:off x="264018" y="2138725"/>
            <a:ext cx="2386939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b="1" dirty="0" smtClean="0"/>
              <a:t>ПРОЕКТ</a:t>
            </a:r>
            <a:r>
              <a:rPr lang="uk-UA" dirty="0" smtClean="0"/>
              <a:t> – це вид навчальної</a:t>
            </a:r>
            <a:r>
              <a:rPr lang="ru-RU" dirty="0"/>
              <a:t> </a:t>
            </a:r>
            <a:r>
              <a:rPr lang="ru-RU" dirty="0" err="1" smtClean="0"/>
              <a:t>діяльності</a:t>
            </a:r>
            <a:r>
              <a:rPr lang="ru-RU" dirty="0" smtClean="0"/>
              <a:t>, в </a:t>
            </a:r>
            <a:r>
              <a:rPr lang="ru-RU" dirty="0" err="1" smtClean="0"/>
              <a:t>якій</a:t>
            </a:r>
            <a:r>
              <a:rPr lang="ru-RU" dirty="0" smtClean="0"/>
              <a:t> </a:t>
            </a:r>
            <a:r>
              <a:rPr lang="ru-RU" dirty="0" err="1" smtClean="0"/>
              <a:t>задіяні</a:t>
            </a:r>
            <a:r>
              <a:rPr lang="ru-RU" dirty="0" smtClean="0"/>
              <a:t> </a:t>
            </a:r>
            <a:r>
              <a:rPr lang="ru-RU" dirty="0" err="1" smtClean="0"/>
              <a:t>досвід</a:t>
            </a:r>
            <a:r>
              <a:rPr lang="ru-RU" dirty="0" smtClean="0"/>
              <a:t>, </a:t>
            </a:r>
            <a:r>
              <a:rPr lang="ru-RU" dirty="0" err="1" smtClean="0"/>
              <a:t>уява</a:t>
            </a:r>
            <a:r>
              <a:rPr lang="ru-RU" dirty="0" smtClean="0"/>
              <a:t>, </a:t>
            </a:r>
            <a:r>
              <a:rPr lang="ru-RU" dirty="0" err="1" smtClean="0"/>
              <a:t>знання</a:t>
            </a:r>
            <a:r>
              <a:rPr lang="ru-RU" dirty="0" smtClean="0"/>
              <a:t> та </a:t>
            </a:r>
            <a:r>
              <a:rPr lang="ru-RU" dirty="0" err="1" smtClean="0"/>
              <a:t>величезне</a:t>
            </a:r>
            <a:r>
              <a:rPr lang="ru-RU" dirty="0" smtClean="0"/>
              <a:t> </a:t>
            </a:r>
            <a:r>
              <a:rPr lang="ru-RU" dirty="0" err="1" smtClean="0"/>
              <a:t>бажання</a:t>
            </a:r>
            <a:r>
              <a:rPr lang="ru-RU" dirty="0" smtClean="0"/>
              <a:t> </a:t>
            </a:r>
            <a:r>
              <a:rPr lang="ru-RU" dirty="0" err="1" smtClean="0"/>
              <a:t>поділитися</a:t>
            </a:r>
            <a:r>
              <a:rPr lang="ru-RU" dirty="0" smtClean="0"/>
              <a:t> з </a:t>
            </a:r>
            <a:r>
              <a:rPr lang="ru-RU" dirty="0" err="1" smtClean="0"/>
              <a:t>іншими</a:t>
            </a:r>
            <a:r>
              <a:rPr lang="ru-RU" dirty="0" smtClean="0"/>
              <a:t>. </a:t>
            </a:r>
            <a:endParaRPr lang="uk-UA" dirty="0" smtClean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86570">
            <a:off x="5602420" y="1115039"/>
            <a:ext cx="3559359" cy="357724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8" name="Прямоугольник 7"/>
          <p:cNvSpPr/>
          <p:nvPr/>
        </p:nvSpPr>
        <p:spPr>
          <a:xfrm rot="935419">
            <a:off x="5894644" y="1861726"/>
            <a:ext cx="281735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b="1" dirty="0" smtClean="0"/>
              <a:t>РЕЗУЛЬТАТОМ ПРОЕКТУ</a:t>
            </a:r>
            <a:r>
              <a:rPr lang="uk-UA" dirty="0" smtClean="0"/>
              <a:t> </a:t>
            </a:r>
            <a:endParaRPr lang="ru-RU" dirty="0"/>
          </a:p>
          <a:p>
            <a:pPr algn="ctr"/>
            <a:r>
              <a:rPr lang="uk-UA" dirty="0" smtClean="0"/>
              <a:t>може бути плакат, картки, словник в малюнках, індивідуальна розповідь, таблиця, письмова розповідь з ілюстраціями, малюнок з надписами, проведене свято, тощо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1473200" y="4052058"/>
            <a:ext cx="60198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 smtClean="0">
                <a:solidFill>
                  <a:schemeClr val="bg1"/>
                </a:solidFill>
              </a:rPr>
              <a:t>Застосування навчальної проектної технології в школі</a:t>
            </a:r>
            <a:endParaRPr lang="ru-RU" sz="3200" b="1" dirty="0">
              <a:solidFill>
                <a:schemeClr val="bg1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75953" y="5190977"/>
            <a:ext cx="7819902" cy="1477328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  <a:t>Можливо</a:t>
            </a:r>
            <a:r>
              <a:rPr lang="ru-RU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  <a:t> як </a:t>
            </a:r>
            <a:r>
              <a:rPr lang="ru-RU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  <a:t>під</a:t>
            </a:r>
            <a:r>
              <a:rPr lang="ru-RU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  <a:t> час </a:t>
            </a:r>
            <a:r>
              <a:rPr lang="ru-RU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  <a:t>уроків</a:t>
            </a:r>
            <a:r>
              <a:rPr lang="ru-RU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  <a:t>, так і в </a:t>
            </a:r>
            <a:r>
              <a:rPr lang="ru-RU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  <a:t>позаурочній</a:t>
            </a:r>
            <a:r>
              <a:rPr lang="ru-RU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r>
              <a:rPr lang="ru-RU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  <a:t>роботі</a:t>
            </a:r>
            <a:r>
              <a:rPr lang="ru-RU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  <a:t>, </a:t>
            </a:r>
            <a:r>
              <a:rPr lang="ru-RU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  <a:t>це</a:t>
            </a:r>
            <a:r>
              <a:rPr lang="ru-RU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r>
              <a:rPr lang="ru-RU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  <a:t>дає</a:t>
            </a:r>
            <a:r>
              <a:rPr lang="ru-RU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r>
              <a:rPr lang="ru-RU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  <a:t>можливість</a:t>
            </a:r>
            <a:r>
              <a:rPr lang="ru-RU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r>
              <a:rPr lang="ru-RU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  <a:t>створити</a:t>
            </a:r>
            <a:r>
              <a:rPr lang="ru-RU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r>
              <a:rPr lang="ru-RU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  <a:t>додаткову</a:t>
            </a:r>
            <a:r>
              <a:rPr lang="ru-RU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r>
              <a:rPr lang="ru-RU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  <a:t>мотивацію</a:t>
            </a:r>
            <a:r>
              <a:rPr lang="ru-RU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  <a:t>. </a:t>
            </a:r>
            <a:r>
              <a:rPr lang="ru-RU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  <a:t>Учні</a:t>
            </a:r>
            <a:r>
              <a:rPr lang="ru-RU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r>
              <a:rPr lang="ru-RU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  <a:t>виконують</a:t>
            </a:r>
            <a:r>
              <a:rPr lang="ru-RU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r>
              <a:rPr lang="ru-RU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  <a:t>пректи</a:t>
            </a:r>
            <a:r>
              <a:rPr lang="ru-RU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  <a:t> тому, </a:t>
            </a:r>
            <a:r>
              <a:rPr lang="ru-RU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  <a:t>що</a:t>
            </a:r>
            <a:r>
              <a:rPr lang="ru-RU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r>
              <a:rPr lang="ru-RU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  <a:t>це</a:t>
            </a:r>
            <a:r>
              <a:rPr lang="ru-RU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r>
              <a:rPr lang="ru-RU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  <a:t>їм</a:t>
            </a:r>
            <a:r>
              <a:rPr lang="ru-RU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r>
              <a:rPr lang="ru-RU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  <a:t>цікаво</a:t>
            </a:r>
            <a:r>
              <a:rPr lang="ru-RU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  <a:t>. Тематика </a:t>
            </a:r>
            <a:r>
              <a:rPr lang="ru-RU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  <a:t>проектів</a:t>
            </a:r>
            <a:r>
              <a:rPr lang="ru-RU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r>
              <a:rPr lang="ru-RU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  <a:t>дуже</a:t>
            </a:r>
            <a:r>
              <a:rPr lang="ru-RU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r>
              <a:rPr lang="ru-RU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  <a:t>різноманітна</a:t>
            </a:r>
            <a:r>
              <a:rPr lang="ru-RU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  <a:t>, теми </a:t>
            </a:r>
            <a:r>
              <a:rPr lang="ru-RU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  <a:t>можуть</a:t>
            </a:r>
            <a:r>
              <a:rPr lang="ru-RU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  <a:t> бути </a:t>
            </a:r>
            <a:r>
              <a:rPr lang="ru-RU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  <a:t>запропоновані</a:t>
            </a:r>
            <a:r>
              <a:rPr lang="ru-RU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  <a:t> авторами </a:t>
            </a:r>
            <a:r>
              <a:rPr lang="ru-RU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  <a:t>підручників</a:t>
            </a:r>
            <a:r>
              <a:rPr lang="ru-RU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  <a:t>, за </a:t>
            </a:r>
            <a:r>
              <a:rPr lang="ru-RU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  <a:t>якими</a:t>
            </a:r>
            <a:r>
              <a:rPr lang="ru-RU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r>
              <a:rPr lang="ru-RU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  <a:t>навчаються</a:t>
            </a:r>
            <a:r>
              <a:rPr lang="ru-RU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r>
              <a:rPr lang="ru-RU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  <a:t>діти</a:t>
            </a:r>
            <a:r>
              <a:rPr lang="ru-RU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  <a:t>, </a:t>
            </a:r>
            <a:r>
              <a:rPr lang="ru-RU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  <a:t>вчителем</a:t>
            </a:r>
            <a:r>
              <a:rPr lang="ru-RU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  <a:t> і самими </a:t>
            </a:r>
            <a:r>
              <a:rPr lang="ru-RU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  <a:t>учнями</a:t>
            </a:r>
            <a:endParaRPr lang="ru-RU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outerShdw blurRad="50800" dist="38100" dir="16200000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0718" y="1709457"/>
            <a:ext cx="2772949" cy="2612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2781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3804" y="732885"/>
            <a:ext cx="7886699" cy="977899"/>
          </a:xfrm>
        </p:spPr>
        <p:txBody>
          <a:bodyPr>
            <a:noAutofit/>
          </a:bodyPr>
          <a:lstStyle/>
          <a:p>
            <a:pPr algn="ctr"/>
            <a:r>
              <a:rPr lang="uk-UA" sz="2800" b="1" dirty="0" smtClean="0">
                <a:solidFill>
                  <a:schemeClr val="bg1"/>
                </a:solidFill>
              </a:rPr>
              <a:t>Використання інноваційних</a:t>
            </a:r>
            <a:br>
              <a:rPr lang="uk-UA" sz="2800" b="1" dirty="0" smtClean="0">
                <a:solidFill>
                  <a:schemeClr val="bg1"/>
                </a:solidFill>
              </a:rPr>
            </a:br>
            <a:r>
              <a:rPr lang="uk-UA" sz="2800" b="1" dirty="0" smtClean="0">
                <a:solidFill>
                  <a:schemeClr val="bg1"/>
                </a:solidFill>
              </a:rPr>
              <a:t>технологій на уроках англійської мови</a:t>
            </a:r>
            <a:endParaRPr lang="ru-RU" sz="2800" b="1" dirty="0">
              <a:solidFill>
                <a:schemeClr val="bg1"/>
              </a:solidFill>
            </a:endParaRPr>
          </a:p>
        </p:txBody>
      </p:sp>
      <p:pic>
        <p:nvPicPr>
          <p:cNvPr id="46" name="Рисунок 4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87685">
            <a:off x="-365961" y="-289088"/>
            <a:ext cx="2725260" cy="2043946"/>
          </a:xfrm>
          <a:prstGeom prst="rect">
            <a:avLst/>
          </a:prstGeom>
        </p:spPr>
      </p:pic>
      <p:pic>
        <p:nvPicPr>
          <p:cNvPr id="47" name="Рисунок 4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227368">
            <a:off x="6800878" y="-142945"/>
            <a:ext cx="2725260" cy="204394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266" y="1845661"/>
            <a:ext cx="7926778" cy="4881710"/>
          </a:xfrm>
          <a:prstGeom prst="rect">
            <a:avLst/>
          </a:prstGeom>
        </p:spPr>
      </p:pic>
      <p:sp>
        <p:nvSpPr>
          <p:cNvPr id="20" name="Прямоугольник 19"/>
          <p:cNvSpPr/>
          <p:nvPr/>
        </p:nvSpPr>
        <p:spPr>
          <a:xfrm>
            <a:off x="3323505" y="2223886"/>
            <a:ext cx="238693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dirty="0" err="1" smtClean="0"/>
              <a:t>Відеопісні</a:t>
            </a:r>
            <a:endParaRPr lang="ru-RU" sz="3200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605642" y="3418538"/>
            <a:ext cx="218426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dirty="0" smtClean="0"/>
              <a:t>Педагогічні</a:t>
            </a:r>
          </a:p>
          <a:p>
            <a:pPr algn="ctr"/>
            <a:r>
              <a:rPr lang="uk-UA" sz="3200" dirty="0" smtClean="0"/>
              <a:t>програмні</a:t>
            </a:r>
          </a:p>
          <a:p>
            <a:pPr algn="ctr"/>
            <a:r>
              <a:rPr lang="uk-UA" sz="3200" dirty="0" smtClean="0"/>
              <a:t>засоби</a:t>
            </a:r>
            <a:endParaRPr lang="ru-RU" sz="3200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6288774" y="3747907"/>
            <a:ext cx="218426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dirty="0" smtClean="0"/>
              <a:t>Навчальні</a:t>
            </a:r>
          </a:p>
          <a:p>
            <a:pPr algn="ctr"/>
            <a:r>
              <a:rPr lang="uk-UA" sz="3200" dirty="0" smtClean="0"/>
              <a:t>фільми</a:t>
            </a:r>
            <a:endParaRPr lang="ru-RU" sz="3200" dirty="0"/>
          </a:p>
        </p:txBody>
      </p:sp>
      <p:sp>
        <p:nvSpPr>
          <p:cNvPr id="23" name="Прямоугольник 22"/>
          <p:cNvSpPr/>
          <p:nvPr/>
        </p:nvSpPr>
        <p:spPr>
          <a:xfrm>
            <a:off x="3025038" y="5503081"/>
            <a:ext cx="298387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dirty="0" smtClean="0"/>
              <a:t>Мультимедійні</a:t>
            </a:r>
          </a:p>
          <a:p>
            <a:pPr algn="ctr"/>
            <a:r>
              <a:rPr lang="uk-UA" sz="3200" dirty="0" smtClean="0"/>
              <a:t>презентації</a:t>
            </a:r>
            <a:endParaRPr lang="ru-RU" sz="3200" dirty="0"/>
          </a:p>
        </p:txBody>
      </p:sp>
      <p:sp>
        <p:nvSpPr>
          <p:cNvPr id="24" name="Прямоугольник 23"/>
          <p:cNvSpPr/>
          <p:nvPr/>
        </p:nvSpPr>
        <p:spPr>
          <a:xfrm>
            <a:off x="2743200" y="3292768"/>
            <a:ext cx="3545574" cy="18620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300" dirty="0" smtClean="0">
                <a:solidFill>
                  <a:schemeClr val="bg1"/>
                </a:solidFill>
              </a:rPr>
              <a:t>Використання ІКТ допомагає «оживити» урок, зацікавити учнів, пробудити  їх до активної співпраці з вчителем </a:t>
            </a:r>
            <a:endParaRPr lang="ru-RU" sz="23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7121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3804" y="732885"/>
            <a:ext cx="7886699" cy="977899"/>
          </a:xfrm>
        </p:spPr>
        <p:txBody>
          <a:bodyPr>
            <a:noAutofit/>
          </a:bodyPr>
          <a:lstStyle/>
          <a:p>
            <a:pPr algn="ctr"/>
            <a:r>
              <a:rPr lang="uk-UA" sz="2800" b="1" dirty="0" smtClean="0">
                <a:solidFill>
                  <a:schemeClr val="bg1"/>
                </a:solidFill>
              </a:rPr>
              <a:t>Використання інноваційних</a:t>
            </a:r>
            <a:br>
              <a:rPr lang="uk-UA" sz="2800" b="1" dirty="0" smtClean="0">
                <a:solidFill>
                  <a:schemeClr val="bg1"/>
                </a:solidFill>
              </a:rPr>
            </a:br>
            <a:r>
              <a:rPr lang="uk-UA" sz="2800" b="1" dirty="0" smtClean="0">
                <a:solidFill>
                  <a:schemeClr val="bg1"/>
                </a:solidFill>
              </a:rPr>
              <a:t>технологій на уроках англійської мови </a:t>
            </a:r>
            <a:br>
              <a:rPr lang="uk-UA" sz="2800" b="1" dirty="0" smtClean="0">
                <a:solidFill>
                  <a:schemeClr val="bg1"/>
                </a:solidFill>
              </a:rPr>
            </a:br>
            <a:r>
              <a:rPr lang="uk-UA" sz="2800" b="1" dirty="0" smtClean="0">
                <a:solidFill>
                  <a:schemeClr val="bg1"/>
                </a:solidFill>
              </a:rPr>
              <a:t>значно посилюють та </a:t>
            </a:r>
            <a:r>
              <a:rPr lang="uk-UA" sz="2800" b="1" dirty="0" smtClean="0">
                <a:solidFill>
                  <a:schemeClr val="bg1"/>
                </a:solidFill>
              </a:rPr>
              <a:t>допомагають:</a:t>
            </a:r>
            <a:endParaRPr lang="ru-RU" sz="2800" b="1" dirty="0">
              <a:solidFill>
                <a:schemeClr val="bg1"/>
              </a:solidFill>
            </a:endParaRPr>
          </a:p>
        </p:txBody>
      </p:sp>
      <p:pic>
        <p:nvPicPr>
          <p:cNvPr id="46" name="Рисунок 4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87685">
            <a:off x="-365961" y="-289088"/>
            <a:ext cx="2725260" cy="2043946"/>
          </a:xfrm>
          <a:prstGeom prst="rect">
            <a:avLst/>
          </a:prstGeom>
        </p:spPr>
      </p:pic>
      <p:pic>
        <p:nvPicPr>
          <p:cNvPr id="47" name="Рисунок 4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227368">
            <a:off x="6800878" y="-142945"/>
            <a:ext cx="2725260" cy="204394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20" name="Прямоугольник 19"/>
          <p:cNvSpPr/>
          <p:nvPr/>
        </p:nvSpPr>
        <p:spPr>
          <a:xfrm>
            <a:off x="1632858" y="2567122"/>
            <a:ext cx="667987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dirty="0" smtClean="0">
                <a:solidFill>
                  <a:schemeClr val="bg1"/>
                </a:solidFill>
              </a:rPr>
              <a:t>Створити іншомовне середовище на уроці</a:t>
            </a:r>
            <a:endParaRPr lang="ru-RU" sz="2400" dirty="0">
              <a:solidFill>
                <a:schemeClr val="bg1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3139" y="2516274"/>
            <a:ext cx="635623" cy="635623"/>
          </a:xfrm>
          <a:prstGeom prst="rect">
            <a:avLst/>
          </a:prstGeom>
        </p:spPr>
      </p:pic>
      <p:sp>
        <p:nvSpPr>
          <p:cNvPr id="14" name="Прямоугольник 13"/>
          <p:cNvSpPr/>
          <p:nvPr/>
        </p:nvSpPr>
        <p:spPr>
          <a:xfrm>
            <a:off x="1618994" y="3422123"/>
            <a:ext cx="68124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dirty="0" smtClean="0">
                <a:solidFill>
                  <a:schemeClr val="bg1"/>
                </a:solidFill>
              </a:rPr>
              <a:t>Залучати пасивних слухачів до активної діяльності</a:t>
            </a:r>
            <a:endParaRPr lang="ru-RU" sz="2400" dirty="0">
              <a:solidFill>
                <a:schemeClr val="bg1"/>
              </a:solidFill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275" y="3371275"/>
            <a:ext cx="635623" cy="635623"/>
          </a:xfrm>
          <a:prstGeom prst="rect">
            <a:avLst/>
          </a:prstGeom>
        </p:spPr>
      </p:pic>
      <p:sp>
        <p:nvSpPr>
          <p:cNvPr id="16" name="Прямоугольник 15"/>
          <p:cNvSpPr/>
          <p:nvPr/>
        </p:nvSpPr>
        <p:spPr>
          <a:xfrm>
            <a:off x="1618994" y="4245847"/>
            <a:ext cx="667987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dirty="0" smtClean="0">
                <a:solidFill>
                  <a:schemeClr val="bg1"/>
                </a:solidFill>
              </a:rPr>
              <a:t>Робити заняття більш наочними та інтенсивними</a:t>
            </a:r>
            <a:endParaRPr lang="ru-RU" sz="2400" dirty="0">
              <a:solidFill>
                <a:schemeClr val="bg1"/>
              </a:solidFill>
            </a:endParaRP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275" y="4194999"/>
            <a:ext cx="635623" cy="635623"/>
          </a:xfrm>
          <a:prstGeom prst="rect">
            <a:avLst/>
          </a:prstGeom>
        </p:spPr>
      </p:pic>
      <p:sp>
        <p:nvSpPr>
          <p:cNvPr id="18" name="Прямоугольник 17"/>
          <p:cNvSpPr/>
          <p:nvPr/>
        </p:nvSpPr>
        <p:spPr>
          <a:xfrm>
            <a:off x="1605130" y="5100848"/>
            <a:ext cx="667987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dirty="0" smtClean="0">
                <a:solidFill>
                  <a:schemeClr val="bg1"/>
                </a:solidFill>
              </a:rPr>
              <a:t>Створити позитивну атмосферу на уроці</a:t>
            </a:r>
            <a:endParaRPr lang="ru-RU" sz="2400" dirty="0">
              <a:solidFill>
                <a:schemeClr val="bg1"/>
              </a:solidFill>
            </a:endParaRPr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411" y="5050000"/>
            <a:ext cx="635623" cy="635623"/>
          </a:xfrm>
          <a:prstGeom prst="rect">
            <a:avLst/>
          </a:prstGeom>
        </p:spPr>
      </p:pic>
      <p:sp>
        <p:nvSpPr>
          <p:cNvPr id="25" name="Прямоугольник 24"/>
          <p:cNvSpPr/>
          <p:nvPr/>
        </p:nvSpPr>
        <p:spPr>
          <a:xfrm>
            <a:off x="1631663" y="5983577"/>
            <a:ext cx="667987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dirty="0" smtClean="0">
                <a:solidFill>
                  <a:schemeClr val="bg1"/>
                </a:solidFill>
              </a:rPr>
              <a:t>Покращити взаємини «учень-учитель»</a:t>
            </a:r>
            <a:endParaRPr lang="ru-RU" sz="2400" dirty="0">
              <a:solidFill>
                <a:schemeClr val="bg1"/>
              </a:solidFill>
            </a:endParaRPr>
          </a:p>
        </p:txBody>
      </p:sp>
      <p:pic>
        <p:nvPicPr>
          <p:cNvPr id="26" name="Рисунок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944" y="5932729"/>
            <a:ext cx="635623" cy="635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0299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799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93200" y="2498610"/>
            <a:ext cx="4357600" cy="2478297"/>
          </a:xfrm>
        </p:spPr>
        <p:txBody>
          <a:bodyPr>
            <a:noAutofit/>
          </a:bodyPr>
          <a:lstStyle/>
          <a:p>
            <a:r>
              <a:rPr lang="uk-UA" sz="3200" dirty="0" smtClean="0">
                <a:ln w="0"/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Якість уроку прямо пропорційна тому, як учитель був до нього готовий. Добре підготовлений та проведений </a:t>
            </a:r>
            <a:r>
              <a:rPr lang="uk-UA" sz="3200" dirty="0" smtClean="0">
                <a:ln w="0"/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  <a:latin typeface="+mn-lt"/>
              </a:rPr>
              <a:t>урок</a:t>
            </a:r>
            <a:r>
              <a:rPr lang="uk-UA" sz="3200" dirty="0" smtClean="0">
                <a:ln w="0"/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 – це радість і дітям, і учителеві.</a:t>
            </a:r>
            <a:endParaRPr lang="en-US" sz="3200" dirty="0">
              <a:ln w="0"/>
              <a:solidFill>
                <a:schemeClr val="accent1">
                  <a:lumMod val="20000"/>
                  <a:lumOff val="8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22464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903</TotalTime>
  <Words>603</Words>
  <Application>Microsoft Office PowerPoint</Application>
  <PresentationFormat>Экран (4:3)</PresentationFormat>
  <Paragraphs>151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Office Theme</vt:lpstr>
      <vt:lpstr>        Урок англійської мови:  від теорії до практики</vt:lpstr>
      <vt:lpstr>Урок - це логічно закінчений, цілісний, обмежений визначеними тимчасовими рамками, етап навчально-виховного або, як зараз кажуть, педагогічного процесу </vt:lpstr>
      <vt:lpstr>ВИМОГИ ДО УРОКУ</vt:lpstr>
      <vt:lpstr>ЗАГАЛЬНОПЕДАГОГІЧНІ вимоги  до уроку:</vt:lpstr>
      <vt:lpstr>ДИДАКТИЧНІ вимоги  до уроку:</vt:lpstr>
      <vt:lpstr>ПСИХОЛОГІЧНІ вимоги  до уроку:</vt:lpstr>
      <vt:lpstr>ГІГІЄНИЧНІ вимоги  до уроку:</vt:lpstr>
      <vt:lpstr>Основні компоненти  сучасного уроку:</vt:lpstr>
      <vt:lpstr>Презентация PowerPoint</vt:lpstr>
      <vt:lpstr>Якісний сучасний урок не можливо уявити  без використання сучасних інноваційних освітніх технологій</vt:lpstr>
      <vt:lpstr>Використання інноваційних технологій на уроках англійської мови</vt:lpstr>
      <vt:lpstr>Використання інноваційних технологій на уроках  англійської мови</vt:lpstr>
      <vt:lpstr>Використання інноваційних технологій на уроках англійської мови</vt:lpstr>
      <vt:lpstr>Використання інноваційних технологій на уроках англійської мови  значно посилюють та допомагають:</vt:lpstr>
      <vt:lpstr>Якість уроку прямо пропорційна тому, як учитель був до нього готовий. Добре підготовлений та проведений урок – це радість і дітям, і учителеві.</vt:lpstr>
    </vt:vector>
  </TitlesOfParts>
  <Company>PJSC "New Engineering Technologies"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Markasian, Pavel (KIEVH)</dc:creator>
  <cp:lastModifiedBy>HOME</cp:lastModifiedBy>
  <cp:revision>112</cp:revision>
  <dcterms:created xsi:type="dcterms:W3CDTF">2016-11-18T14:12:19Z</dcterms:created>
  <dcterms:modified xsi:type="dcterms:W3CDTF">2023-02-18T18:01:06Z</dcterms:modified>
</cp:coreProperties>
</file>