
<file path=[Content_Types].xml><?xml version="1.0" encoding="utf-8"?>
<Types xmlns="http://schemas.openxmlformats.org/package/2006/content-types">
  <Override ContentType="application/vnd.openxmlformats-officedocument.presentationml.slide+xml" PartName="/ppt/slides/slide29.xml"/>
  <Override ContentType="application/vnd.openxmlformats-officedocument.presentationml.slide+xml" PartName="/ppt/slides/slide47.xml"/>
  <Override ContentType="application/vnd.openxmlformats-officedocument.presentationml.slide+xml" PartName="/ppt/slides/slide58.xml"/>
  <Override ContentType="application/vnd.openxmlformats-officedocument.presentationml.slide+xml" PartName="/ppt/slides/slide76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6.xml"/>
  <Override ContentType="application/vnd.openxmlformats-officedocument.presentationml.slide+xml" PartName="/ppt/slides/slide54.xml"/>
  <Override ContentType="application/vnd.openxmlformats-officedocument.presentationml.slide+xml" PartName="/ppt/slides/slide6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presentationml.slide+xml" PartName="/ppt/slides/slide52.xml"/>
  <Override ContentType="application/vnd.openxmlformats-officedocument.presentationml.slide+xml" PartName="/ppt/slides/slide63.xml"/>
  <Override ContentType="application/vnd.openxmlformats-officedocument.presentationml.slide+xml" PartName="/ppt/slides/slide7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slide+xml" PartName="/ppt/slides/slide50.xml"/>
  <Override ContentType="application/vnd.openxmlformats-officedocument.presentationml.slide+xml" PartName="/ppt/slides/slide61.xml"/>
  <Override ContentType="application/vnd.openxmlformats-officedocument.presentationml.slide+xml" PartName="/ppt/slides/slide70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+xml" PartName="/ppt/slides/slide7.xml"/>
  <Override ContentType="application/vnd.openxmlformats-officedocument.presentationml.slide+xml" PartName="/ppt/slides/slide9.xml"/>
  <Override ContentType="application/vnd.openxmlformats-officedocument.presentationml.slide+xml" PartName="/ppt/slides/slide59.xml"/>
  <Override ContentType="application/vnd.openxmlformats-officedocument.presentationml.slide+xml" PartName="/ppt/slides/slide68.xml"/>
  <Override ContentType="application/vnd.openxmlformats-officedocument.presentationml.slide+xml" PartName="/ppt/slides/slide77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+xml" PartName="/ppt/slides/slide57.xml"/>
  <Override ContentType="application/vnd.openxmlformats-officedocument.presentationml.slide+xml" PartName="/ppt/slides/slide66.xml"/>
  <Override ContentType="application/vnd.openxmlformats-officedocument.presentationml.slide+xml" PartName="/ppt/slides/slide75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slide+xml" PartName="/ppt/slides/slide64.xml"/>
  <Override ContentType="application/vnd.openxmlformats-officedocument.presentationml.slide+xml" PartName="/ppt/slides/slide73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+xml" PartName="/ppt/slides/slide62.xml"/>
  <Override ContentType="application/vnd.openxmlformats-officedocument.presentationml.slide+xml" PartName="/ppt/slides/slide71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+xml" PartName="/ppt/slides/slide60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slideLayout+xml" PartName="/ppt/slideLayouts/slideLayout10.xml"/>
  <Default ContentType="image/gif" Extension="gif"/>
  <Default ContentType="image/tiff" Extension="tiff"/>
  <Override ContentType="application/vnd.openxmlformats-officedocument.presentationml.slide+xml" PartName="/ppt/slides/slide8.xml"/>
  <Override ContentType="application/vnd.openxmlformats-officedocument.presentationml.slide+xml" PartName="/ppt/slides/slide49.xml"/>
  <Override ContentType="application/vnd.openxmlformats-officedocument.presentationml.slide+xml" PartName="/ppt/slides/slide69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+xml" PartName="/ppt/slides/slide38.xml"/>
  <Override ContentType="application/vnd.openxmlformats-officedocument.presentationml.slide+xml" PartName="/ppt/slides/slide56.xml"/>
  <Override ContentType="application/vnd.openxmlformats-officedocument.presentationml.slide+xml" PartName="/ppt/slides/slide6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7.xml"/>
  <Override ContentType="application/vnd.openxmlformats-officedocument.presentationml.slide+xml" PartName="/ppt/slides/slide45.xml"/>
  <Override ContentType="application/vnd.openxmlformats-officedocument.presentationml.slide+xml" PartName="/ppt/slides/slide74.xml"/>
  <Override ContentType="application/vnd.openxmlformats-officedocument.presentationml.slideLayout+xml" PartName="/ppt/slideLayouts/slideLayout4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331" r:id="rId2"/>
    <p:sldId id="256" r:id="rId3"/>
    <p:sldId id="258" r:id="rId4"/>
    <p:sldId id="259" r:id="rId5"/>
    <p:sldId id="260" r:id="rId6"/>
    <p:sldId id="261" r:id="rId7"/>
    <p:sldId id="262" r:id="rId8"/>
    <p:sldId id="286" r:id="rId9"/>
    <p:sldId id="287" r:id="rId10"/>
    <p:sldId id="292" r:id="rId11"/>
    <p:sldId id="288" r:id="rId12"/>
    <p:sldId id="289" r:id="rId13"/>
    <p:sldId id="257" r:id="rId14"/>
    <p:sldId id="263" r:id="rId15"/>
    <p:sldId id="265" r:id="rId16"/>
    <p:sldId id="266" r:id="rId17"/>
    <p:sldId id="268" r:id="rId18"/>
    <p:sldId id="269" r:id="rId19"/>
    <p:sldId id="293" r:id="rId20"/>
    <p:sldId id="294" r:id="rId21"/>
    <p:sldId id="295" r:id="rId22"/>
    <p:sldId id="296" r:id="rId23"/>
    <p:sldId id="297" r:id="rId24"/>
    <p:sldId id="270" r:id="rId25"/>
    <p:sldId id="298" r:id="rId26"/>
    <p:sldId id="299" r:id="rId27"/>
    <p:sldId id="300" r:id="rId28"/>
    <p:sldId id="301" r:id="rId29"/>
    <p:sldId id="302" r:id="rId30"/>
    <p:sldId id="303" r:id="rId31"/>
    <p:sldId id="306" r:id="rId32"/>
    <p:sldId id="307" r:id="rId33"/>
    <p:sldId id="305" r:id="rId34"/>
    <p:sldId id="310" r:id="rId35"/>
    <p:sldId id="308" r:id="rId36"/>
    <p:sldId id="309" r:id="rId37"/>
    <p:sldId id="311" r:id="rId38"/>
    <p:sldId id="312" r:id="rId39"/>
    <p:sldId id="314" r:id="rId40"/>
    <p:sldId id="313" r:id="rId41"/>
    <p:sldId id="315" r:id="rId42"/>
    <p:sldId id="316" r:id="rId43"/>
    <p:sldId id="332" r:id="rId44"/>
    <p:sldId id="333" r:id="rId45"/>
    <p:sldId id="334" r:id="rId46"/>
    <p:sldId id="320" r:id="rId47"/>
    <p:sldId id="321" r:id="rId48"/>
    <p:sldId id="335" r:id="rId49"/>
    <p:sldId id="323" r:id="rId50"/>
    <p:sldId id="324" r:id="rId51"/>
    <p:sldId id="326" r:id="rId52"/>
    <p:sldId id="327" r:id="rId53"/>
    <p:sldId id="328" r:id="rId54"/>
    <p:sldId id="272" r:id="rId55"/>
    <p:sldId id="273" r:id="rId56"/>
    <p:sldId id="341" r:id="rId57"/>
    <p:sldId id="329" r:id="rId58"/>
    <p:sldId id="336" r:id="rId59"/>
    <p:sldId id="337" r:id="rId60"/>
    <p:sldId id="338" r:id="rId61"/>
    <p:sldId id="339" r:id="rId62"/>
    <p:sldId id="340" r:id="rId63"/>
    <p:sldId id="342" r:id="rId64"/>
    <p:sldId id="343" r:id="rId65"/>
    <p:sldId id="274" r:id="rId66"/>
    <p:sldId id="275" r:id="rId67"/>
    <p:sldId id="276" r:id="rId68"/>
    <p:sldId id="330" r:id="rId69"/>
    <p:sldId id="277" r:id="rId70"/>
    <p:sldId id="278" r:id="rId71"/>
    <p:sldId id="279" r:id="rId72"/>
    <p:sldId id="280" r:id="rId73"/>
    <p:sldId id="281" r:id="rId74"/>
    <p:sldId id="282" r:id="rId75"/>
    <p:sldId id="283" r:id="rId76"/>
    <p:sldId id="284" r:id="rId77"/>
    <p:sldId id="285" r:id="rId7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0000FF"/>
    <a:srgbClr val="A50021"/>
    <a:srgbClr val="0033CC"/>
    <a:srgbClr val="00FFFF"/>
    <a:srgbClr val="D60093"/>
    <a:srgbClr val="CC00CC"/>
    <a:srgbClr val="CCFF66"/>
    <a:srgbClr val="FFFF00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4668" autoAdjust="0"/>
    <p:restoredTop sz="94660" autoAdjust="0"/>
  </p:normalViewPr>
  <p:slideViewPr>
    <p:cSldViewPr>
      <p:cViewPr>
        <p:scale>
          <a:sx n="70" d="100"/>
          <a:sy n="70" d="100"/>
        </p:scale>
        <p:origin x="-714" y="-19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322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 ?><Relationships xmlns="http://schemas.openxmlformats.org/package/2006/relationships"><Relationship Id="rId2" Target="../media/image2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3.xml.rels><?xml version="1.0" encoding="UTF-8" standalone="yes" ?><Relationships xmlns="http://schemas.openxmlformats.org/package/2006/relationships"><Relationship Id="rId2" Target="../media/image3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4.xml.rels><?xml version="1.0" encoding="UTF-8" standalone="yes" ?><Relationships xmlns="http://schemas.openxmlformats.org/package/2006/relationships"><Relationship Id="rId3" Target="../media/image8.gif" Type="http://schemas.openxmlformats.org/officeDocument/2006/relationships/image"/><Relationship Id="rId2" Target="../media/image3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40.jpeg"/></Relationships>
</file>

<file path=ppt/slides/_rels/slide29.xml.rels><?xml version="1.0" encoding="UTF-8" standalone="yes" ?><Relationships xmlns="http://schemas.openxmlformats.org/package/2006/relationships"><Relationship Id="rId3" Target="../media/image8.gif" Type="http://schemas.openxmlformats.org/officeDocument/2006/relationships/image"/><Relationship Id="rId2" Target="../media/image4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 ?><Relationships xmlns="http://schemas.openxmlformats.org/package/2006/relationships"><Relationship Id="rId2" Target="../media/image4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tif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 ?><Relationships xmlns="http://schemas.openxmlformats.org/package/2006/relationships"><Relationship Id="rId2" Target="../media/image5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 ?><Relationships xmlns="http://schemas.openxmlformats.org/package/2006/relationships"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4.xml.rels><?xml version="1.0" encoding="UTF-8" standalone="yes" ?>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5.xml.rels><?xml version="1.0" encoding="UTF-8" standalone="yes" ?><Relationships xmlns="http://schemas.openxmlformats.org/package/2006/relationships"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6.xml.rels><?xml version="1.0" encoding="UTF-8" standalone="yes" ?><Relationships xmlns="http://schemas.openxmlformats.org/package/2006/relationships"><Relationship Id="rId2" Target="../media/image5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7.xml.rels><?xml version="1.0" encoding="UTF-8" standalone="yes" ?><Relationships xmlns="http://schemas.openxmlformats.org/package/2006/relationships"><Relationship Id="rId2" Target="../media/image56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8.xml.rels><?xml version="1.0" encoding="UTF-8" standalone="yes" ?><Relationships xmlns="http://schemas.openxmlformats.org/package/2006/relationships"><Relationship Id="rId2" Target="../media/image3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 ?><Relationships xmlns="http://schemas.openxmlformats.org/package/2006/relationships"><Relationship Id="rId2" Target="../media/image5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2.xml.rels><?xml version="1.0" encoding="UTF-8" standalone="yes" ?><Relationships xmlns="http://schemas.openxmlformats.org/package/2006/relationships"><Relationship Id="rId3" Target="../media/image61.jpeg" Type="http://schemas.openxmlformats.org/officeDocument/2006/relationships/image"/><Relationship Id="rId2" Target="../media/image6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6;&#1072;&#1073;&#1086;&#1095;&#1080;&#1081;%20&#1089;&#1090;&#1086;&#1083;\shevchenko.mp3" TargetMode="External"/><Relationship Id="rId4" Type="http://schemas.openxmlformats.org/officeDocument/2006/relationships/image" Target="../media/image65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 ?><Relationships xmlns="http://schemas.openxmlformats.org/package/2006/relationships"><Relationship Id="rId3" Target="../media/image74.jpeg" Type="http://schemas.openxmlformats.org/officeDocument/2006/relationships/image"/><Relationship Id="rId2" Target="../media/image73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75.jpeg" Type="http://schemas.openxmlformats.org/officeDocument/2006/relationships/image"/><Relationship Id="rId4" Target="../media/image50.jpeg" Type="http://schemas.openxmlformats.org/officeDocument/2006/relationships/image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81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90.jpeg"/><Relationship Id="rId3" Type="http://schemas.openxmlformats.org/officeDocument/2006/relationships/image" Target="../media/image84.jpeg"/><Relationship Id="rId7" Type="http://schemas.openxmlformats.org/officeDocument/2006/relationships/image" Target="../media/image86.jpeg"/><Relationship Id="rId12" Type="http://schemas.openxmlformats.org/officeDocument/2006/relationships/image" Target="../media/image89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11" Type="http://schemas.openxmlformats.org/officeDocument/2006/relationships/image" Target="../media/image63.jpeg"/><Relationship Id="rId5" Type="http://schemas.openxmlformats.org/officeDocument/2006/relationships/image" Target="../media/image40.jpeg"/><Relationship Id="rId10" Type="http://schemas.openxmlformats.org/officeDocument/2006/relationships/image" Target="../media/image88.gif"/><Relationship Id="rId4" Type="http://schemas.openxmlformats.org/officeDocument/2006/relationships/image" Target="../media/image85.jpeg"/><Relationship Id="rId9" Type="http://schemas.openxmlformats.org/officeDocument/2006/relationships/image" Target="../media/image87.jpeg"/><Relationship Id="rId14" Type="http://schemas.openxmlformats.org/officeDocument/2006/relationships/image" Target="../media/image39.jpe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jpe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 ?><Relationships xmlns="http://schemas.openxmlformats.org/package/2006/relationships"><Relationship Id="rId2" Target="../media/image4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4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714356"/>
            <a:ext cx="4597113" cy="58579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Лента лицом вверх 6"/>
          <p:cNvSpPr/>
          <p:nvPr/>
        </p:nvSpPr>
        <p:spPr>
          <a:xfrm>
            <a:off x="928688" y="4929188"/>
            <a:ext cx="7929562" cy="1928812"/>
          </a:xfrm>
          <a:prstGeom prst="ribbon2">
            <a:avLst>
              <a:gd name="adj1" fmla="val 999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Лента лицом вверх 7" descr="тарас шевченко - наш земляк"/>
          <p:cNvSpPr/>
          <p:nvPr/>
        </p:nvSpPr>
        <p:spPr>
          <a:xfrm>
            <a:off x="-500063" y="4929188"/>
            <a:ext cx="9929813" cy="1928812"/>
          </a:xfrm>
          <a:prstGeom prst="ribbon2">
            <a:avLst>
              <a:gd name="adj1" fmla="val 9990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6" name="Picture 2" descr="C:\Users\вита\Desktop\FineReader.Pro.8.0.0.684\Patch\2008-11-09\Scan10034.JPG"/>
          <p:cNvPicPr>
            <a:picLocks noChangeAspect="1" noChangeArrowheads="1"/>
          </p:cNvPicPr>
          <p:nvPr/>
        </p:nvPicPr>
        <p:blipFill>
          <a:blip r:embed="rId2">
            <a:lum bright="-18000"/>
          </a:blip>
          <a:srcRect/>
          <a:stretch>
            <a:fillRect/>
          </a:stretch>
        </p:blipFill>
        <p:spPr bwMode="auto">
          <a:xfrm>
            <a:off x="-500063" y="-357188"/>
            <a:ext cx="10001251" cy="750093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rgbClr val="FF0000"/>
            </a:solidFill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357827"/>
            <a:ext cx="7643867" cy="114300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400" i="1" dirty="0" smtClean="0">
                <a:solidFill>
                  <a:srgbClr val="FFC000"/>
                </a:solidFill>
                <a:latin typeface="+mn-lt"/>
              </a:rPr>
              <a:t/>
            </a:r>
            <a:br>
              <a:rPr lang="ru-RU" sz="4400" i="1" dirty="0" smtClean="0">
                <a:solidFill>
                  <a:srgbClr val="FFC000"/>
                </a:solidFill>
                <a:latin typeface="+mn-lt"/>
              </a:rPr>
            </a:br>
            <a:r>
              <a:rPr lang="ru-RU" sz="4900" i="1" u="sng" dirty="0" smtClean="0">
                <a:solidFill>
                  <a:srgbClr val="008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Тарас Григорович Шевченко</a:t>
            </a:r>
            <a:endParaRPr lang="ru-RU" sz="4900" i="1" u="sng" dirty="0">
              <a:solidFill>
                <a:srgbClr val="0080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127000" dist="200000" dir="2700000" algn="tl" rotWithShape="0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4" name="Picture 2" descr="C:\Users\вита\Desktop\FineReader.Pro.8.0.0.684\Patch\2008-11-05\Scan100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857232"/>
            <a:ext cx="3714776" cy="4357718"/>
          </a:xfrm>
          <a:prstGeom prst="ellipse">
            <a:avLst/>
          </a:prstGeom>
          <a:noFill/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ВИТА\Витуся\школа 55\Булгакова\шевченко\фильмы шевченко\шевченко11\0_30a3f_747a9f38_XL.jpeg" id="3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42569">
            <a:off x="5777775" y="-9139"/>
            <a:ext cx="3358400" cy="40657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D:\ВИТА\Витуся\школа 55\Булгакова\шевченко\фильмы шевченко\шевченко11\Shevchenko-1853.jpg" id="4" name="Picture 2"/>
          <p:cNvPicPr>
            <a:picLocks noChangeArrowheads="1"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64154">
            <a:off x="238691" y="168423"/>
            <a:ext cx="2917012" cy="39855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sm-20.jpg"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40" y="2352674"/>
            <a:ext cx="3071834" cy="45053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D:\Вика\Робота\презинтация\blue_jay_bush_hw.gif" id="40962" name="Picture 2"/>
          <p:cNvPicPr>
            <a:picLocks noChangeArrowheads="1" noChangeAspect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74029">
            <a:off x="-84381" y="4314013"/>
            <a:ext cx="2476500" cy="2724150"/>
          </a:xfrm>
          <a:prstGeom prst="rect">
            <a:avLst/>
          </a:prstGeom>
          <a:noFill/>
        </p:spPr>
      </p:pic>
    </p:spTree>
  </p:cSld>
  <p:clrMapOvr>
    <a:masterClrMapping/>
  </p:clrMapOvr>
  <p:transition>
    <p:wheel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id="5" nodeType="afterEffect" presetClass="entr" presetID="4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1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500"/>
                            </p:stCondLst>
                            <p:childTnLst>
                              <p:par>
                                <p:cTn fill="hold" id="12" nodeType="afterEffect" presetClass="entr" presetID="2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>
                                        <p:cTn dur="2000" id="14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2500"/>
                            </p:stCondLst>
                            <p:childTnLst>
                              <p:par>
                                <p:cTn fill="hold" id="16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8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9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884bf0-0296-e211-8d56-14feb5cc13c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0"/>
            <a:ext cx="5205436" cy="6708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:\Taras-Shevchenk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571480"/>
            <a:ext cx="4286260" cy="5715014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346491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928670"/>
            <a:ext cx="7620000" cy="563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9.png" id="2" name="Рисунок 1"/>
          <p:cNvPicPr>
            <a:picLocks noChangeAspect="1" noGrp="1"/>
          </p:cNvPicPr>
          <p:nvPr isPhoto="1"/>
        </p:nvPicPr>
        <p:blipFill>
          <a:blip r:embed="rId2">
            <a:lum/>
          </a:blip>
          <a:srcRect b="55"/>
          <a:stretch>
            <a:fillRect/>
          </a:stretch>
        </p:blipFill>
        <p:spPr>
          <a:xfrm>
            <a:off x="571472" y="785794"/>
            <a:ext cx="8072494" cy="56436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 dir="in" orient="vert"/>
  </p:transition>
  <p:timing>
    <p:tnLst>
      <p:par>
        <p:cTn dur="indefinite" id="1" nodeType="tmRoot" restart="never"/>
      </p:par>
    </p:tnLst>
  </p:timing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5.png" id="3" name="Рисунок 2"/>
          <p:cNvPicPr>
            <a:picLocks noChangeAspect="1" noGrp="1"/>
          </p:cNvPicPr>
          <p:nvPr isPhoto="1"/>
        </p:nvPicPr>
        <p:blipFill>
          <a:blip r:embed="rId2">
            <a:lum/>
          </a:blip>
          <a:srcRect b="4" r="45353"/>
          <a:stretch>
            <a:fillRect/>
          </a:stretch>
        </p:blipFill>
        <p:spPr>
          <a:xfrm rot="225449">
            <a:off x="4875837" y="895269"/>
            <a:ext cx="3505921" cy="5027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5.png" id="4" name="Рисунок 3"/>
          <p:cNvPicPr>
            <a:picLocks noChangeAspect="1" noGrp="1"/>
          </p:cNvPicPr>
          <p:nvPr isPhoto="1"/>
        </p:nvPicPr>
        <p:blipFill>
          <a:blip r:embed="rId2">
            <a:lum/>
          </a:blip>
          <a:srcRect b="7850" l="61865" t="6578"/>
          <a:stretch>
            <a:fillRect/>
          </a:stretch>
        </p:blipFill>
        <p:spPr>
          <a:xfrm rot="21219571">
            <a:off x="443482" y="730885"/>
            <a:ext cx="3198193" cy="5621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0.png" id="3" name="Рисунок 2"/>
          <p:cNvPicPr>
            <a:picLocks noChangeAspect="1" noGrp="1"/>
          </p:cNvPicPr>
          <p:nvPr isPhoto="1"/>
        </p:nvPicPr>
        <p:blipFill>
          <a:blip r:embed="rId2">
            <a:lum/>
          </a:blip>
          <a:srcRect b="555" l="2" r="42"/>
          <a:stretch>
            <a:fillRect/>
          </a:stretch>
        </p:blipFill>
        <p:spPr>
          <a:xfrm>
            <a:off x="1857356" y="1428736"/>
            <a:ext cx="6081973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143108" y="928670"/>
            <a:ext cx="5005922" cy="923330"/>
          </a:xfrm>
          <a:prstGeom prst="rect">
            <a:avLst/>
          </a:prstGeom>
          <a:noFill/>
        </p:spPr>
        <p:txBody>
          <a:bodyPr bIns="45720" lIns="91440" rIns="91440" tIns="45720" wrap="none">
            <a:prstTxWarp prst="textArchUp">
              <a:avLst/>
            </a:prstTxWarp>
            <a:spAutoFit/>
            <a:scene3d>
              <a:camera prst="orthographicFront">
                <a:rot lat="0" lon="0" rev="0"/>
              </a:camera>
              <a:lightRig dir="t" rig="glow">
                <a:rot lat="0" lon="0" rev="3600000"/>
              </a:lightRig>
            </a:scene3d>
            <a:sp3d prstMaterial="softEdge">
              <a:bevelT h="16510" w="292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b="1" cap="none" dirty="0" lang="ru-RU" smtClean="0" spc="0" sz="5400">
                <a:ln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algn="tl" blurRad="88000" dir="5040000" dist="50800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Смерть </a:t>
            </a:r>
            <a:r>
              <a:rPr b="1" cap="none" dirty="0" err="1" lang="ru-RU" smtClean="0" spc="0" sz="5400">
                <a:ln>
                  <a:solidFill>
                    <a:schemeClr val="tx1"/>
                  </a:solidFill>
                  <a:prstDash val="solid"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algn="tl" blurRad="88000" dir="5040000" dist="50800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матері</a:t>
            </a:r>
            <a:endParaRPr b="1" cap="none" dirty="0" lang="ru-RU" spc="0" sz="5400">
              <a:ln>
                <a:solidFill>
                  <a:schemeClr val="tx1"/>
                </a:solidFill>
                <a:prstDash val="solid"/>
              </a:ln>
              <a:solidFill>
                <a:schemeClr val="accent4">
                  <a:lumMod val="60000"/>
                  <a:lumOff val="40000"/>
                </a:schemeClr>
              </a:solidFill>
              <a:effectLst>
                <a:outerShdw algn="tl" blurRad="88000" dir="5040000" dist="50800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grpId="0" id="8" nodeType="with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11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12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.pn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357290" y="1857364"/>
            <a:ext cx="6500826" cy="45934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643042" y="1071546"/>
            <a:ext cx="597041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uk-UA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Навчання в дяка</a:t>
            </a:r>
            <a:endParaRPr lang="uk-UA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785794"/>
            <a:ext cx="842968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4400" b="1" cap="none" spc="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Життєвий</a:t>
            </a:r>
            <a:r>
              <a:rPr lang="ru-RU" sz="44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шлях  Тараса </a:t>
            </a:r>
            <a:r>
              <a:rPr lang="ru-RU" sz="4400" b="1" cap="none" spc="0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Шевченка</a:t>
            </a:r>
            <a:r>
              <a:rPr lang="ru-RU" sz="4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.</a:t>
            </a:r>
          </a:p>
          <a:p>
            <a:pPr algn="ctr"/>
            <a:r>
              <a:rPr lang="uk-UA" sz="44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Початок  творчості поета,</a:t>
            </a:r>
          </a:p>
          <a:p>
            <a:pPr algn="ctr"/>
            <a:r>
              <a:rPr lang="uk-UA" sz="4400" b="1" dirty="0" err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“Причинна”</a:t>
            </a:r>
            <a:r>
              <a:rPr lang="uk-UA" sz="4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– зразок  романтичних балад.</a:t>
            </a:r>
            <a:endParaRPr lang="ru-RU" sz="4400" b="1" cap="none" spc="0" dirty="0" smtClean="0">
              <a:ln w="12700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Picture 12" descr="D:\ВИТА\Витуся\школа 55\Булгакова\шевченко\фильмы шевченко\шевченко11\187398_html_m2ca864ab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2928934"/>
            <a:ext cx="2143140" cy="2365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97822">
            <a:off x="2199140" y="4317406"/>
            <a:ext cx="2138770" cy="2582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3" descr="D:\ВИТА\Витуся\школа 55\Булгакова\шевченко\фильмы шевченко\шевченко11\142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546130">
            <a:off x="6893447" y="3773959"/>
            <a:ext cx="2030638" cy="29419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D:\ВИТА\Витуся\школа 55\Булгакова\шевченко\фильмы шевченко\шевченко11\0_30a3f_747a9f38_XL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929070">
            <a:off x="229428" y="3967940"/>
            <a:ext cx="2126396" cy="2574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D:\ВИТА\Витуся\школа 55\Булгакова\шевченко\фильмы шевченко\шевченко11\ph11_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528821">
            <a:off x="4786314" y="4222926"/>
            <a:ext cx="2249471" cy="26350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.png" id="2" name="Рисунок 1"/>
          <p:cNvPicPr>
            <a:picLocks noChangeAspect="1" noGrp="1"/>
          </p:cNvPicPr>
          <p:nvPr isPhoto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rcRect b="28"/>
          <a:stretch>
            <a:fillRect/>
          </a:stretch>
        </p:blipFill>
        <p:spPr>
          <a:xfrm>
            <a:off x="0" y="1285860"/>
            <a:ext cx="9144000" cy="537370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00034" y="285728"/>
            <a:ext cx="3280513" cy="1323439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dirty="0" lang="ru-RU" smtClean="0" sz="40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Пан </a:t>
            </a:r>
          </a:p>
          <a:p>
            <a:pPr algn="ctr"/>
            <a:r>
              <a:rPr b="1" dirty="0" err="1" lang="ru-RU" smtClean="0" sz="40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Енгельгардт</a:t>
            </a:r>
            <a:endParaRPr b="1" dirty="0" lang="ru-RU" sz="400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83228" y="214290"/>
            <a:ext cx="4246490" cy="1446550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dirty="0" err="1" lang="ru-RU" smtClean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Козак</a:t>
            </a:r>
            <a:r>
              <a:rPr b="1" dirty="0" lang="ru-RU" smtClean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 Платов </a:t>
            </a:r>
          </a:p>
          <a:p>
            <a:pPr algn="ctr"/>
            <a:r>
              <a:rPr b="1" dirty="0" lang="ru-RU" smtClean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1812р.</a:t>
            </a:r>
            <a:endParaRPr b="1" dirty="0" lang="ru-RU" sz="440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mb/>
  </p:transition>
  <p:timing>
    <p:tnLst>
      <p:par>
        <p:cTn dur="indefinite" id="1" nodeType="tmRoot" restart="never"/>
      </p:par>
    </p:tnLst>
  </p:timing>
</p:sld>
</file>

<file path=ppt/slides/slide2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4.png" id="2" name="Рисунок 1"/>
          <p:cNvPicPr>
            <a:picLocks noChangeAspect="1" noGrp="1"/>
          </p:cNvPicPr>
          <p:nvPr isPhoto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tretch>
            <a:fillRect/>
          </a:stretch>
        </p:blipFill>
        <p:spPr>
          <a:xfrm>
            <a:off x="1214414" y="1571612"/>
            <a:ext cx="7072362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571736" y="285728"/>
            <a:ext cx="4403770" cy="144655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66" typeface="Monotype Corsiva"/>
              </a:rPr>
              <a:t>У Петербурзі </a:t>
            </a:r>
          </a:p>
          <a:p>
            <a:pPr algn="ctr"/>
            <a:r>
              <a:rPr b="1" cap="none" dirty="0" lang="uk-UA" smtClean="0" spc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66" typeface="Monotype Corsiva"/>
              </a:rPr>
              <a:t>(у айстра </a:t>
            </a:r>
            <a:r>
              <a:rPr b="1" cap="none" dirty="0" err="1" lang="uk-UA" smtClean="0" spc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66" typeface="Monotype Corsiva"/>
              </a:rPr>
              <a:t>Ширяєва</a:t>
            </a:r>
            <a:r>
              <a:rPr b="1" cap="none" dirty="0" lang="uk-UA" smtClean="0" spc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66" typeface="Monotype Corsiva"/>
              </a:rPr>
              <a:t>)</a:t>
            </a:r>
            <a:endParaRPr b="1" cap="none" dirty="0" lang="uk-UA" spc="0" sz="440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  <a:latin charset="0" pitchFamily="66" typeface="Monotype Corsiv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5715016"/>
            <a:ext cx="2972288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5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66" typeface="Monotype Corsiva"/>
              </a:rPr>
              <a:t>Літній сад</a:t>
            </a:r>
            <a:endParaRPr b="1" cap="none" dirty="0" lang="uk-UA" spc="0" sz="5400">
              <a:ln w="12700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  <a:latin charset="0" pitchFamily="66" typeface="Monotype Corsiva"/>
            </a:endParaRPr>
          </a:p>
        </p:txBody>
      </p:sp>
    </p:spTree>
  </p:cSld>
  <p:clrMapOvr>
    <a:masterClrMapping/>
  </p:clrMapOvr>
  <p:transition>
    <p:diamond/>
  </p:transition>
  <p:timing>
    <p:tnLst>
      <p:par>
        <p:cTn dur="indefinite" id="1" nodeType="tmRoot" restart="never"/>
      </p:par>
    </p:tnLst>
  </p:timing>
</p:sld>
</file>

<file path=ppt/slides/slide2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5.png" id="2" name="Рисунок 1"/>
          <p:cNvPicPr>
            <a:picLocks noChangeAspect="1" noGrp="1"/>
          </p:cNvPicPr>
          <p:nvPr isPhoto="1"/>
        </p:nvPicPr>
        <p:blipFill>
          <a:blip r:embed="rId2">
            <a:lum/>
          </a:blip>
          <a:srcRect b="36"/>
          <a:stretch>
            <a:fillRect/>
          </a:stretch>
        </p:blipFill>
        <p:spPr>
          <a:xfrm>
            <a:off x="1571604" y="1285860"/>
            <a:ext cx="6072230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428860" y="500042"/>
            <a:ext cx="4488729" cy="76944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66" typeface="Monotype Corsiva"/>
              </a:rPr>
              <a:t>Зустріч з Сошенком</a:t>
            </a:r>
            <a:endParaRPr b="1" cap="none" dirty="0" lang="uk-UA" spc="0" sz="440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  <a:latin charset="0" pitchFamily="66" typeface="Monotype Corsiva"/>
            </a:endParaRPr>
          </a:p>
        </p:txBody>
      </p:sp>
    </p:spTree>
  </p:cSld>
  <p:clrMapOvr>
    <a:masterClrMapping/>
  </p:clrMapOvr>
  <p:transition>
    <p:circle/>
  </p:transition>
  <p:timing>
    <p:tnLst>
      <p:par>
        <p:cTn dur="indefinite" id="1" nodeType="tmRoot" restart="never"/>
      </p:par>
    </p:tnLst>
  </p:timing>
</p:sld>
</file>

<file path=ppt/slides/slide2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7.png" id="2" name="Рисунок 1"/>
          <p:cNvPicPr>
            <a:picLocks noChangeAspect="1" noGrp="1"/>
          </p:cNvPicPr>
          <p:nvPr isPhoto="1"/>
        </p:nvPicPr>
        <p:blipFill>
          <a:blip r:embed="rId2">
            <a:lum/>
          </a:blip>
          <a:srcRect b="52"/>
          <a:stretch>
            <a:fillRect/>
          </a:stretch>
        </p:blipFill>
        <p:spPr>
          <a:xfrm>
            <a:off x="1285852" y="1142984"/>
            <a:ext cx="6429420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571604" y="357166"/>
            <a:ext cx="5798382" cy="1754326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cap="none" dirty="0" lang="uk-UA" smtClean="0" spc="0" sz="5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82" typeface="Gabriola"/>
              </a:rPr>
              <a:t>Світ не без добрих людей</a:t>
            </a:r>
          </a:p>
          <a:p>
            <a:pPr algn="ctr"/>
            <a:endParaRPr b="1" cap="none" dirty="0" lang="ru-RU" spc="0" sz="540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5929330"/>
            <a:ext cx="5402441" cy="64633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360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algn="tl" blurRad="50000" dir="7500000" dist="50800">
                    <a:srgbClr val="000000">
                      <a:shade val="5000"/>
                      <a:alpha val="35000"/>
                    </a:srgbClr>
                  </a:outerShdw>
                </a:effectLst>
                <a:latin charset="0" pitchFamily="66" typeface="Monotype Corsiva"/>
              </a:rPr>
              <a:t>У майстерні Карла Брюллова</a:t>
            </a:r>
            <a:endParaRPr b="1" cap="none" dirty="0" lang="uk-UA" spc="0" sz="360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algn="tl" blurRad="50000" dir="7500000" dist="50800">
                  <a:srgbClr val="000000">
                    <a:shade val="5000"/>
                    <a:alpha val="35000"/>
                  </a:srgbClr>
                </a:outerShdw>
              </a:effectLst>
              <a:latin charset="0" pitchFamily="66" typeface="Monotype Corsiva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dur="indefinite" id="1" nodeType="tmRoot" restart="never"/>
      </p:par>
    </p:tnLst>
  </p:timing>
</p:sld>
</file>

<file path=ppt/slides/slide2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3.png" id="2" name="Рисунок 1"/>
          <p:cNvPicPr>
            <a:picLocks noChangeAspect="1" noGrp="1"/>
          </p:cNvPicPr>
          <p:nvPr isPhoto="1"/>
        </p:nvPicPr>
        <p:blipFill>
          <a:blip r:embed="rId2">
            <a:lum/>
          </a:blip>
          <a:srcRect b="44461" r="93"/>
          <a:stretch>
            <a:fillRect/>
          </a:stretch>
        </p:blipFill>
        <p:spPr>
          <a:xfrm>
            <a:off x="214282" y="1428736"/>
            <a:ext cx="4200521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23.png" id="3" name="Рисунок 2"/>
          <p:cNvPicPr>
            <a:picLocks noChangeAspect="1" noGrp="1"/>
          </p:cNvPicPr>
          <p:nvPr isPhoto="1"/>
        </p:nvPicPr>
        <p:blipFill>
          <a:blip r:embed="rId2">
            <a:lum/>
          </a:blip>
          <a:srcRect b="31" r="93" t="62481"/>
          <a:stretch>
            <a:fillRect/>
          </a:stretch>
        </p:blipFill>
        <p:spPr>
          <a:xfrm>
            <a:off x="4254505" y="4143380"/>
            <a:ext cx="4889495" cy="2357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42910" y="857232"/>
            <a:ext cx="2918619" cy="707886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ru-RU" smtClean="0" spc="0" sz="40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66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Судна рада</a:t>
            </a:r>
            <a:endParaRPr b="1" cap="none" dirty="0" lang="ru-RU" spc="0" sz="4000">
              <a:ln w="12700">
                <a:solidFill>
                  <a:schemeClr val="tx1"/>
                </a:solidFill>
                <a:prstDash val="solid"/>
              </a:ln>
              <a:solidFill>
                <a:srgbClr val="CCFF66"/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86314" y="3714752"/>
            <a:ext cx="3811043" cy="64633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ru-RU" smtClean="0" spc="0" sz="36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66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Село </a:t>
            </a:r>
            <a:r>
              <a:rPr b="1" cap="none" dirty="0" err="1" lang="ru-RU" smtClean="0" spc="0" sz="36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CCFF66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Кирилівка</a:t>
            </a:r>
            <a:endParaRPr b="1" cap="none" dirty="0" lang="ru-RU" spc="0" sz="3600">
              <a:ln w="12700">
                <a:solidFill>
                  <a:schemeClr val="tx1"/>
                </a:solidFill>
                <a:prstDash val="solid"/>
              </a:ln>
              <a:solidFill>
                <a:srgbClr val="CCFF66"/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descr="D:\Вика\Робота\презинтация\blue_jay_bush_hw.gif" id="6" name="Picture 2"/>
          <p:cNvPicPr>
            <a:picLocks noChangeArrowheads="1" noChangeAspect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74029">
            <a:off x="-84381" y="4314013"/>
            <a:ext cx="2476500" cy="272415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dur="indefinite" id="1" nodeType="tmRoot" restart="never"/>
      </p:par>
    </p:tnLst>
  </p:timing>
</p:sld>
</file>

<file path=ppt/slides/slide2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1010377fz_enl.jpg" id="2" name="Рисунок 1"/>
          <p:cNvPicPr>
            <a:picLocks noChangeAspect="1"/>
          </p:cNvPicPr>
          <p:nvPr/>
        </p:nvPicPr>
        <p:blipFill>
          <a:blip r:embed="rId2"/>
          <a:srcRect b="34"/>
          <a:stretch>
            <a:fillRect/>
          </a:stretch>
        </p:blipFill>
        <p:spPr>
          <a:xfrm>
            <a:off x="4714876" y="571480"/>
            <a:ext cx="3429000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1320308504_enisey_village_22.jpg"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3357562"/>
            <a:ext cx="5029519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Для альбома18.jpg" id="4" name="Рисунок 3"/>
          <p:cNvPicPr>
            <a:picLocks noChangeAspect="1"/>
          </p:cNvPicPr>
          <p:nvPr/>
        </p:nvPicPr>
        <p:blipFill>
          <a:blip cstate="print" r:embed="rId4"/>
          <a:stretch>
            <a:fillRect/>
          </a:stretch>
        </p:blipFill>
        <p:spPr>
          <a:xfrm>
            <a:off x="428596" y="785794"/>
            <a:ext cx="3286148" cy="51743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3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14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5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6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7" nodeType="withEffect" presetClass="entr" presetID="3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2000" fill="hold" id="2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22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2948501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16" y="857232"/>
            <a:ext cx="3786214" cy="55844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D:\Вика\Робота\презинтация\blue_jay_bush_hw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74029">
            <a:off x="-84381" y="4314013"/>
            <a:ext cx="2476500" cy="272415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1a16_10-03-03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928670"/>
            <a:ext cx="7769745" cy="4819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obzar-211x3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950" y="642918"/>
            <a:ext cx="2643206" cy="37581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67177----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2500306"/>
            <a:ext cx="2571768" cy="3979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2997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7554" y="1643050"/>
            <a:ext cx="2857500" cy="3305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Вика\Робота\презинтация\blue_jay_bush_hw.gif"/>
          <p:cNvPicPr>
            <a:picLocks noChangeAspect="1" noChangeArrowheads="1" noCrop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5971" flipH="1">
            <a:off x="6773667" y="4314012"/>
            <a:ext cx="2476500" cy="27241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42.png" id="3" name="Рисунок 2"/>
          <p:cNvPicPr>
            <a:picLocks noChangeAspect="1" noGrp="1"/>
          </p:cNvPicPr>
          <p:nvPr isPhoto="1"/>
        </p:nvPicPr>
        <p:blipFill>
          <a:blip r:embed="rId2">
            <a:lum/>
          </a:blip>
          <a:srcRect l="17185" r="25009"/>
          <a:stretch>
            <a:fillRect/>
          </a:stretch>
        </p:blipFill>
        <p:spPr>
          <a:xfrm>
            <a:off x="2143108" y="1000108"/>
            <a:ext cx="5286412" cy="4214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D:\Вика\Робота\презинтация\blue_jay_bush_hw.gif" id="4" name="Picture 2"/>
          <p:cNvPicPr>
            <a:picLocks noChangeArrowheads="1" noChangeAspect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74029">
            <a:off x="-84381" y="4314013"/>
            <a:ext cx="2476500" cy="2724150"/>
          </a:xfrm>
          <a:prstGeom prst="rect">
            <a:avLst/>
          </a:prstGeom>
          <a:noFill/>
        </p:spPr>
      </p:pic>
    </p:spTree>
  </p:cSld>
  <p:clrMapOvr>
    <a:masterClrMapping/>
  </p:clrMapOvr>
  <p:transition>
    <p:checker dir="vert"/>
  </p:transition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5984" y="285728"/>
            <a:ext cx="5328703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i="1" cap="none" spc="0" dirty="0" err="1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/>
                <a:latin typeface="Monotype Corsiva" pitchFamily="66" charset="0"/>
              </a:rPr>
              <a:t>Завдання</a:t>
            </a:r>
            <a:r>
              <a:rPr lang="ru-RU" sz="6600" b="1" i="1" cap="none" spc="0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/>
                <a:latin typeface="Monotype Corsiva" pitchFamily="66" charset="0"/>
              </a:rPr>
              <a:t> уроку:</a:t>
            </a:r>
            <a:endParaRPr lang="ru-RU" sz="6600" b="1" i="1" cap="none" spc="0" dirty="0">
              <a:ln w="10541" cmpd="sng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/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7158" y="1428736"/>
            <a:ext cx="857256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uk-UA" dirty="0" smtClean="0">
                <a:solidFill>
                  <a:srgbClr val="7030A0"/>
                </a:solidFill>
                <a:effectLst/>
              </a:rPr>
              <a:t> </a:t>
            </a:r>
            <a:r>
              <a:rPr lang="uk-UA" sz="3200" b="1" dirty="0" smtClean="0">
                <a:solidFill>
                  <a:srgbClr val="7030A0"/>
                </a:solidFill>
                <a:effectLst/>
                <a:latin typeface="Gabriola" pitchFamily="82" charset="0"/>
              </a:rPr>
              <a:t>засвоїти відомості про життєвий і творчий шлях                      Тараса  Шевченка;</a:t>
            </a:r>
          </a:p>
          <a:p>
            <a:pPr>
              <a:buFontTx/>
              <a:buChar char="-"/>
            </a:pPr>
            <a:r>
              <a:rPr lang="uk-UA" sz="3200" b="1" dirty="0" smtClean="0">
                <a:solidFill>
                  <a:srgbClr val="7030A0"/>
                </a:solidFill>
                <a:effectLst/>
                <a:latin typeface="Gabriola" pitchFamily="82" charset="0"/>
              </a:rPr>
              <a:t> зупинитьсь на цікавих фактах з біографії поета;</a:t>
            </a:r>
          </a:p>
          <a:p>
            <a:pPr>
              <a:buFontTx/>
              <a:buChar char="-"/>
            </a:pPr>
            <a:r>
              <a:rPr lang="uk-UA" sz="3200" b="1" dirty="0" smtClean="0">
                <a:solidFill>
                  <a:srgbClr val="7030A0"/>
                </a:solidFill>
                <a:effectLst/>
                <a:latin typeface="Gabriola" pitchFamily="82" charset="0"/>
              </a:rPr>
              <a:t> розкрити красу і неперевершеність ранніх балад Т. Шевченка;</a:t>
            </a:r>
          </a:p>
          <a:p>
            <a:pPr>
              <a:buFontTx/>
              <a:buChar char="-"/>
            </a:pPr>
            <a:r>
              <a:rPr lang="uk-UA" sz="3200" b="1" dirty="0" smtClean="0">
                <a:solidFill>
                  <a:srgbClr val="7030A0"/>
                </a:solidFill>
                <a:effectLst/>
                <a:latin typeface="Gabriola" pitchFamily="82" charset="0"/>
              </a:rPr>
              <a:t> розвивати допитливість учнів, уміння зіставляти факти і роботи висновки;</a:t>
            </a:r>
          </a:p>
          <a:p>
            <a:pPr>
              <a:buFontTx/>
              <a:buChar char="-"/>
            </a:pPr>
            <a:r>
              <a:rPr lang="uk-UA" sz="3200" b="1" dirty="0" smtClean="0">
                <a:solidFill>
                  <a:srgbClr val="7030A0"/>
                </a:solidFill>
                <a:effectLst/>
                <a:latin typeface="Gabriola" pitchFamily="82" charset="0"/>
              </a:rPr>
              <a:t> виховувати почуття співпереживання, шанобливого    	   	ставлення до надбань культури; любов і повагу до    	   	    творчості Кобзаря.</a:t>
            </a:r>
            <a:endParaRPr lang="ru-RU" sz="3200" b="1" dirty="0">
              <a:solidFill>
                <a:srgbClr val="7030A0"/>
              </a:solidFill>
              <a:effectLst/>
              <a:latin typeface="Gabriola" pitchFamily="82" charset="0"/>
            </a:endParaRPr>
          </a:p>
        </p:txBody>
      </p:sp>
      <p:pic>
        <p:nvPicPr>
          <p:cNvPr id="26625" name="Picture 1" descr="D:\Вика\Робота\презинтация\blue_jay_bush_hw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59542">
            <a:off x="-161198" y="4969480"/>
            <a:ext cx="1809754" cy="1990729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33464916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928670"/>
            <a:ext cx="7620000" cy="563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4" name="Rectangle 4"/>
          <p:cNvSpPr>
            <a:spLocks noGrp="1" noChangeArrowheads="1"/>
          </p:cNvSpPr>
          <p:nvPr>
            <p:ph type="title"/>
          </p:nvPr>
        </p:nvSpPr>
        <p:spPr>
          <a:xfrm>
            <a:off x="1643042" y="285728"/>
            <a:ext cx="3757610" cy="1143000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uk-UA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Мати Тараса</a:t>
            </a:r>
            <a:endParaRPr lang="ru-RU" b="1" dirty="0" smtClean="0">
              <a:ln w="12700">
                <a:solidFill>
                  <a:schemeClr val="tx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12325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785786" y="1643050"/>
            <a:ext cx="5757874" cy="4525963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0000FF"/>
                </a:solidFill>
              </a:rPr>
              <a:t>Катерина Якимівна Бойко була натурою чутливою, безмежно жіночною і люблячою. Померла 1823 року, залишивши сиротами шестеро дітей: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0000FF"/>
                </a:solidFill>
              </a:rPr>
              <a:t>Катерина – 19 років;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0000FF"/>
                </a:solidFill>
              </a:rPr>
              <a:t>Микита – 12 років;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uk-UA" sz="2400" u="sng" dirty="0" smtClean="0">
                <a:solidFill>
                  <a:srgbClr val="0000FF"/>
                </a:solidFill>
              </a:rPr>
              <a:t>Тарас – 9 років</a:t>
            </a:r>
            <a:r>
              <a:rPr lang="uk-UA" sz="2400" dirty="0" smtClean="0">
                <a:solidFill>
                  <a:srgbClr val="0000FF"/>
                </a:solidFill>
              </a:rPr>
              <a:t>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0000FF"/>
                </a:solidFill>
              </a:rPr>
              <a:t>Ярина – 7 років;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0000FF"/>
                </a:solidFill>
              </a:rPr>
              <a:t>Марина – 4 роки;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Char char="Ø"/>
            </a:pPr>
            <a:r>
              <a:rPr lang="uk-UA" sz="2400" dirty="0" smtClean="0">
                <a:solidFill>
                  <a:srgbClr val="0000FF"/>
                </a:solidFill>
              </a:rPr>
              <a:t>Йосип – 2 роки</a:t>
            </a:r>
            <a:endParaRPr lang="ru-RU" sz="2400" dirty="0" smtClean="0">
              <a:solidFill>
                <a:srgbClr val="0000FF"/>
              </a:solidFill>
            </a:endParaRPr>
          </a:p>
        </p:txBody>
      </p:sp>
      <p:pic>
        <p:nvPicPr>
          <p:cNvPr id="312326" name="Picture 6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5074" y="714356"/>
            <a:ext cx="2305050" cy="458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F:\Булгакова Г.М\Юбелей\каринки\575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" y="5565596"/>
            <a:ext cx="1214414" cy="129240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2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2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2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2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2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95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2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2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450"/>
                            </p:stCondLst>
                            <p:childTnLst>
                              <p:par>
                                <p:cTn id="18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450"/>
                            </p:stCondLst>
                            <p:childTnLst>
                              <p:par>
                                <p:cTn id="3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450"/>
                            </p:stCondLst>
                            <p:childTnLst>
                              <p:par>
                                <p:cTn id="5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450"/>
                            </p:stCondLst>
                            <p:childTnLst>
                              <p:par>
                                <p:cTn id="6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450"/>
                            </p:stCondLst>
                            <p:childTnLst>
                              <p:par>
                                <p:cTn id="8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450"/>
                            </p:stCondLst>
                            <p:childTnLst>
                              <p:par>
                                <p:cTn id="10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450"/>
                            </p:stCondLst>
                            <p:childTnLst>
                              <p:par>
                                <p:cTn id="12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23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324" grpId="0"/>
      <p:bldP spid="31232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300" name="Rectangle 4"/>
          <p:cNvSpPr>
            <a:spLocks noChangeArrowheads="1"/>
          </p:cNvSpPr>
          <p:nvPr/>
        </p:nvSpPr>
        <p:spPr bwMode="auto">
          <a:xfrm>
            <a:off x="827088" y="260350"/>
            <a:ext cx="75819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uk-UA" sz="4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     </a:t>
            </a:r>
            <a:r>
              <a:rPr lang="uk-UA" sz="4400" b="1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Батько </a:t>
            </a:r>
            <a:r>
              <a:rPr lang="uk-UA" sz="4400" b="1" dirty="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Тараса</a:t>
            </a:r>
            <a:endParaRPr lang="ru-RU" sz="4400" b="1" dirty="0">
              <a:ln w="12700">
                <a:solidFill>
                  <a:schemeClr val="tx1"/>
                </a:solidFill>
                <a:prstDash val="solid"/>
              </a:ln>
              <a:solidFill>
                <a:srgbClr val="0000FF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11301" name="Picture 5" descr="сканирование003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57158" y="1714488"/>
            <a:ext cx="2519362" cy="4459288"/>
          </a:xfrm>
          <a:noFill/>
        </p:spPr>
      </p:pic>
      <p:sp>
        <p:nvSpPr>
          <p:cNvPr id="311302" name="Rectangle 6"/>
          <p:cNvSpPr>
            <a:spLocks noChangeArrowheads="1"/>
          </p:cNvSpPr>
          <p:nvPr/>
        </p:nvSpPr>
        <p:spPr bwMode="auto">
          <a:xfrm>
            <a:off x="2714612" y="1357298"/>
            <a:ext cx="5680083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uk-UA" sz="2800" dirty="0" smtClean="0">
                <a:solidFill>
                  <a:srgbClr val="3E41BA"/>
                </a:solidFill>
              </a:rPr>
              <a:t>    </a:t>
            </a:r>
            <a:r>
              <a:rPr lang="uk-UA" sz="2800" dirty="0" smtClean="0">
                <a:solidFill>
                  <a:srgbClr val="0000FF"/>
                </a:solidFill>
              </a:rPr>
              <a:t>Батько </a:t>
            </a:r>
            <a:r>
              <a:rPr lang="uk-UA" sz="2800" dirty="0">
                <a:solidFill>
                  <a:srgbClr val="0000FF"/>
                </a:solidFill>
              </a:rPr>
              <a:t>Тараса </a:t>
            </a:r>
            <a:r>
              <a:rPr lang="uk-UA" sz="2800" dirty="0" smtClean="0">
                <a:solidFill>
                  <a:srgbClr val="0000FF"/>
                </a:solidFill>
              </a:rPr>
              <a:t>– Григорій</a:t>
            </a:r>
          </a:p>
          <a:p>
            <a:pPr marL="342900" indent="-342900">
              <a:spcBef>
                <a:spcPct val="20000"/>
              </a:spcBef>
            </a:pPr>
            <a:r>
              <a:rPr lang="uk-UA" sz="2800" dirty="0" smtClean="0">
                <a:solidFill>
                  <a:srgbClr val="0000FF"/>
                </a:solidFill>
              </a:rPr>
              <a:t>Іванович </a:t>
            </a:r>
            <a:r>
              <a:rPr lang="uk-UA" sz="2800" dirty="0">
                <a:solidFill>
                  <a:srgbClr val="0000FF"/>
                </a:solidFill>
              </a:rPr>
              <a:t>Шевченко </a:t>
            </a:r>
            <a:r>
              <a:rPr lang="uk-UA" sz="2800" dirty="0" smtClean="0">
                <a:solidFill>
                  <a:srgbClr val="0000FF"/>
                </a:solidFill>
              </a:rPr>
              <a:t>- родом з</a:t>
            </a:r>
          </a:p>
          <a:p>
            <a:pPr marL="342900" indent="-342900">
              <a:spcBef>
                <a:spcPct val="20000"/>
              </a:spcBef>
            </a:pPr>
            <a:r>
              <a:rPr lang="uk-UA" sz="2800" dirty="0" smtClean="0">
                <a:solidFill>
                  <a:srgbClr val="0000FF"/>
                </a:solidFill>
              </a:rPr>
              <a:t>вільних </a:t>
            </a:r>
            <a:r>
              <a:rPr lang="uk-UA" sz="2800" dirty="0">
                <a:solidFill>
                  <a:srgbClr val="0000FF"/>
                </a:solidFill>
              </a:rPr>
              <a:t>низових </a:t>
            </a:r>
            <a:r>
              <a:rPr lang="uk-UA" sz="2800" dirty="0" smtClean="0">
                <a:solidFill>
                  <a:srgbClr val="0000FF"/>
                </a:solidFill>
              </a:rPr>
              <a:t>козаків.</a:t>
            </a:r>
          </a:p>
          <a:p>
            <a:pPr marL="342900" indent="-342900">
              <a:spcBef>
                <a:spcPct val="20000"/>
              </a:spcBef>
            </a:pPr>
            <a:r>
              <a:rPr lang="uk-UA" sz="2800" dirty="0" smtClean="0">
                <a:solidFill>
                  <a:srgbClr val="0000FF"/>
                </a:solidFill>
              </a:rPr>
              <a:t>    Він </a:t>
            </a:r>
            <a:r>
              <a:rPr lang="uk-UA" sz="2800" dirty="0">
                <a:solidFill>
                  <a:srgbClr val="0000FF"/>
                </a:solidFill>
              </a:rPr>
              <a:t>був </a:t>
            </a:r>
            <a:r>
              <a:rPr lang="uk-UA" sz="2800" dirty="0" smtClean="0">
                <a:solidFill>
                  <a:srgbClr val="0000FF"/>
                </a:solidFill>
              </a:rPr>
              <a:t>людиною письменною,</a:t>
            </a:r>
          </a:p>
          <a:p>
            <a:pPr marL="342900" indent="-342900">
              <a:spcBef>
                <a:spcPct val="20000"/>
              </a:spcBef>
            </a:pPr>
            <a:r>
              <a:rPr lang="uk-UA" sz="2800" dirty="0" smtClean="0">
                <a:solidFill>
                  <a:srgbClr val="0000FF"/>
                </a:solidFill>
              </a:rPr>
              <a:t>кохався </a:t>
            </a:r>
            <a:r>
              <a:rPr lang="uk-UA" sz="2800" dirty="0">
                <a:solidFill>
                  <a:srgbClr val="0000FF"/>
                </a:solidFill>
              </a:rPr>
              <a:t>на слові </a:t>
            </a:r>
            <a:r>
              <a:rPr lang="uk-UA" sz="2800" dirty="0" smtClean="0">
                <a:solidFill>
                  <a:srgbClr val="0000FF"/>
                </a:solidFill>
              </a:rPr>
              <a:t>Божому.</a:t>
            </a:r>
          </a:p>
          <a:p>
            <a:pPr marL="342900" indent="-342900">
              <a:spcBef>
                <a:spcPct val="20000"/>
              </a:spcBef>
            </a:pPr>
            <a:r>
              <a:rPr lang="uk-UA" sz="2800" dirty="0" smtClean="0">
                <a:solidFill>
                  <a:srgbClr val="0000FF"/>
                </a:solidFill>
              </a:rPr>
              <a:t>   Чумакував</a:t>
            </a:r>
            <a:r>
              <a:rPr lang="uk-UA" sz="2800" dirty="0">
                <a:solidFill>
                  <a:srgbClr val="0000FF"/>
                </a:solidFill>
              </a:rPr>
              <a:t>, двічі брав у мандри </a:t>
            </a:r>
            <a:r>
              <a:rPr lang="uk-UA" sz="2800" dirty="0" smtClean="0">
                <a:solidFill>
                  <a:srgbClr val="0000FF"/>
                </a:solidFill>
              </a:rPr>
              <a:t>з собою </a:t>
            </a:r>
            <a:r>
              <a:rPr lang="uk-UA" sz="2800" dirty="0">
                <a:solidFill>
                  <a:srgbClr val="0000FF"/>
                </a:solidFill>
              </a:rPr>
              <a:t>Тараса - підлітка.</a:t>
            </a:r>
            <a:endParaRPr lang="ru-RU" sz="2800" dirty="0">
              <a:solidFill>
                <a:srgbClr val="0000FF"/>
              </a:solidFill>
            </a:endParaRPr>
          </a:p>
        </p:txBody>
      </p:sp>
      <p:pic>
        <p:nvPicPr>
          <p:cNvPr id="5" name="Picture 3" descr="F:\Булгакова Г.М\Юбелей\каринки\575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87944" flipH="1">
            <a:off x="6856364" y="4504617"/>
            <a:ext cx="2255506" cy="240035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113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1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1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1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1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300" grpId="0"/>
      <p:bldP spid="311302" grpId="0"/>
    </p:bldLst>
  </p:timing>
</p:sld>
</file>

<file path=ppt/slides/slide3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4.png" id="2" name="Рисунок 1"/>
          <p:cNvPicPr>
            <a:picLocks noChangeAspect="1" noGrp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428860" y="1928802"/>
            <a:ext cx="4500594" cy="37147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357158" y="785794"/>
            <a:ext cx="8429684" cy="107721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3200">
                <a:solidFill>
                  <a:srgbClr val="0000FF"/>
                </a:solidFill>
                <a:latin charset="0" pitchFamily="66" typeface="Monotype Corsiva"/>
              </a:rPr>
              <a:t>Батьки Тараса – Григорій Іванович </a:t>
            </a:r>
          </a:p>
          <a:p>
            <a:pPr algn="ctr"/>
            <a:r>
              <a:rPr b="1" dirty="0" lang="uk-UA" smtClean="0" sz="3200">
                <a:solidFill>
                  <a:srgbClr val="0000FF"/>
                </a:solidFill>
                <a:latin charset="0" pitchFamily="66" typeface="Monotype Corsiva"/>
              </a:rPr>
              <a:t>та Катерина Якимівна</a:t>
            </a:r>
            <a:endParaRPr b="1" dirty="0" lang="ru-RU" sz="3200">
              <a:solidFill>
                <a:srgbClr val="0000FF"/>
              </a:solidFill>
              <a:latin charset="0" pitchFamily="66" typeface="Monotype Corsiva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100000" fill="hold" grpId="0" id="5" nodeType="afterEffect" presetClass="entr" presetID="39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9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1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1" nodeType="with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3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4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Documents and Settings\User\Рабочий стол\Шевченко і жінки\Scan0026.tif"/>
          <p:cNvPicPr>
            <a:picLocks noChangeAspect="1" noChangeArrowheads="1"/>
          </p:cNvPicPr>
          <p:nvPr/>
        </p:nvPicPr>
        <p:blipFill>
          <a:blip r:embed="rId2" cstate="print"/>
          <a:srcRect l="11808" t="26667" r="15112" b="15000"/>
          <a:stretch>
            <a:fillRect/>
          </a:stretch>
        </p:blipFill>
        <p:spPr bwMode="auto">
          <a:xfrm>
            <a:off x="1643042" y="2428868"/>
            <a:ext cx="6072230" cy="379514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285720" y="142852"/>
            <a:ext cx="8643998" cy="2286016"/>
          </a:xfrm>
          <a:prstGeom prst="rect">
            <a:avLst/>
          </a:prstGeom>
          <a:noFill/>
        </p:spPr>
        <p:txBody>
          <a:bodyPr wrap="square" rtlCol="0">
            <a:prstTxWarp prst="textCanUp">
              <a:avLst/>
            </a:prstTxWarp>
            <a:spAutoFit/>
          </a:bodyPr>
          <a:lstStyle/>
          <a:p>
            <a:pPr algn="ctr"/>
            <a:r>
              <a:rPr lang="uk-UA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/>
                <a:latin typeface="Monotype Corsiva" pitchFamily="66" charset="0"/>
              </a:rPr>
              <a:t>Зустріч Тараса Шевченка </a:t>
            </a:r>
          </a:p>
          <a:p>
            <a:pPr algn="ctr"/>
            <a:r>
              <a:rPr lang="uk-UA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/>
                <a:latin typeface="Monotype Corsiva" pitchFamily="66" charset="0"/>
              </a:rPr>
              <a:t>з сестрою Яриною</a:t>
            </a:r>
            <a:endParaRPr lang="ru-RU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Шевченко\Жінки Шевченка\IMG_0002.jpg" id="3074" name="Picture 2"/>
          <p:cNvPicPr>
            <a:picLocks noChangeArrowheads="1" noChangeAspect="1"/>
          </p:cNvPicPr>
          <p:nvPr/>
        </p:nvPicPr>
        <p:blipFill>
          <a:blip cstate="print" r:embed="rId2"/>
          <a:srcRect b="30"/>
          <a:stretch>
            <a:fillRect/>
          </a:stretch>
        </p:blipFill>
        <p:spPr bwMode="auto">
          <a:xfrm rot="21440392">
            <a:off x="94420" y="1072475"/>
            <a:ext cx="3214710" cy="4143404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" name="TextBox 2"/>
          <p:cNvSpPr txBox="1"/>
          <p:nvPr/>
        </p:nvSpPr>
        <p:spPr>
          <a:xfrm>
            <a:off x="3000364" y="1071546"/>
            <a:ext cx="6143636" cy="286232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6000">
                <a:ln>
                  <a:solidFill>
                    <a:sysClr lastClr="000000" val="windowText"/>
                  </a:solidFill>
                </a:ln>
                <a:solidFill>
                  <a:srgbClr val="00B050"/>
                </a:solidFill>
                <a:effectLst/>
                <a:latin charset="0" pitchFamily="66" typeface="Monotype Corsiva"/>
              </a:rPr>
              <a:t>Тарас Шевченко</a:t>
            </a:r>
          </a:p>
          <a:p>
            <a:pPr algn="ctr"/>
            <a:r>
              <a:rPr b="1" dirty="0" lang="uk-UA" smtClean="0" sz="6000">
                <a:ln>
                  <a:solidFill>
                    <a:sysClr lastClr="000000" val="windowText"/>
                  </a:solidFill>
                </a:ln>
                <a:solidFill>
                  <a:srgbClr val="00B050"/>
                </a:solidFill>
                <a:effectLst/>
                <a:latin charset="0" pitchFamily="66" typeface="Monotype Corsiva"/>
              </a:rPr>
              <a:t> з старшою сестрою Катериною</a:t>
            </a:r>
            <a:endParaRPr b="1" dirty="0" lang="ru-RU" sz="6000">
              <a:ln>
                <a:solidFill>
                  <a:sysClr lastClr="000000" val="windowText"/>
                </a:solidFill>
              </a:ln>
              <a:solidFill>
                <a:srgbClr val="00B050"/>
              </a:solidFill>
              <a:effectLst/>
              <a:latin charset="0" pitchFamily="66" typeface="Monotype Corsiva"/>
            </a:endParaRPr>
          </a:p>
        </p:txBody>
      </p:sp>
      <p:pic>
        <p:nvPicPr>
          <p:cNvPr descr="F:\Булгакова Г.М\Юбелей\каринки\575.jpeg" id="3075" name="Picture 3"/>
          <p:cNvPicPr>
            <a:picLocks noChangeArrowheads="1"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12056">
            <a:off x="6286512" y="4045047"/>
            <a:ext cx="2643206" cy="2812953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dur="indefinite" id="1" nodeType="tmRoot" restart="never"/>
      </p:par>
    </p:tnLst>
  </p:timing>
</p:sld>
</file>

<file path=ppt/slides/slide3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F:\Шевченко\Жінки Шевченка\IMG_0003.jpg" id="5122" name="Picture 2"/>
          <p:cNvPicPr>
            <a:picLocks noChangeArrowheads="1" noChangeAspect="1"/>
          </p:cNvPicPr>
          <p:nvPr/>
        </p:nvPicPr>
        <p:blipFill>
          <a:blip cstate="print" r:embed="rId2"/>
          <a:srcRect r="82"/>
          <a:stretch>
            <a:fillRect/>
          </a:stretch>
        </p:blipFill>
        <p:spPr bwMode="auto">
          <a:xfrm>
            <a:off x="3214678" y="2786058"/>
            <a:ext cx="2786082" cy="383086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3" name="TextBox 2"/>
          <p:cNvSpPr txBox="1"/>
          <p:nvPr/>
        </p:nvSpPr>
        <p:spPr>
          <a:xfrm>
            <a:off x="285720" y="500042"/>
            <a:ext cx="8501122" cy="2308324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800">
                <a:ln cmpd="sng" w="17780">
                  <a:solidFill>
                    <a:sysClr lastClr="000000" val="windowText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algn="tl" blurRad="50800" rotWithShape="0">
                    <a:srgbClr val="000000"/>
                  </a:outerShdw>
                </a:effectLst>
                <a:latin charset="0" pitchFamily="2" typeface="Segoe Print"/>
              </a:rPr>
              <a:t>Тарасик </a:t>
            </a:r>
          </a:p>
          <a:p>
            <a:pPr algn="ctr"/>
            <a:r>
              <a:rPr b="1" dirty="0" lang="uk-UA" smtClean="0" sz="4800">
                <a:ln cmpd="sng" w="17780">
                  <a:solidFill>
                    <a:sysClr lastClr="000000" val="windowText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algn="tl" blurRad="50800" rotWithShape="0">
                    <a:srgbClr val="000000"/>
                  </a:outerShdw>
                </a:effectLst>
                <a:latin charset="0" pitchFamily="2" typeface="Segoe Print"/>
              </a:rPr>
              <a:t>з меншою сестрою, </a:t>
            </a:r>
          </a:p>
          <a:p>
            <a:pPr algn="ctr"/>
            <a:r>
              <a:rPr b="1" dirty="0" lang="uk-UA" smtClean="0" sz="4800">
                <a:ln cmpd="sng" w="17780">
                  <a:solidFill>
                    <a:sysClr lastClr="000000" val="windowText"/>
                  </a:solidFill>
                  <a:prstDash val="solid"/>
                  <a:miter lim="800000"/>
                </a:ln>
                <a:solidFill>
                  <a:srgbClr val="FFC000"/>
                </a:solidFill>
                <a:effectLst>
                  <a:outerShdw algn="tl" blurRad="50800" rotWithShape="0">
                    <a:srgbClr val="000000"/>
                  </a:outerShdw>
                </a:effectLst>
                <a:latin charset="0" pitchFamily="2" typeface="Segoe Print"/>
              </a:rPr>
              <a:t>сліпою Марійкою</a:t>
            </a:r>
            <a:endParaRPr b="1" dirty="0" lang="ru-RU" sz="4800">
              <a:ln cmpd="sng" w="17780">
                <a:solidFill>
                  <a:sysClr lastClr="000000" val="windowText"/>
                </a:solidFill>
                <a:prstDash val="solid"/>
                <a:miter lim="800000"/>
              </a:ln>
              <a:solidFill>
                <a:srgbClr val="FFC000"/>
              </a:solidFill>
              <a:effectLst>
                <a:outerShdw algn="tl" blurRad="50800" rotWithShape="0">
                  <a:srgbClr val="000000"/>
                </a:outerShdw>
              </a:effectLst>
              <a:latin charset="0" pitchFamily="2" typeface="Segoe Print"/>
            </a:endParaRPr>
          </a:p>
        </p:txBody>
      </p:sp>
      <p:pic>
        <p:nvPicPr>
          <p:cNvPr descr="F:\Робота\презинтация\006.gif" id="5123" name="Picture 3"/>
          <p:cNvPicPr>
            <a:picLocks noChangeArrowheads="1" noChangeAspect="1" noCrop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 rot="20206235">
            <a:off x="551655" y="5199603"/>
            <a:ext cx="1386191" cy="1101032"/>
          </a:xfrm>
          <a:prstGeom prst="rect">
            <a:avLst/>
          </a:prstGeom>
          <a:noFill/>
        </p:spPr>
      </p:pic>
      <p:pic>
        <p:nvPicPr>
          <p:cNvPr descr="F:\Робота\презинтация\006.gif" id="5124" name="Picture 4"/>
          <p:cNvPicPr>
            <a:picLocks noChangeArrowheads="1" noChangeAspect="1" noCrop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7786710" y="214290"/>
            <a:ext cx="1000132" cy="794391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dur="indefinite" id="1" nodeType="tmRoot" restart="never"/>
      </p:par>
    </p:tnLst>
  </p:timing>
</p:sld>
</file>

<file path=ppt/slides/slide3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7.png" id="2" name="Рисунок 1"/>
          <p:cNvPicPr>
            <a:picLocks noChangeAspect="1" noGrp="1"/>
          </p:cNvPicPr>
          <p:nvPr isPhoto="1"/>
        </p:nvPicPr>
        <p:blipFill>
          <a:blip r:embed="rId2">
            <a:lum/>
          </a:blip>
          <a:srcRect b="17767" r="63386"/>
          <a:stretch>
            <a:fillRect/>
          </a:stretch>
        </p:blipFill>
        <p:spPr>
          <a:xfrm>
            <a:off x="1142976" y="2357430"/>
            <a:ext cx="2143140" cy="3286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7.png" id="3" name="Рисунок 2"/>
          <p:cNvPicPr>
            <a:picLocks noChangeAspect="1" noGrp="1"/>
          </p:cNvPicPr>
          <p:nvPr isPhoto="1"/>
        </p:nvPicPr>
        <p:blipFill>
          <a:blip r:embed="rId2">
            <a:lum/>
          </a:blip>
          <a:srcRect b="129" l="49876" r="85" t="1549"/>
          <a:stretch>
            <a:fillRect/>
          </a:stretch>
        </p:blipFill>
        <p:spPr>
          <a:xfrm>
            <a:off x="5715008" y="2214554"/>
            <a:ext cx="2928958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42910" y="1000108"/>
            <a:ext cx="8031879" cy="923330"/>
          </a:xfrm>
          <a:prstGeom prst="rect">
            <a:avLst/>
          </a:prstGeom>
          <a:noFill/>
        </p:spPr>
        <p:txBody>
          <a:bodyPr bIns="45720" lIns="91440" rIns="91440" tIns="45720" wrap="none">
            <a:prstTxWarp prst="textArchUp">
              <a:avLst/>
            </a:prstTxWarp>
            <a:spAutoFit/>
          </a:bodyPr>
          <a:lstStyle/>
          <a:p>
            <a:pPr algn="ctr"/>
            <a:r>
              <a:rPr b="1" dirty="0" lang="ru-RU" smtClean="0" sz="540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Таким </a:t>
            </a:r>
            <a:r>
              <a:rPr b="1" dirty="0" err="1" lang="ru-RU" smtClean="0" sz="540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він</a:t>
            </a:r>
            <a:r>
              <a:rPr b="1" dirty="0" lang="ru-RU" smtClean="0" sz="540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b="1" dirty="0" err="1" lang="ru-RU" smtClean="0" sz="540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був</a:t>
            </a:r>
            <a:r>
              <a:rPr b="1" dirty="0" lang="ru-RU" smtClean="0" sz="540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b="1" dirty="0" err="1" lang="ru-RU" smtClean="0" sz="540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дитиною</a:t>
            </a:r>
            <a:endParaRPr b="1" dirty="0" lang="ru-RU" sz="5400">
              <a:ln w="12700">
                <a:solidFill>
                  <a:schemeClr val="tx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dur="indefinite" id="1" nodeType="tmRoot" restart="never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1" descr="F:\Scan0001.tif"/>
          <p:cNvPicPr>
            <a:picLocks noChangeAspect="1" noChangeArrowheads="1"/>
          </p:cNvPicPr>
          <p:nvPr/>
        </p:nvPicPr>
        <p:blipFill>
          <a:blip r:embed="rId2" cstate="print"/>
          <a:srcRect b="8108"/>
          <a:stretch>
            <a:fillRect/>
          </a:stretch>
        </p:blipFill>
        <p:spPr bwMode="auto">
          <a:xfrm>
            <a:off x="2500298" y="1214422"/>
            <a:ext cx="4687894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500034" y="785794"/>
            <a:ext cx="8231036" cy="76944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Тараса </a:t>
            </a:r>
            <a:r>
              <a:rPr lang="ru-RU" sz="4400" b="1" cap="none" spc="0" dirty="0" err="1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</a:t>
            </a:r>
            <a:r>
              <a:rPr lang="ru-RU" sz="44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Оксаною Коваленко</a:t>
            </a:r>
            <a:endParaRPr lang="ru-RU" sz="4400" b="1" cap="none" spc="0" dirty="0">
              <a:ln w="1905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" name="Picture 3" descr="F:\Булгакова Г.М\Юбелей\каринки\575.jp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012056">
            <a:off x="-137130" y="3840639"/>
            <a:ext cx="2643206" cy="2812953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2"/>
          <p:cNvSpPr>
            <a:spLocks noGrp="1" noChangeArrowheads="1"/>
          </p:cNvSpPr>
          <p:nvPr>
            <p:ph type="title"/>
          </p:nvPr>
        </p:nvSpPr>
        <p:spPr>
          <a:xfrm>
            <a:off x="3071802" y="214290"/>
            <a:ext cx="3043230" cy="1143000"/>
          </a:xfrm>
          <a:noFill/>
          <a:ln>
            <a:noFill/>
          </a:ln>
        </p:spPr>
        <p:txBody>
          <a:bodyPr/>
          <a:lstStyle/>
          <a:p>
            <a:pPr eaLnBrk="1" hangingPunct="1"/>
            <a:r>
              <a:rPr lang="uk-UA" b="1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Дід Тараса</a:t>
            </a:r>
            <a:endParaRPr lang="ru-RU" b="1" smtClean="0">
              <a:ln w="12700">
                <a:solidFill>
                  <a:schemeClr val="tx1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1334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4906963" cy="4997450"/>
          </a:xfrm>
          <a:noFill/>
        </p:spPr>
        <p:txBody>
          <a:bodyPr/>
          <a:lstStyle/>
          <a:p>
            <a:pPr eaLnBrk="1" hangingPunct="1">
              <a:buFontTx/>
              <a:buNone/>
            </a:pPr>
            <a:r>
              <a:rPr lang="uk-UA" sz="2800" dirty="0" smtClean="0">
                <a:solidFill>
                  <a:srgbClr val="D60093"/>
                </a:solidFill>
              </a:rPr>
              <a:t>     </a:t>
            </a:r>
            <a:r>
              <a:rPr lang="uk-UA" sz="2400" b="1" dirty="0" smtClean="0">
                <a:solidFill>
                  <a:srgbClr val="D60093"/>
                </a:solidFill>
              </a:rPr>
              <a:t>Дід поета по батькові – Іван – був людиною обдарованою, патріотом і громадянином України. </a:t>
            </a:r>
          </a:p>
          <a:p>
            <a:pPr eaLnBrk="1" hangingPunct="1">
              <a:buFontTx/>
              <a:buNone/>
            </a:pPr>
            <a:r>
              <a:rPr lang="uk-UA" sz="2400" b="1" dirty="0" smtClean="0">
                <a:solidFill>
                  <a:srgbClr val="D60093"/>
                </a:solidFill>
              </a:rPr>
              <a:t>    Шевченко впевнений, що дід був учасником Коліївщини, бо розповідав про повстання </a:t>
            </a:r>
          </a:p>
          <a:p>
            <a:pPr eaLnBrk="1" hangingPunct="1">
              <a:buFontTx/>
              <a:buNone/>
            </a:pPr>
            <a:r>
              <a:rPr lang="uk-UA" sz="2400" b="1" dirty="0" smtClean="0">
                <a:solidFill>
                  <a:srgbClr val="D60093"/>
                </a:solidFill>
              </a:rPr>
              <a:t>     1768 року внукам. </a:t>
            </a:r>
          </a:p>
          <a:p>
            <a:pPr eaLnBrk="1" hangingPunct="1">
              <a:buFontTx/>
              <a:buNone/>
            </a:pPr>
            <a:r>
              <a:rPr lang="uk-UA" sz="2800" b="1" dirty="0" smtClean="0">
                <a:solidFill>
                  <a:srgbClr val="D60093"/>
                </a:solidFill>
              </a:rPr>
              <a:t>       </a:t>
            </a:r>
            <a:r>
              <a:rPr lang="uk-UA" sz="2400" b="1" dirty="0" err="1" smtClean="0">
                <a:solidFill>
                  <a:srgbClr val="D60093"/>
                </a:solidFill>
                <a:latin typeface="Monotype Corsiva" pitchFamily="66" charset="0"/>
              </a:rPr>
              <a:t>Столітнії</a:t>
            </a:r>
            <a:r>
              <a:rPr lang="uk-UA" sz="2400" b="1" dirty="0" smtClean="0">
                <a:solidFill>
                  <a:srgbClr val="D60093"/>
                </a:solidFill>
                <a:latin typeface="Monotype Corsiva" pitchFamily="66" charset="0"/>
              </a:rPr>
              <a:t> очі, як зорі, сіяли.</a:t>
            </a:r>
          </a:p>
          <a:p>
            <a:pPr eaLnBrk="1" hangingPunct="1">
              <a:buFontTx/>
              <a:buNone/>
            </a:pPr>
            <a:r>
              <a:rPr lang="uk-UA" sz="2400" b="1" dirty="0" smtClean="0">
                <a:solidFill>
                  <a:srgbClr val="D60093"/>
                </a:solidFill>
                <a:latin typeface="Monotype Corsiva" pitchFamily="66" charset="0"/>
              </a:rPr>
              <a:t>         А слово за словом сміялось, </a:t>
            </a:r>
          </a:p>
          <a:p>
            <a:pPr eaLnBrk="1" hangingPunct="1">
              <a:buFontTx/>
              <a:buNone/>
            </a:pPr>
            <a:r>
              <a:rPr lang="uk-UA" sz="2400" b="1" dirty="0" smtClean="0">
                <a:solidFill>
                  <a:srgbClr val="D60093"/>
                </a:solidFill>
                <a:latin typeface="Monotype Corsiva" pitchFamily="66" charset="0"/>
              </a:rPr>
              <a:t>                                                  лилось…</a:t>
            </a:r>
            <a:endParaRPr lang="ru-RU" sz="2400" b="1" dirty="0" smtClean="0">
              <a:solidFill>
                <a:srgbClr val="D60093"/>
              </a:solidFill>
              <a:latin typeface="Monotype Corsiva" pitchFamily="66" charset="0"/>
            </a:endParaRPr>
          </a:p>
        </p:txBody>
      </p:sp>
      <p:pic>
        <p:nvPicPr>
          <p:cNvPr id="31334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5963" y="1773238"/>
            <a:ext cx="2808287" cy="4105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13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13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3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313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313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2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313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13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313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3133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3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313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3133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4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313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3133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3133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133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46" grpId="0"/>
      <p:bldP spid="31334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848294">
            <a:off x="2040283" y="3271248"/>
            <a:ext cx="6286544" cy="286232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Пере</a:t>
            </a:r>
            <a:r>
              <a:rPr lang="uk-UA" sz="6000" b="1" cap="none" spc="50" dirty="0" err="1" smtClean="0">
                <a:ln w="11430"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вірка</a:t>
            </a:r>
            <a:r>
              <a:rPr lang="uk-UA" sz="6000" b="1" cap="none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uk-UA" sz="6000" b="1" cap="none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домашнього </a:t>
            </a:r>
          </a:p>
          <a:p>
            <a:pPr algn="ctr"/>
            <a:r>
              <a:rPr lang="uk-UA" sz="6000" b="1" cap="none" spc="50" dirty="0" smtClean="0">
                <a:ln w="11430">
                  <a:solidFill>
                    <a:sysClr val="windowText" lastClr="000000"/>
                  </a:solidFill>
                </a:ln>
                <a:solidFill>
                  <a:srgbClr val="FF0066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завдання</a:t>
            </a:r>
            <a:endParaRPr lang="ru-RU" sz="6000" b="1" cap="none" spc="50" dirty="0">
              <a:ln w="11430">
                <a:solidFill>
                  <a:sysClr val="windowText" lastClr="000000"/>
                </a:solidFill>
              </a:ln>
              <a:solidFill>
                <a:srgbClr val="FF0066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User\Рабочий стол\Документи 2013-2014р\Вика\Фон\фотки\На сайт ВІКА\Фон для сайта\40534675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3429000"/>
            <a:ext cx="3286118" cy="3235001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132 -0.44218 L -0.04948 -0.0959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" y="1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00496" y="1285860"/>
            <a:ext cx="4933980" cy="525621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None/>
            </a:pPr>
            <a:r>
              <a:rPr lang="uk-UA" sz="2800" dirty="0" smtClean="0">
                <a:solidFill>
                  <a:srgbClr val="0000FF"/>
                </a:solidFill>
                <a:latin typeface="Monotype Corsiva" pitchFamily="66" charset="0"/>
              </a:rPr>
              <a:t>Прагнучи стати художником, Тарас пішов шукати вчителя по сусідніх селах: Вільшана, </a:t>
            </a:r>
            <a:r>
              <a:rPr lang="uk-UA" sz="2800" dirty="0" err="1" smtClean="0">
                <a:solidFill>
                  <a:srgbClr val="0000FF"/>
                </a:solidFill>
                <a:latin typeface="Monotype Corsiva" pitchFamily="66" charset="0"/>
              </a:rPr>
              <a:t>Хлипнівка</a:t>
            </a:r>
            <a:r>
              <a:rPr lang="uk-UA" sz="2800" dirty="0" smtClean="0">
                <a:solidFill>
                  <a:srgbClr val="0000FF"/>
                </a:solidFill>
                <a:latin typeface="Monotype Corsiva" pitchFamily="66" charset="0"/>
              </a:rPr>
              <a:t>, </a:t>
            </a:r>
            <a:r>
              <a:rPr lang="uk-UA" sz="2800" dirty="0" err="1" smtClean="0">
                <a:solidFill>
                  <a:srgbClr val="0000FF"/>
                </a:solidFill>
                <a:latin typeface="Monotype Corsiva" pitchFamily="66" charset="0"/>
              </a:rPr>
              <a:t>Лисянка</a:t>
            </a:r>
            <a:r>
              <a:rPr lang="uk-UA" sz="2800" dirty="0" smtClean="0">
                <a:solidFill>
                  <a:srgbClr val="0000FF"/>
                </a:solidFill>
                <a:latin typeface="Monotype Corsiva" pitchFamily="66" charset="0"/>
              </a:rPr>
              <a:t>… Проте різні малярі або не помічали його  здібностей, або вимагали панського дозволу для навчання. А коли Тарас звернувся за дозволом, управитель пана </a:t>
            </a:r>
            <a:r>
              <a:rPr lang="uk-UA" sz="2800" dirty="0" err="1" smtClean="0">
                <a:solidFill>
                  <a:srgbClr val="0000FF"/>
                </a:solidFill>
                <a:latin typeface="Monotype Corsiva" pitchFamily="66" charset="0"/>
              </a:rPr>
              <a:t>Енгельгардта</a:t>
            </a:r>
            <a:r>
              <a:rPr lang="uk-UA" sz="2800" dirty="0" smtClean="0">
                <a:solidFill>
                  <a:srgbClr val="0000FF"/>
                </a:solidFill>
                <a:latin typeface="Monotype Corsiva" pitchFamily="66" charset="0"/>
              </a:rPr>
              <a:t> послав його на кухню кухарчуком. Отут і зрозумів, що значить бути кріпаком.</a:t>
            </a:r>
            <a:endParaRPr lang="ru-RU" sz="2800" dirty="0" smtClean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320516" name="Rectangle 4"/>
          <p:cNvSpPr>
            <a:spLocks noGrp="1" noChangeArrowheads="1"/>
          </p:cNvSpPr>
          <p:nvPr>
            <p:ph type="title"/>
          </p:nvPr>
        </p:nvSpPr>
        <p:spPr>
          <a:xfrm>
            <a:off x="428596" y="714356"/>
            <a:ext cx="6870700" cy="1044575"/>
          </a:xfrm>
        </p:spPr>
        <p:txBody>
          <a:bodyPr anchor="ctr">
            <a:prstTxWarp prst="textArchUp">
              <a:avLst/>
            </a:prstTxWarp>
            <a:normAutofit/>
          </a:bodyPr>
          <a:lstStyle/>
          <a:p>
            <a:pPr eaLnBrk="1" hangingPunct="1"/>
            <a:r>
              <a:rPr lang="uk-UA" sz="5400" b="1" dirty="0" smtClean="0">
                <a:solidFill>
                  <a:srgbClr val="7030A0"/>
                </a:solidFill>
                <a:latin typeface="Monotype Corsiva" pitchFamily="66" charset="0"/>
              </a:rPr>
              <a:t>Жага до малювання</a:t>
            </a:r>
            <a:endParaRPr lang="ru-RU" sz="5400" b="1" dirty="0" smtClean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320517" name="Picture 5" descr="2007-01-04 (4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643050"/>
            <a:ext cx="3709987" cy="39608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3205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20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20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0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20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20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20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0515" grpId="0" build="p"/>
      <p:bldP spid="320516" grpId="0"/>
    </p:bldLst>
  </p:timing>
</p:sld>
</file>

<file path=ppt/slides/slide4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0.png" id="2" name="Рисунок 1"/>
          <p:cNvPicPr>
            <a:picLocks noChangeAspect="1" noGrp="1"/>
          </p:cNvPicPr>
          <p:nvPr isPhoto="1"/>
        </p:nvPicPr>
        <p:blipFill>
          <a:blip r:embed="rId2">
            <a:lum/>
          </a:blip>
          <a:srcRect r="1394" t="1590"/>
          <a:stretch>
            <a:fillRect/>
          </a:stretch>
        </p:blipFill>
        <p:spPr>
          <a:xfrm>
            <a:off x="2071670" y="1928802"/>
            <a:ext cx="5214974" cy="44291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643042" y="1071546"/>
            <a:ext cx="5812938" cy="923330"/>
          </a:xfrm>
          <a:prstGeom prst="rect">
            <a:avLst/>
          </a:prstGeom>
          <a:noFill/>
        </p:spPr>
        <p:txBody>
          <a:bodyPr bIns="45720" lIns="91440" rIns="91440" tIns="45720" wrap="none">
            <a:prstTxWarp prst="textArchUp">
              <a:avLst/>
            </a:prstTxWarp>
            <a:spAutoFit/>
            <a:scene3d>
              <a:camera prst="orthographicFront"/>
              <a:lightRig dir="t" rig="brightRoom"/>
            </a:scene3d>
            <a:sp3d contourW="6350" prstMaterial="plastic">
              <a:bevelT h="20320" prst="angle" w="20320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b="1" cap="all" dirty="0" lang="ru-RU" smtClean="0" sz="5400">
                <a:ln>
                  <a:solidFill>
                    <a:schemeClr val="tx1"/>
                  </a:solidFill>
                </a:ln>
                <a:solidFill>
                  <a:srgbClr val="00FFFF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</a:rPr>
              <a:t>Смерть </a:t>
            </a:r>
            <a:r>
              <a:rPr b="1" cap="all" dirty="0" err="1" lang="ru-RU" smtClean="0" sz="5400">
                <a:ln>
                  <a:solidFill>
                    <a:schemeClr val="tx1"/>
                  </a:solidFill>
                </a:ln>
                <a:solidFill>
                  <a:srgbClr val="00FFFF"/>
                </a:solidFill>
                <a:effectLst>
                  <a:outerShdw algn="tl" blurRad="19685" dir="5400000" dist="12700" rotWithShape="0">
                    <a:schemeClr val="accent1">
                      <a:satMod val="130000"/>
                      <a:alpha val="60000"/>
                    </a:schemeClr>
                  </a:outerShdw>
                  <a:reflection algn="bl" blurRad="10000" dir="5400000" dist="500" endPos="48000" rotWithShape="0" stA="55000" sy="-100000"/>
                </a:effectLst>
              </a:rPr>
              <a:t>матері</a:t>
            </a:r>
            <a:endParaRPr b="1" cap="all" dirty="0" lang="ru-RU" sz="5400">
              <a:ln>
                <a:solidFill>
                  <a:schemeClr val="tx1"/>
                </a:solidFill>
              </a:ln>
              <a:solidFill>
                <a:srgbClr val="00FFFF"/>
              </a:solidFill>
              <a:effectLst>
                <a:outerShdw algn="tl" blurRad="19685" dir="5400000" dist="12700" rotWithShape="0">
                  <a:schemeClr val="accent1">
                    <a:satMod val="130000"/>
                    <a:alpha val="60000"/>
                  </a:schemeClr>
                </a:outerShdw>
                <a:reflection algn="bl" blurRad="10000" dir="5400000" dist="500" endPos="48000" rotWithShape="0" stA="55000" sy="-10000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dur="indefinite" id="1" nodeType="tmRoot" restart="never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 descr="сканирование0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86248" y="857232"/>
            <a:ext cx="2811462" cy="4530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D:\Вика\Робота\презинтация\blue_jay_bush_hw.gif"/>
          <p:cNvPicPr>
            <a:picLocks noChangeAspect="1" noChangeArrowheads="1" noCrop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74029">
            <a:off x="-84381" y="4314013"/>
            <a:ext cx="2476500" cy="27241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2.png" id="2" name="Рисунок 1"/>
          <p:cNvPicPr>
            <a:picLocks noChangeAspect="1" noGrp="1"/>
          </p:cNvPicPr>
          <p:nvPr isPhoto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rcRect b="28"/>
          <a:stretch>
            <a:fillRect/>
          </a:stretch>
        </p:blipFill>
        <p:spPr>
          <a:xfrm>
            <a:off x="0" y="1285860"/>
            <a:ext cx="9144000" cy="537370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500034" y="285728"/>
            <a:ext cx="3280513" cy="1323439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dirty="0" lang="ru-RU" smtClean="0" sz="40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Пан </a:t>
            </a:r>
          </a:p>
          <a:p>
            <a:pPr algn="ctr"/>
            <a:r>
              <a:rPr b="1" dirty="0" err="1" lang="ru-RU" smtClean="0" sz="40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Енгельгардт</a:t>
            </a:r>
            <a:endParaRPr b="1" dirty="0" lang="ru-RU" sz="4000">
              <a:ln w="12700">
                <a:solidFill>
                  <a:schemeClr val="tx1"/>
                </a:solidFill>
                <a:prstDash val="solid"/>
              </a:ln>
              <a:solidFill>
                <a:srgbClr val="00FF00"/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83228" y="214290"/>
            <a:ext cx="4246490" cy="1446550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dirty="0" err="1" lang="ru-RU" smtClean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Козак</a:t>
            </a:r>
            <a:r>
              <a:rPr b="1" dirty="0" lang="ru-RU" smtClean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 Платов </a:t>
            </a:r>
          </a:p>
          <a:p>
            <a:pPr algn="ctr"/>
            <a:r>
              <a:rPr b="1" dirty="0" lang="ru-RU" smtClean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1812р.</a:t>
            </a:r>
            <a:endParaRPr b="1" dirty="0" lang="ru-RU" sz="4400">
              <a:ln w="12700">
                <a:solidFill>
                  <a:schemeClr val="tx1"/>
                </a:solidFill>
                <a:prstDash val="solid"/>
              </a:ln>
              <a:solidFill>
                <a:srgbClr val="00FF00"/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dur="indefinite" id="1" nodeType="tmRoot" restart="never"/>
      </p:par>
    </p:tnLst>
  </p:timing>
</p:sld>
</file>

<file path=ppt/slides/slide4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4.png" id="2" name="Рисунок 1"/>
          <p:cNvPicPr>
            <a:picLocks noChangeAspect="1" noGrp="1"/>
          </p:cNvPicPr>
          <p:nvPr isPhoto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tretch>
            <a:fillRect/>
          </a:stretch>
        </p:blipFill>
        <p:spPr>
          <a:xfrm>
            <a:off x="1214414" y="1571612"/>
            <a:ext cx="7072362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571736" y="285728"/>
            <a:ext cx="4403770" cy="144655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66" typeface="Monotype Corsiva"/>
              </a:rPr>
              <a:t>У Петербурзі </a:t>
            </a:r>
          </a:p>
          <a:p>
            <a:pPr algn="ctr"/>
            <a:r>
              <a:rPr b="1" cap="none" dirty="0" lang="uk-UA" smtClean="0" spc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66" typeface="Monotype Corsiva"/>
              </a:rPr>
              <a:t>(у айстра </a:t>
            </a:r>
            <a:r>
              <a:rPr b="1" cap="none" dirty="0" err="1" lang="uk-UA" smtClean="0" spc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66" typeface="Monotype Corsiva"/>
              </a:rPr>
              <a:t>Ширяєва</a:t>
            </a:r>
            <a:r>
              <a:rPr b="1" cap="none" dirty="0" lang="uk-UA" smtClean="0" spc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66" typeface="Monotype Corsiva"/>
              </a:rPr>
              <a:t>)</a:t>
            </a:r>
            <a:endParaRPr b="1" cap="none" dirty="0" lang="uk-UA" spc="0" sz="440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  <a:latin charset="0" pitchFamily="66" typeface="Monotype Corsiv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5715016"/>
            <a:ext cx="2972288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5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66" typeface="Monotype Corsiva"/>
              </a:rPr>
              <a:t>Літній сад</a:t>
            </a:r>
            <a:endParaRPr b="1" cap="none" dirty="0" lang="uk-UA" spc="0" sz="5400">
              <a:ln w="12700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  <a:latin charset="0" pitchFamily="66" typeface="Monotype Corsiva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dur="indefinite" id="1" nodeType="tmRoot" restart="never"/>
      </p:par>
    </p:tnLst>
  </p:timing>
</p:sld>
</file>

<file path=ppt/slides/slide4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5.png" id="2" name="Рисунок 1"/>
          <p:cNvPicPr>
            <a:picLocks noChangeAspect="1" noGrp="1"/>
          </p:cNvPicPr>
          <p:nvPr isPhoto="1"/>
        </p:nvPicPr>
        <p:blipFill>
          <a:blip r:embed="rId2">
            <a:lum/>
          </a:blip>
          <a:srcRect b="36"/>
          <a:stretch>
            <a:fillRect/>
          </a:stretch>
        </p:blipFill>
        <p:spPr>
          <a:xfrm>
            <a:off x="1571604" y="1285860"/>
            <a:ext cx="6072230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2428860" y="500042"/>
            <a:ext cx="4488729" cy="76944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4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66" typeface="Monotype Corsiva"/>
              </a:rPr>
              <a:t>Зустріч з Сошенком</a:t>
            </a:r>
            <a:endParaRPr b="1" cap="none" dirty="0" lang="uk-UA" spc="0" sz="4400">
              <a:ln w="127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  <a:latin charset="0" pitchFamily="66" typeface="Monotype Corsiva"/>
            </a:endParaRPr>
          </a:p>
        </p:txBody>
      </p:sp>
    </p:spTree>
  </p:cSld>
  <p:clrMapOvr>
    <a:masterClrMapping/>
  </p:clrMapOvr>
  <p:transition>
    <p:plus/>
  </p:transition>
  <p:timing>
    <p:tnLst>
      <p:par>
        <p:cTn dur="indefinite" id="1" nodeType="tmRoot" restart="never"/>
      </p:par>
    </p:tnLst>
  </p:timing>
</p:sld>
</file>

<file path=ppt/slides/slide4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6.png" id="2" name="Рисунок 1"/>
          <p:cNvPicPr>
            <a:picLocks noChangeAspect="1" noGrp="1"/>
          </p:cNvPicPr>
          <p:nvPr isPhoto="1"/>
        </p:nvPicPr>
        <p:blipFill>
          <a:blip r:embed="rId2">
            <a:lum/>
          </a:blip>
          <a:srcRect b="71" r="78"/>
          <a:stretch>
            <a:fillRect/>
          </a:stretch>
        </p:blipFill>
        <p:spPr>
          <a:xfrm>
            <a:off x="1928794" y="500042"/>
            <a:ext cx="6000792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57158" y="5143512"/>
            <a:ext cx="8288552" cy="923330"/>
          </a:xfrm>
          <a:prstGeom prst="rect">
            <a:avLst/>
          </a:prstGeom>
          <a:noFill/>
        </p:spPr>
        <p:txBody>
          <a:bodyPr bIns="45720" lIns="91440" rIns="91440" tIns="45720" wrap="none">
            <a:prstTxWarp prst="textArchDown">
              <a:avLst/>
            </a:prstTxWarp>
            <a:spAutoFit/>
          </a:bodyPr>
          <a:lstStyle/>
          <a:p>
            <a:pPr algn="ctr"/>
            <a:r>
              <a:rPr b="1" cap="none" dirty="0" lang="ru-RU" smtClean="0" spc="0" sz="5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Портрет </a:t>
            </a:r>
            <a:r>
              <a:rPr b="1" cap="none" dirty="0" err="1" lang="ru-RU" smtClean="0" spc="0" sz="5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Івана</a:t>
            </a:r>
            <a:r>
              <a:rPr b="1" cap="none" dirty="0" lang="ru-RU" smtClean="0" spc="0" sz="5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b="1" cap="none" dirty="0" err="1" lang="ru-RU" smtClean="0" spc="0" sz="5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C0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</a:rPr>
              <a:t>Сошенка</a:t>
            </a:r>
            <a:endParaRPr b="1" cap="none" dirty="0" lang="ru-RU" spc="0" sz="5400">
              <a:ln w="12700">
                <a:solidFill>
                  <a:schemeClr val="tx1"/>
                </a:solidFill>
                <a:prstDash val="solid"/>
              </a:ln>
              <a:solidFill>
                <a:srgbClr val="FFC000"/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 dir="in"/>
  </p:transition>
  <p:timing>
    <p:tnLst>
      <p:par>
        <p:cTn dur="indefinite" id="1" nodeType="tmRoot" restart="never"/>
      </p:par>
    </p:tnLst>
  </p:timing>
</p:sld>
</file>

<file path=ppt/slides/slide4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8.png" id="2" name="Рисунок 1"/>
          <p:cNvPicPr>
            <a:picLocks noChangeAspect="1" noGrp="1"/>
          </p:cNvPicPr>
          <p:nvPr isPhoto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/>
          </a:blip>
          <a:stretch>
            <a:fillRect/>
          </a:stretch>
        </p:blipFill>
        <p:spPr>
          <a:xfrm>
            <a:off x="642910" y="1571612"/>
            <a:ext cx="7786742" cy="485778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1214414" y="1000108"/>
            <a:ext cx="6572296" cy="76944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4400">
                <a:solidFill>
                  <a:srgbClr val="0000FF"/>
                </a:solidFill>
                <a:latin charset="0" pitchFamily="66" typeface="Monotype Corsiva"/>
              </a:rPr>
              <a:t>Велике щастя бути вільним</a:t>
            </a:r>
            <a:endParaRPr b="1" dirty="0" lang="ru-RU" sz="4400">
              <a:solidFill>
                <a:srgbClr val="0000FF"/>
              </a:solidFill>
              <a:latin charset="0" pitchFamily="66" typeface="Monotype Corsiva"/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dur="indefinite" id="1" nodeType="tmRoot" restart="never"/>
      </p:par>
    </p:tnLst>
  </p:timing>
</p:sld>
</file>

<file path=ppt/slides/slide4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7.png" id="2" name="Рисунок 1"/>
          <p:cNvPicPr>
            <a:picLocks noChangeAspect="1" noGrp="1"/>
          </p:cNvPicPr>
          <p:nvPr isPhoto="1"/>
        </p:nvPicPr>
        <p:blipFill>
          <a:blip r:embed="rId2">
            <a:lum/>
          </a:blip>
          <a:srcRect b="52"/>
          <a:stretch>
            <a:fillRect/>
          </a:stretch>
        </p:blipFill>
        <p:spPr>
          <a:xfrm>
            <a:off x="1285852" y="1142984"/>
            <a:ext cx="6429420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571604" y="357166"/>
            <a:ext cx="5798382" cy="1754326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cap="none" dirty="0" lang="uk-UA" smtClean="0" spc="0" sz="5400">
                <a:ln w="127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charset="0" pitchFamily="82" typeface="Gabriola"/>
              </a:rPr>
              <a:t>Світ не без добрих людей</a:t>
            </a:r>
          </a:p>
          <a:p>
            <a:pPr algn="ctr"/>
            <a:endParaRPr b="1" cap="none" dirty="0" lang="ru-RU" spc="0" sz="540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algn="tl" blurRad="41275" dir="1800000" dist="20320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480" y="5929330"/>
            <a:ext cx="5402441" cy="646331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360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3"/>
                </a:solidFill>
                <a:effectLst>
                  <a:outerShdw algn="tl" blurRad="50000" dir="7500000" dist="50800">
                    <a:srgbClr val="000000">
                      <a:shade val="5000"/>
                      <a:alpha val="35000"/>
                    </a:srgbClr>
                  </a:outerShdw>
                </a:effectLst>
                <a:latin charset="0" pitchFamily="66" typeface="Monotype Corsiva"/>
              </a:rPr>
              <a:t>У майстерні Карла Брюллова</a:t>
            </a:r>
            <a:endParaRPr b="1" cap="none" dirty="0" lang="uk-UA" spc="0" sz="3600">
              <a:ln w="19050">
                <a:solidFill>
                  <a:schemeClr val="tx1"/>
                </a:solidFill>
                <a:prstDash val="solid"/>
              </a:ln>
              <a:solidFill>
                <a:schemeClr val="accent3"/>
              </a:solidFill>
              <a:effectLst>
                <a:outerShdw algn="tl" blurRad="50000" dir="7500000" dist="50800">
                  <a:srgbClr val="000000">
                    <a:shade val="5000"/>
                    <a:alpha val="35000"/>
                  </a:srgbClr>
                </a:outerShdw>
              </a:effectLst>
              <a:latin charset="0" pitchFamily="66" typeface="Monotype Corsiva"/>
            </a:endParaRPr>
          </a:p>
        </p:txBody>
      </p:sp>
    </p:spTree>
  </p:cSld>
  <p:clrMapOvr>
    <a:masterClrMapping/>
  </p:clrMapOvr>
  <p:transition>
    <p:cover dir="r"/>
  </p:transition>
  <p:timing>
    <p:tnLst>
      <p:par>
        <p:cTn dur="indefinite" id="1" nodeType="tmRoot" restart="never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isplay_image.jpeg"/>
          <p:cNvPicPr>
            <a:picLocks noChangeAspect="1"/>
          </p:cNvPicPr>
          <p:nvPr/>
        </p:nvPicPr>
        <p:blipFill>
          <a:blip r:embed="rId2">
            <a:clrChange>
              <a:clrFrom>
                <a:srgbClr val="FCFEF0"/>
              </a:clrFrom>
              <a:clrTo>
                <a:srgbClr val="FCFE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7488" y="1785926"/>
            <a:ext cx="3714776" cy="4870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785918" y="1285860"/>
            <a:ext cx="564360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6600" b="1" cap="none" spc="0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Карл Брюллов</a:t>
            </a:r>
            <a:endParaRPr lang="ru-RU" sz="6600" b="1" cap="none" spc="0" dirty="0">
              <a:ln w="19050">
                <a:solidFill>
                  <a:schemeClr val="bg1"/>
                </a:solidFill>
                <a:prstDash val="solid"/>
              </a:ln>
              <a:solidFill>
                <a:srgbClr val="00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142852"/>
            <a:ext cx="8072494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48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algn="tl" blurRad="55000" dir="5400000" dist="50800">
                    <a:srgbClr val="000000">
                      <a:alpha val="33000"/>
                    </a:srgbClr>
                  </a:outerShdw>
                </a:effectLst>
                <a:latin charset="0" pitchFamily="66" typeface="Monotype Corsiva"/>
              </a:rPr>
              <a:t>План-характеристика образів:</a:t>
            </a:r>
            <a:endParaRPr b="1" dirty="0" lang="ru-RU" sz="4800">
              <a:ln cmpd="sng" w="17780">
                <a:solidFill>
                  <a:schemeClr val="tx1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algn="tl" blurRad="55000" dir="5400000" dist="50800">
                  <a:srgbClr val="000000">
                    <a:alpha val="33000"/>
                  </a:srgbClr>
                </a:outerShdw>
              </a:effectLst>
              <a:latin charset="0" pitchFamily="66" typeface="Monotype Corsiva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85852" y="1000108"/>
          <a:ext cx="3214710" cy="541147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3214710"/>
              </a:tblGrid>
              <a:tr h="170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dirty="0" lang="uk-UA" sz="3200">
                          <a:latin charset="0" pitchFamily="66" typeface="Monotype Corsiva"/>
                        </a:rPr>
                        <a:t>МАРУСЯ</a:t>
                      </a:r>
                      <a:endParaRPr dirty="0" lang="ru-RU" sz="2800"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1. Скромна</a:t>
                      </a:r>
                      <a:endParaRPr dirty="0"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2. Привітна</a:t>
                      </a:r>
                      <a:endParaRPr dirty="0"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3. Тиха</a:t>
                      </a:r>
                      <a:endParaRPr dirty="0"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4. Ввічлива</a:t>
                      </a:r>
                      <a:endParaRPr dirty="0"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5. Спокійна</a:t>
                      </a:r>
                      <a:endParaRPr dirty="0"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6. Працьовита</a:t>
                      </a:r>
                      <a:endParaRPr dirty="0"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7. Чутлива</a:t>
                      </a:r>
                      <a:endParaRPr dirty="0"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917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8. Шляхетна</a:t>
                      </a:r>
                      <a:endParaRPr dirty="0"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917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9. </a:t>
                      </a:r>
                      <a:r>
                        <a:rPr dirty="0" err="1" lang="uk-UA" smtClean="0" sz="2400"/>
                        <a:t>Угідлива</a:t>
                      </a:r>
                      <a:endParaRPr dirty="0"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917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10. Чепурна</a:t>
                      </a:r>
                      <a:endParaRPr dirty="0"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917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11. Покірна</a:t>
                      </a:r>
                      <a:endParaRPr dirty="0"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917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12. Богобоязлива</a:t>
                      </a:r>
                      <a:endParaRPr dirty="0"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917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13. Сльозлива</a:t>
                      </a:r>
                      <a:endParaRPr dirty="0"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</a:tbl>
          </a:graphicData>
        </a:graphic>
      </p:graphicFrame>
      <p:pic>
        <p:nvPicPr>
          <p:cNvPr descr="cf185615ada30a2495b2888c0cd4c5e2.jpeg.jpg"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484">
            <a:off x="5520207" y="1136754"/>
            <a:ext cx="2286016" cy="5353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accel="50000" fill="hold" grpId="0" id="5" nodeType="afterEffect" presetClass="entr" presetID="38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dur="228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dur="228" fill="hold" id="8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28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autoRev="1" decel="50000" dur="78" fill="hold" id="10">
                                          <p:stCondLst>
                                            <p:cond delay="2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8" fill="hold" id="11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id="12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14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5">
                            <p:stCondLst>
                              <p:cond delay="7000"/>
                            </p:stCondLst>
                            <p:childTnLst>
                              <p:par>
                                <p:cTn fill="hold" id="16" nodeType="after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8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85852" y="1357298"/>
            <a:ext cx="700595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Василь </a:t>
            </a:r>
            <a:r>
              <a:rPr lang="ru-RU" sz="54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Жуковський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4" name="Рисунок 3" descr="201211093jJ4J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64" y="2571744"/>
            <a:ext cx="2833691" cy="3753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19.png" id="2" name="Рисунок 1"/>
          <p:cNvPicPr>
            <a:picLocks noChangeAspect="1" noGrp="1"/>
          </p:cNvPicPr>
          <p:nvPr isPhoto="1"/>
        </p:nvPicPr>
        <p:blipFill>
          <a:blip r:embed="rId2">
            <a:lum/>
          </a:blip>
          <a:srcRect b="38" r="56"/>
          <a:stretch>
            <a:fillRect/>
          </a:stretch>
        </p:blipFill>
        <p:spPr>
          <a:xfrm>
            <a:off x="714348" y="357166"/>
            <a:ext cx="7858180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785918" y="5411450"/>
            <a:ext cx="6261906" cy="144655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</a:bodyPr>
          <a:lstStyle/>
          <a:p>
            <a:pPr algn="ctr"/>
            <a:r>
              <a:rPr b="1" cap="none" dirty="0" lang="uk-UA" smtClean="0" spc="0" sz="440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algn="tl" blurRad="50000" dir="7500000" dist="50800">
                    <a:srgbClr val="000000">
                      <a:shade val="5000"/>
                      <a:alpha val="35000"/>
                    </a:srgbClr>
                  </a:outerShdw>
                </a:effectLst>
              </a:rPr>
              <a:t>Вручення відпускної </a:t>
            </a:r>
          </a:p>
          <a:p>
            <a:pPr algn="ctr"/>
            <a:r>
              <a:rPr b="1" cap="none" dirty="0" lang="uk-UA" smtClean="0" spc="0" sz="440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00FF"/>
                </a:solidFill>
                <a:effectLst>
                  <a:outerShdw algn="tl" blurRad="50000" dir="7500000" dist="50800">
                    <a:srgbClr val="000000">
                      <a:shade val="5000"/>
                      <a:alpha val="35000"/>
                    </a:srgbClr>
                  </a:outerShdw>
                </a:effectLst>
              </a:rPr>
              <a:t>(1838р.)</a:t>
            </a:r>
            <a:endParaRPr b="1" cap="none" dirty="0" lang="uk-UA" spc="0" sz="440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00FF"/>
              </a:solidFill>
              <a:effectLst>
                <a:outerShdw algn="tl" blurRad="50000" dir="7500000" dist="50800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dur="indefinite" id="1" nodeType="tmRoot" restart="never"/>
      </p:par>
    </p:tnLst>
  </p:timing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0.png" id="2" name="Рисунок 1"/>
          <p:cNvPicPr>
            <a:picLocks noChangeAspect="1" noGrp="1"/>
          </p:cNvPicPr>
          <p:nvPr isPhoto="1"/>
        </p:nvPicPr>
        <p:blipFill>
          <a:blip r:embed="rId2">
            <a:lum/>
          </a:blip>
          <a:srcRect b="71"/>
          <a:stretch>
            <a:fillRect/>
          </a:stretch>
        </p:blipFill>
        <p:spPr>
          <a:xfrm>
            <a:off x="2857488" y="1571612"/>
            <a:ext cx="5572164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357290" y="0"/>
            <a:ext cx="6786610" cy="1569660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cap="none" dirty="0" lang="uk-UA" smtClean="0" spc="0" sz="480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50000" dir="7500000" dist="50800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Навчання в академії мистецтв</a:t>
            </a:r>
            <a:endParaRPr b="1" cap="none" dirty="0" lang="uk-UA" spc="0" sz="4800">
              <a:ln w="19050">
                <a:solidFill>
                  <a:srgbClr val="0000FF"/>
                </a:solidFill>
                <a:prstDash val="solid"/>
              </a:ln>
              <a:solidFill>
                <a:srgbClr val="FFFF00"/>
              </a:solidFill>
              <a:effectLst>
                <a:outerShdw algn="tl" blurRad="50000" dir="7500000" dist="50800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descr="051.jpg" id="4" name="Рисунок 3"/>
          <p:cNvPicPr>
            <a:picLocks noChangeAspect="1"/>
          </p:cNvPicPr>
          <p:nvPr/>
        </p:nvPicPr>
        <p:blipFill>
          <a:blip cstate="print"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282" y="1071546"/>
            <a:ext cx="2143140" cy="2674746"/>
          </a:xfrm>
          <a:prstGeom prst="rect">
            <a:avLst/>
          </a:prstGeom>
        </p:spPr>
      </p:pic>
    </p:spTree>
  </p:cSld>
  <p:clrMapOvr>
    <a:masterClrMapping/>
  </p:clrMapOvr>
  <p:transition>
    <p:circle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mph" presetID="36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autoRev="1" dur="250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autoRev="1" dur="25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autoRev="1" dur="25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autoRev="1" dur="250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g5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CC66"/>
              </a:clrFrom>
              <a:clrTo>
                <a:srgbClr val="FFCC6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642918"/>
            <a:ext cx="9144000" cy="571500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177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802" y="1785926"/>
            <a:ext cx="3405194" cy="4643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357290" y="857232"/>
            <a:ext cx="71206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Причинна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» – 1837р.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71538" y="857232"/>
            <a:ext cx="692945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Виразне</a:t>
            </a:r>
            <a:r>
              <a:rPr lang="ru-RU" sz="5400" b="1" cap="all" spc="0" dirty="0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5400" b="1" cap="all" spc="0" dirty="0" err="1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читання</a:t>
            </a:r>
            <a:r>
              <a:rPr lang="ru-RU" sz="5400" b="1" cap="all" spc="0" dirty="0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sz="5400" b="1" cap="all" spc="0" dirty="0" err="1" smtClean="0">
                <a:ln w="0">
                  <a:solidFill>
                    <a:schemeClr val="tx1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балади</a:t>
            </a:r>
            <a:endParaRPr lang="ru-RU" sz="5400" b="1" cap="all" spc="0" dirty="0">
              <a:ln w="0">
                <a:solidFill>
                  <a:schemeClr val="tx1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Рисунок 3" descr="109745_7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3000372"/>
            <a:ext cx="7000924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evchenko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1000100" y="78579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4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00562" y="1571612"/>
          <a:ext cx="4071966" cy="450977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4071966"/>
              </a:tblGrid>
              <a:tr h="170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3600" dirty="0">
                          <a:latin typeface="Monotype Corsiva" pitchFamily="66" charset="0"/>
                        </a:rPr>
                        <a:t>ВАСИЛЬ</a:t>
                      </a:r>
                      <a:endParaRPr lang="ru-RU" sz="3200" dirty="0">
                        <a:latin typeface="Monotype Corsiva" pitchFamily="66" charset="0"/>
                        <a:ea typeface="Times New Roman"/>
                        <a:cs typeface="Times New Roman"/>
                      </a:endParaRPr>
                    </a:p>
                  </a:txBody>
                  <a:tcPr marL="61595" marR="61595" marT="12065" marB="0" anchor="ctr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dirty="0"/>
                        <a:t>1. Чесний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95" marR="61595" marT="12065" marB="0" anchor="ctr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dirty="0"/>
                        <a:t>2. Скромний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95" marR="61595" marT="12065" marB="0" anchor="ctr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dirty="0"/>
                        <a:t>3. Щирий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95" marR="61595" marT="12065" marB="0" anchor="ctr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dirty="0"/>
                        <a:t>4. Добрий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95" marR="61595" marT="12065" marB="0" anchor="ctr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dirty="0"/>
                        <a:t>5. Працьовитий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95" marR="61595" marT="12065" marB="0" anchor="ctr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dirty="0"/>
                        <a:t>6. Розумний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95" marR="61595" marT="12065" marB="0" anchor="ctr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dirty="0"/>
                        <a:t>7. Дотепний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95" marR="61595" marT="12065" marB="0" anchor="ctr"/>
                </a:tc>
              </a:tr>
              <a:tr h="1917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dirty="0"/>
                        <a:t>8. Чутливий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95" marR="61595" marT="12065" marB="0" anchor="ctr"/>
                </a:tc>
              </a:tr>
              <a:tr h="1917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800" dirty="0"/>
                        <a:t>9. Вразливий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1595" marR="61595" marT="12065" marB="0" anchor="ctr"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85786" y="142852"/>
            <a:ext cx="80724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b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Monotype Corsiva" pitchFamily="66" charset="0"/>
              </a:rPr>
              <a:t>План-характеристика образів:</a:t>
            </a:r>
            <a:endParaRPr lang="ru-RU" sz="4800" b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" name="Рисунок 4" descr="1.gif"/>
          <p:cNvPicPr>
            <a:picLocks noChangeAspect="1"/>
          </p:cNvPicPr>
          <p:nvPr/>
        </p:nvPicPr>
        <p:blipFill>
          <a:blip r:embed="rId2"/>
          <a:srcRect t="6438" r="6557"/>
          <a:stretch>
            <a:fillRect/>
          </a:stretch>
        </p:blipFill>
        <p:spPr>
          <a:xfrm rot="21396165">
            <a:off x="662746" y="1004207"/>
            <a:ext cx="2714644" cy="5572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428604"/>
            <a:ext cx="5572164" cy="923330"/>
          </a:xfrm>
          <a:prstGeom prst="rect">
            <a:avLst/>
          </a:prstGeom>
          <a:noFill/>
        </p:spPr>
        <p:txBody>
          <a:bodyPr bIns="45720" lIns="91440" rIns="91440" tIns="45720" wrap="square">
            <a:prstTxWarp prst="textCanDown">
              <a:avLst/>
            </a:prstTxWarp>
            <a:spAutoFit/>
            <a:scene3d>
              <a:camera prst="orthographicFront"/>
              <a:lightRig dir="tl" rig="glow">
                <a:rot lat="0" lon="0" rev="5400000"/>
              </a:lightRig>
            </a:scene3d>
            <a:sp3d contourW="12700">
              <a:bevelT h="25400" w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b="1" cap="none" dirty="0" lang="ru-RU" smtClean="0" spc="0" sz="540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</a:rPr>
              <a:t>5 </a:t>
            </a:r>
            <a:r>
              <a:rPr b="1" cap="none" dirty="0" lang="uk-UA" smtClean="0" spc="0" sz="5400">
                <a:ln w="11430">
                  <a:solidFill>
                    <a:schemeClr val="tx1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6">
                      <a:satMod val="175000"/>
                      <a:alpha val="40000"/>
                    </a:schemeClr>
                  </a:glow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</a:rPr>
              <a:t>хвилин поезії</a:t>
            </a:r>
            <a:endParaRPr b="1" cap="none" dirty="0" lang="ru-RU" spc="0" sz="5400">
              <a:ln w="11430">
                <a:solidFill>
                  <a:schemeClr val="tx1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glow rad="63500">
                  <a:schemeClr val="accent6">
                    <a:satMod val="175000"/>
                    <a:alpha val="40000"/>
                  </a:schemeClr>
                </a:glow>
                <a:outerShdw algn="tl" blurRad="80000" dir="5040000" dist="4000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1643050"/>
            <a:ext cx="6572296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err="1" lang="uk-UA" smtClean="0" sz="360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charset="0" pitchFamily="66" typeface="Monotype Corsiva"/>
              </a:rPr>
              <a:t>“Реве</a:t>
            </a:r>
            <a:r>
              <a:rPr b="1" dirty="0" lang="uk-UA" smtClean="0" sz="360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charset="0" pitchFamily="66" typeface="Monotype Corsiva"/>
              </a:rPr>
              <a:t> та стогне Дніпр </a:t>
            </a:r>
            <a:r>
              <a:rPr b="1" dirty="0" err="1" lang="uk-UA" smtClean="0" sz="360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charset="0" pitchFamily="66" typeface="Monotype Corsiva"/>
              </a:rPr>
              <a:t>широкий”</a:t>
            </a:r>
            <a:endParaRPr b="1" dirty="0" lang="ru-RU" sz="360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charset="0" pitchFamily="66" typeface="Monotype Corsiv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3143248"/>
            <a:ext cx="2286016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err="1" lang="uk-UA" smtClean="0" sz="280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charset="0" pitchFamily="66" typeface="Monotype Corsiva"/>
              </a:rPr>
              <a:t>“</a:t>
            </a:r>
            <a:r>
              <a:rPr b="1" dirty="0" err="1" lang="uk-UA" smtClean="0" sz="360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charset="0" pitchFamily="66" typeface="Monotype Corsiva"/>
              </a:rPr>
              <a:t>Заповіт”</a:t>
            </a:r>
            <a:endParaRPr b="1" dirty="0" lang="ru-RU" sz="360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charset="0" pitchFamily="66" typeface="Monotype Corsiv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14480" y="4857760"/>
            <a:ext cx="3000396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err="1" lang="uk-UA" smtClean="0" sz="360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charset="0" pitchFamily="66" typeface="Monotype Corsiva"/>
              </a:rPr>
              <a:t>“Сон”</a:t>
            </a:r>
            <a:r>
              <a:rPr b="1" dirty="0" lang="uk-UA" smtClean="0" sz="360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charset="0" pitchFamily="66" typeface="Monotype Corsiva"/>
              </a:rPr>
              <a:t>  (поема)</a:t>
            </a:r>
            <a:endParaRPr b="1" dirty="0" lang="ru-RU" sz="360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charset="0" pitchFamily="66" typeface="Monotype Corsiv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3306" y="5786454"/>
            <a:ext cx="4143404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err="1" lang="uk-UA" smtClean="0" sz="360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charset="0" pitchFamily="66" typeface="Monotype Corsiva"/>
              </a:rPr>
              <a:t>“Сон”</a:t>
            </a:r>
            <a:r>
              <a:rPr b="1" dirty="0" lang="uk-UA" smtClean="0" sz="3600"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</a:effectLst>
                <a:latin charset="0" pitchFamily="66" typeface="Monotype Corsiva"/>
              </a:rPr>
              <a:t>  (на панщині ..,)</a:t>
            </a:r>
            <a:endParaRPr b="1" dirty="0" lang="ru-RU" sz="3600">
              <a:effectLst>
                <a:glow rad="139700">
                  <a:schemeClr val="accent2">
                    <a:satMod val="175000"/>
                    <a:alpha val="40000"/>
                  </a:schemeClr>
                </a:glow>
              </a:effectLst>
              <a:latin charset="0" pitchFamily="66" typeface="Monotype Corsiva"/>
            </a:endParaRPr>
          </a:p>
        </p:txBody>
      </p:sp>
      <p:pic>
        <p:nvPicPr>
          <p:cNvPr descr="hata-2p.jpg" id="8" name="Рисунок 7"/>
          <p:cNvPicPr>
            <a:picLocks noChangeAspect="1"/>
          </p:cNvPicPr>
          <p:nvPr/>
        </p:nvPicPr>
        <p:blipFill>
          <a:blip cstate="print" r:embed="rId2"/>
          <a:stretch>
            <a:fillRect/>
          </a:stretch>
        </p:blipFill>
        <p:spPr>
          <a:xfrm rot="657807">
            <a:off x="6411016" y="1301425"/>
            <a:ext cx="2587806" cy="17750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105056.jpg"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99791">
            <a:off x="2391318" y="2146747"/>
            <a:ext cx="1832872" cy="2498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7.png" id="10" name="Рисунок 9"/>
          <p:cNvPicPr>
            <a:picLocks noChangeAspect="1" noGrp="1"/>
          </p:cNvPicPr>
          <p:nvPr isPhoto="1"/>
        </p:nvPicPr>
        <p:blipFill>
          <a:blip r:embed="rId4">
            <a:lum/>
          </a:blip>
          <a:srcRect b="7041" l="51260" r="3584" t="5361"/>
          <a:stretch>
            <a:fillRect/>
          </a:stretch>
        </p:blipFill>
        <p:spPr>
          <a:xfrm rot="693067">
            <a:off x="7690819" y="4684265"/>
            <a:ext cx="1294632" cy="1714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Для альбома18.jpg" id="12" name="Рисунок 11"/>
          <p:cNvPicPr>
            <a:picLocks noChangeAspect="1"/>
          </p:cNvPicPr>
          <p:nvPr/>
        </p:nvPicPr>
        <p:blipFill>
          <a:blip cstate="print" r:embed="rId5"/>
          <a:stretch>
            <a:fillRect/>
          </a:stretch>
        </p:blipFill>
        <p:spPr>
          <a:xfrm rot="402240">
            <a:off x="4971073" y="3723116"/>
            <a:ext cx="1653680" cy="2038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mb dir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grpId="0" id="9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1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12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13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1580"/>
                            </p:stCondLst>
                            <p:childTnLst>
                              <p:par>
                                <p:cTn fill="hold" id="15" nodeType="after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1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1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20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21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22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23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24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25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2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27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28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29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3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1">
                            <p:stCondLst>
                              <p:cond delay="3580"/>
                            </p:stCondLst>
                            <p:childTnLst>
                              <p:par>
                                <p:cTn fill="hold" grpId="0" id="32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34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35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36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7">
                            <p:stCondLst>
                              <p:cond delay="3980"/>
                            </p:stCondLst>
                            <p:childTnLst>
                              <p:par>
                                <p:cTn fill="hold" id="38" nodeType="after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4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4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4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43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44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45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4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47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48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49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50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51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52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53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54">
                      <p:stCondLst>
                        <p:cond delay="indefinite"/>
                      </p:stCondLst>
                      <p:childTnLst>
                        <p:par>
                          <p:cTn fill="hold" id="5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6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5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58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59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6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61">
                      <p:stCondLst>
                        <p:cond delay="indefinite"/>
                      </p:stCondLst>
                      <p:childTnLst>
                        <p:par>
                          <p:cTn fill="hold" id="62">
                            <p:stCondLst>
                              <p:cond delay="0"/>
                            </p:stCondLst>
                            <p:childTnLst>
                              <p:par>
                                <p:cTn fill="hold" id="63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6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6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6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68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69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70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71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72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73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74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75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7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77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78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79">
                      <p:stCondLst>
                        <p:cond delay="indefinite"/>
                      </p:stCondLst>
                      <p:childTnLst>
                        <p:par>
                          <p:cTn fill="hold" id="80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81" nodeType="click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8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83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84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85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86">
                      <p:stCondLst>
                        <p:cond delay="indefinite"/>
                      </p:stCondLst>
                      <p:childTnLst>
                        <p:par>
                          <p:cTn fill="hold" id="87">
                            <p:stCondLst>
                              <p:cond delay="0"/>
                            </p:stCondLst>
                            <p:childTnLst>
                              <p:par>
                                <p:cTn fill="hold" id="88" nodeType="clickEffect" presetClass="entr" presetID="26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80" id="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822" id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9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3"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664" id="93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9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32" id="94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27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64" id="95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#ppt_y-sin(pi*$)/81"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dur="26" id="9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decel="50000" dur="166" id="97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98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decel="50000" dur="166" id="99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00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decel="50000" dur="166" id="101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dur="26" id="102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decel="50000" dur="166" id="103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4"/>
      <p:bldP grpId="0" spid="5"/>
      <p:bldP grpId="0" spid="6"/>
      <p:bldP grpId="0" spid="7"/>
    </p:bldLst>
  </p:timing>
</p:sld>
</file>

<file path=ppt/slides/slide6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45064.jpg" id="9" name="Рисунок 8"/>
          <p:cNvPicPr>
            <a:picLocks noChangeAspect="1"/>
          </p:cNvPicPr>
          <p:nvPr/>
        </p:nvPicPr>
        <p:blipFill>
          <a:blip r:embed="rId2">
            <a:clrChange>
              <a:clrFrom>
                <a:srgbClr val="EBF3F6"/>
              </a:clrFrom>
              <a:clrTo>
                <a:srgbClr val="EBF3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158" y="0"/>
            <a:ext cx="8382944" cy="6667887"/>
          </a:xfrm>
          <a:prstGeom prst="rect">
            <a:avLst/>
          </a:prstGeom>
        </p:spPr>
      </p:pic>
      <p:pic>
        <p:nvPicPr>
          <p:cNvPr descr="12.jpg" id="8" name="Рисунок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651814">
            <a:off x="6700546" y="-417293"/>
            <a:ext cx="2801001" cy="2050278"/>
          </a:xfrm>
          <a:prstGeom prst="rect">
            <a:avLst/>
          </a:prstGeom>
        </p:spPr>
      </p:pic>
      <p:pic>
        <p:nvPicPr>
          <p:cNvPr descr="12.jpg" id="10" name="Рисунок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89830">
            <a:off x="5900192" y="1313978"/>
            <a:ext cx="1476792" cy="1080983"/>
          </a:xfrm>
          <a:prstGeom prst="rect">
            <a:avLst/>
          </a:prstGeom>
        </p:spPr>
      </p:pic>
      <p:pic>
        <p:nvPicPr>
          <p:cNvPr descr="12.jpg" id="11" name="Рисунок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4176529">
            <a:off x="7045535" y="1809500"/>
            <a:ext cx="2585065" cy="1892217"/>
          </a:xfrm>
          <a:prstGeom prst="rect">
            <a:avLst/>
          </a:prstGeom>
        </p:spPr>
      </p:pic>
      <p:pic>
        <p:nvPicPr>
          <p:cNvPr descr="12.jpg" id="12" name="Рисунок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677555">
            <a:off x="2444329" y="2364115"/>
            <a:ext cx="2870442" cy="2101108"/>
          </a:xfrm>
          <a:prstGeom prst="rect">
            <a:avLst/>
          </a:prstGeom>
        </p:spPr>
      </p:pic>
      <p:pic>
        <p:nvPicPr>
          <p:cNvPr descr="12.jpg" id="13" name="Рисунок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60956">
            <a:off x="7018893" y="522277"/>
            <a:ext cx="2636564" cy="1929913"/>
          </a:xfrm>
          <a:prstGeom prst="rect">
            <a:avLst/>
          </a:prstGeom>
        </p:spPr>
      </p:pic>
      <p:pic>
        <p:nvPicPr>
          <p:cNvPr descr="12.jpg" id="14" name="Рисунок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889830">
            <a:off x="5096047" y="1929371"/>
            <a:ext cx="1238854" cy="906817"/>
          </a:xfrm>
          <a:prstGeom prst="rect">
            <a:avLst/>
          </a:prstGeom>
        </p:spPr>
      </p:pic>
      <p:pic>
        <p:nvPicPr>
          <p:cNvPr descr="12.jpg" id="16" name="Рисунок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2169973">
            <a:off x="1037709" y="4036561"/>
            <a:ext cx="3144282" cy="2301553"/>
          </a:xfrm>
          <a:prstGeom prst="rect">
            <a:avLst/>
          </a:prstGeom>
        </p:spPr>
      </p:pic>
      <p:pic>
        <p:nvPicPr>
          <p:cNvPr descr="12.jpg" id="17" name="Рисунок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5013917">
            <a:off x="5916847" y="2342909"/>
            <a:ext cx="2824961" cy="2067816"/>
          </a:xfrm>
          <a:prstGeom prst="rect">
            <a:avLst/>
          </a:prstGeom>
        </p:spPr>
      </p:pic>
      <p:pic>
        <p:nvPicPr>
          <p:cNvPr descr="12.jpg" id="18" name="Рисунок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875446">
            <a:off x="4203022" y="3062395"/>
            <a:ext cx="2904888" cy="2126321"/>
          </a:xfrm>
          <a:prstGeom prst="rect">
            <a:avLst/>
          </a:prstGeom>
        </p:spPr>
      </p:pic>
      <p:pic>
        <p:nvPicPr>
          <p:cNvPr descr="12.jpg" id="19" name="Рисунок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404974">
            <a:off x="3382927" y="1157844"/>
            <a:ext cx="2593673" cy="1898518"/>
          </a:xfrm>
          <a:prstGeom prst="rect">
            <a:avLst/>
          </a:prstGeom>
        </p:spPr>
      </p:pic>
      <p:pic>
        <p:nvPicPr>
          <p:cNvPr descr="12.jpg" id="20" name="Рисунок 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03182">
            <a:off x="4737927" y="-61699"/>
            <a:ext cx="2715542" cy="2158446"/>
          </a:xfrm>
          <a:prstGeom prst="rect">
            <a:avLst/>
          </a:prstGeom>
        </p:spPr>
      </p:pic>
      <p:pic>
        <p:nvPicPr>
          <p:cNvPr descr="12.jpg" id="21" name="Рисунок 2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0725864">
            <a:off x="4254382" y="151289"/>
            <a:ext cx="1623164" cy="1188125"/>
          </a:xfrm>
          <a:prstGeom prst="rect">
            <a:avLst/>
          </a:prstGeom>
        </p:spPr>
      </p:pic>
      <p:pic>
        <p:nvPicPr>
          <p:cNvPr descr="12.jpg" id="23" name="Рисунок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721184">
            <a:off x="1795125" y="1103779"/>
            <a:ext cx="2609805" cy="1910326"/>
          </a:xfrm>
          <a:prstGeom prst="rect">
            <a:avLst/>
          </a:prstGeom>
        </p:spPr>
      </p:pic>
      <p:pic>
        <p:nvPicPr>
          <p:cNvPr descr="12.jpg" id="24" name="Рисунок 2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156620">
            <a:off x="1498889" y="-308540"/>
            <a:ext cx="2739855" cy="2005520"/>
          </a:xfrm>
          <a:prstGeom prst="rect">
            <a:avLst/>
          </a:prstGeom>
        </p:spPr>
      </p:pic>
      <p:pic>
        <p:nvPicPr>
          <p:cNvPr descr="12.jpg" id="25" name="Рисунок 2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525088">
            <a:off x="86617" y="-35681"/>
            <a:ext cx="3193145" cy="2337320"/>
          </a:xfrm>
          <a:prstGeom prst="rect">
            <a:avLst/>
          </a:prstGeom>
        </p:spPr>
      </p:pic>
      <p:pic>
        <p:nvPicPr>
          <p:cNvPr descr="12.jpg" id="26" name="Рисунок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5258634">
            <a:off x="607878" y="2104065"/>
            <a:ext cx="2817280" cy="2062194"/>
          </a:xfrm>
          <a:prstGeom prst="rect">
            <a:avLst/>
          </a:prstGeom>
        </p:spPr>
      </p:pic>
      <p:pic>
        <p:nvPicPr>
          <p:cNvPr descr="12.jpg" id="27" name="Рисунок 2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6574840">
            <a:off x="-693564" y="1536725"/>
            <a:ext cx="2713655" cy="1801850"/>
          </a:xfrm>
          <a:prstGeom prst="rect">
            <a:avLst/>
          </a:prstGeom>
        </p:spPr>
      </p:pic>
      <p:pic>
        <p:nvPicPr>
          <p:cNvPr descr="12.jpg" id="28" name="Рисунок 2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3485838">
            <a:off x="-688677" y="3147948"/>
            <a:ext cx="3286107" cy="2035004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 rot="21244540">
            <a:off x="6978370" y="1126267"/>
            <a:ext cx="2500330" cy="107721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Шевченкове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перо, панів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по серці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скребло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sp>
        <p:nvSpPr>
          <p:cNvPr id="30" name="TextBox 29"/>
          <p:cNvSpPr txBox="1"/>
          <p:nvPr/>
        </p:nvSpPr>
        <p:spPr>
          <a:xfrm rot="1202741">
            <a:off x="5823892" y="2824758"/>
            <a:ext cx="2500330" cy="107721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А Шевченків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</a:t>
            </a:r>
            <a:r>
              <a:rPr b="1" dirty="0" err="1" i="1" lang="uk-UA" smtClean="0" sz="1600">
                <a:effectLst>
                  <a:glow rad="228600">
                    <a:srgbClr val="00FF00"/>
                  </a:glow>
                </a:effectLst>
              </a:rPr>
              <a:t>“Кобзар”</a:t>
            </a:r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обпік царя,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як жар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sp>
        <p:nvSpPr>
          <p:cNvPr id="31" name="TextBox 30"/>
          <p:cNvSpPr txBox="1"/>
          <p:nvPr/>
        </p:nvSpPr>
        <p:spPr>
          <a:xfrm rot="876245">
            <a:off x="7390061" y="2491848"/>
            <a:ext cx="1707806" cy="584775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Кажи правду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як Шевченко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 rot="19676988">
            <a:off x="1375018" y="4348749"/>
            <a:ext cx="2500330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Мучили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Шевченка,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карали та духу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його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не зламали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 rot="20921860">
            <a:off x="-180341" y="3375430"/>
            <a:ext cx="2500330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Шевченко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для безсмертя народився від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зброї смертних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не помре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 rot="1013368">
            <a:off x="-433212" y="1906276"/>
            <a:ext cx="2500330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Шевченко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народ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захищав,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а про себе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забував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928662" y="2500306"/>
            <a:ext cx="2500330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Шевченкове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правдиве слово</a:t>
            </a:r>
            <a:r>
              <a:rPr b="1" dirty="0" i="1" lang="ru-RU" smtClean="0" sz="1600">
                <a:effectLst>
                  <a:glow rad="228600">
                    <a:srgbClr val="00FF00"/>
                  </a:glow>
                </a:effectLst>
              </a:rPr>
              <a:t>,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броню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пробити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  готове</a:t>
            </a:r>
          </a:p>
        </p:txBody>
      </p:sp>
      <p:pic>
        <p:nvPicPr>
          <p:cNvPr descr="12.jpg" id="15" name="Рисунок 14"/>
          <p:cNvPicPr>
            <a:picLocks noChangeAspect="1"/>
          </p:cNvPicPr>
          <p:nvPr/>
        </p:nvPicPr>
        <p:blipFill>
          <a:blip cstate="print"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171"/>
          <a:stretch>
            <a:fillRect/>
          </a:stretch>
        </p:blipFill>
        <p:spPr>
          <a:xfrm rot="17487420">
            <a:off x="2588322" y="3521999"/>
            <a:ext cx="705015" cy="516057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 rot="1413329">
            <a:off x="4102713" y="1700257"/>
            <a:ext cx="1532107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Кажи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правду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як Шевченко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 rot="1297226">
            <a:off x="558378" y="405414"/>
            <a:ext cx="2500330" cy="156966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Шевченко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закликав до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нового життя,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щоб старому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не було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вороття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143372" y="3357562"/>
            <a:ext cx="2500330" cy="156966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Де нужда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ходила гола,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після віршів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      Кобзаря, для всіх наступила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воля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sp>
        <p:nvSpPr>
          <p:cNvPr id="39" name="TextBox 38"/>
          <p:cNvSpPr txBox="1"/>
          <p:nvPr/>
        </p:nvSpPr>
        <p:spPr>
          <a:xfrm rot="1885579">
            <a:off x="2196665" y="1502629"/>
            <a:ext cx="2025886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Жив Тарас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у неволі,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а думки його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були на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волі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 rot="1414686">
            <a:off x="2754248" y="3026844"/>
            <a:ext cx="2500330" cy="107721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Хай Шевченку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буде щастя,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а панів нападе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трясця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 rot="1533639">
            <a:off x="2073356" y="120138"/>
            <a:ext cx="1794765" cy="107721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Тарасове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слово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живе і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              здорове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 rot="19863237">
            <a:off x="6683197" y="36148"/>
            <a:ext cx="2500330" cy="107721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Тарасові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</a:t>
            </a:r>
            <a:r>
              <a:rPr b="1" dirty="0" err="1" i="1" lang="uk-UA" smtClean="0" sz="1600">
                <a:effectLst>
                  <a:glow rad="228600">
                    <a:srgbClr val="00FF00"/>
                  </a:glow>
                </a:effectLst>
              </a:rPr>
              <a:t>“Заповіт”</a:t>
            </a:r>
            <a:endParaRPr b="1" dirty="0" i="1" lang="uk-UA" smtClean="0" sz="1600">
              <a:effectLst>
                <a:glow rad="228600">
                  <a:srgbClr val="00FF00"/>
                </a:glow>
              </a:effectLst>
            </a:endParaRP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облетів увесь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світ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 rot="21099716">
            <a:off x="4726181" y="460025"/>
            <a:ext cx="2500330" cy="132343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Шевченків  </a:t>
            </a:r>
          </a:p>
          <a:p>
            <a:pPr algn="ctr"/>
            <a:r>
              <a:rPr b="1" dirty="0" err="1" i="1" lang="uk-UA" smtClean="0" sz="1600">
                <a:effectLst>
                  <a:glow rad="228600">
                    <a:srgbClr val="00FF00"/>
                  </a:glow>
                </a:effectLst>
              </a:rPr>
              <a:t>“Сон</a:t>
            </a:r>
            <a:r>
              <a:rPr b="1" dirty="0" i="1" lang="ru-RU" smtClean="0" sz="1600">
                <a:effectLst>
                  <a:glow rad="228600">
                    <a:srgbClr val="00FF00"/>
                  </a:glow>
                </a:effectLst>
              </a:rPr>
              <a:t>» </a:t>
            </a:r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і в 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палатах не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давав народові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спати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pic>
        <p:nvPicPr>
          <p:cNvPr descr="12.jpg" id="22" name="Рисунок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8327764">
            <a:off x="2724841" y="-25299"/>
            <a:ext cx="2922866" cy="1707111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 rot="1363295">
            <a:off x="2992171" y="64757"/>
            <a:ext cx="2500330" cy="156966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Для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ворогів і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  Шевченкова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   могила була 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страшна</a:t>
            </a:r>
          </a:p>
          <a:p>
            <a:pPr algn="ctr"/>
            <a:r>
              <a:rPr b="1" dirty="0" i="1" lang="uk-UA" smtClean="0" sz="1600">
                <a:effectLst>
                  <a:glow rad="228600">
                    <a:srgbClr val="00FF00"/>
                  </a:glow>
                </a:effectLst>
              </a:rPr>
              <a:t> сила!</a:t>
            </a:r>
            <a:endParaRPr b="1" dirty="0" i="1" lang="ru-RU" sz="1600">
              <a:effectLst>
                <a:glow rad="228600">
                  <a:srgbClr val="00FF00"/>
                </a:glow>
              </a:effectLst>
            </a:endParaRPr>
          </a:p>
        </p:txBody>
      </p:sp>
      <p:pic>
        <p:nvPicPr>
          <p:cNvPr descr="12.jpg" id="45" name="Рисунок 44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7"/>
          <a:stretch>
            <a:fillRect/>
          </a:stretch>
        </p:blipFill>
        <p:spPr>
          <a:xfrm rot="15039178">
            <a:off x="1934889" y="1983547"/>
            <a:ext cx="555817" cy="406847"/>
          </a:xfrm>
          <a:prstGeom prst="rect">
            <a:avLst/>
          </a:prstGeom>
        </p:spPr>
      </p:pic>
      <p:pic>
        <p:nvPicPr>
          <p:cNvPr descr="12.jpg" id="46" name="Рисунок 45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7"/>
          <a:stretch>
            <a:fillRect/>
          </a:stretch>
        </p:blipFill>
        <p:spPr>
          <a:xfrm rot="1163732">
            <a:off x="6981237" y="1723794"/>
            <a:ext cx="555817" cy="406847"/>
          </a:xfrm>
          <a:prstGeom prst="rect">
            <a:avLst/>
          </a:prstGeom>
        </p:spPr>
      </p:pic>
      <p:pic>
        <p:nvPicPr>
          <p:cNvPr descr="12.jpg" id="47" name="Рисунок 46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7"/>
          <a:stretch>
            <a:fillRect/>
          </a:stretch>
        </p:blipFill>
        <p:spPr>
          <a:xfrm rot="13495241">
            <a:off x="2006328" y="3912374"/>
            <a:ext cx="555817" cy="406847"/>
          </a:xfrm>
          <a:prstGeom prst="rect">
            <a:avLst/>
          </a:prstGeom>
        </p:spPr>
      </p:pic>
      <p:pic>
        <p:nvPicPr>
          <p:cNvPr descr="12.jpg" id="48" name="Рисунок 47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7"/>
          <a:stretch>
            <a:fillRect/>
          </a:stretch>
        </p:blipFill>
        <p:spPr>
          <a:xfrm rot="10100978">
            <a:off x="5821800" y="2909426"/>
            <a:ext cx="555817" cy="406847"/>
          </a:xfrm>
          <a:prstGeom prst="rect">
            <a:avLst/>
          </a:prstGeom>
        </p:spPr>
      </p:pic>
      <p:pic>
        <p:nvPicPr>
          <p:cNvPr descr="12.jpg" id="49" name="Рисунок 48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7"/>
          <a:stretch>
            <a:fillRect/>
          </a:stretch>
        </p:blipFill>
        <p:spPr>
          <a:xfrm rot="6452233">
            <a:off x="4000296" y="4337683"/>
            <a:ext cx="555817" cy="406847"/>
          </a:xfrm>
          <a:prstGeom prst="rect">
            <a:avLst/>
          </a:prstGeom>
        </p:spPr>
      </p:pic>
      <p:pic>
        <p:nvPicPr>
          <p:cNvPr descr="12.jpg" id="50" name="Рисунок 49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7"/>
          <a:stretch>
            <a:fillRect/>
          </a:stretch>
        </p:blipFill>
        <p:spPr>
          <a:xfrm rot="438544">
            <a:off x="7095950" y="2105381"/>
            <a:ext cx="555817" cy="406847"/>
          </a:xfrm>
          <a:prstGeom prst="rect">
            <a:avLst/>
          </a:prstGeom>
        </p:spPr>
      </p:pic>
      <p:pic>
        <p:nvPicPr>
          <p:cNvPr descr="12.jpg" id="51" name="Рисунок 50"/>
          <p:cNvPicPr>
            <a:picLocks noChangeAspect="1"/>
          </p:cNvPicPr>
          <p:nvPr/>
        </p:nvPicPr>
        <p:blipFill>
          <a:blip cstate="print"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2" r="237"/>
          <a:stretch>
            <a:fillRect/>
          </a:stretch>
        </p:blipFill>
        <p:spPr>
          <a:xfrm rot="18305539">
            <a:off x="5829551" y="2501048"/>
            <a:ext cx="555817" cy="394131"/>
          </a:xfrm>
          <a:prstGeom prst="rect">
            <a:avLst/>
          </a:prstGeom>
        </p:spPr>
      </p:pic>
      <p:pic>
        <p:nvPicPr>
          <p:cNvPr descr="12.jpg" id="52" name="Рисунок 51"/>
          <p:cNvPicPr>
            <a:picLocks noChangeAspect="1"/>
          </p:cNvPicPr>
          <p:nvPr/>
        </p:nvPicPr>
        <p:blipFill>
          <a:blip cstate="print"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90" r="80"/>
          <a:stretch>
            <a:fillRect/>
          </a:stretch>
        </p:blipFill>
        <p:spPr>
          <a:xfrm rot="17176849">
            <a:off x="6780683" y="1018966"/>
            <a:ext cx="692380" cy="506808"/>
          </a:xfrm>
          <a:prstGeom prst="rect">
            <a:avLst/>
          </a:prstGeom>
        </p:spPr>
      </p:pic>
      <p:pic>
        <p:nvPicPr>
          <p:cNvPr descr="12.jpg" id="53" name="Рисунок 52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7"/>
          <a:stretch>
            <a:fillRect/>
          </a:stretch>
        </p:blipFill>
        <p:spPr>
          <a:xfrm rot="15039178">
            <a:off x="4578096" y="2912241"/>
            <a:ext cx="555817" cy="406847"/>
          </a:xfrm>
          <a:prstGeom prst="rect">
            <a:avLst/>
          </a:prstGeom>
        </p:spPr>
      </p:pic>
      <p:pic>
        <p:nvPicPr>
          <p:cNvPr descr="12.jpg" id="54" name="Рисунок 53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7"/>
          <a:stretch>
            <a:fillRect/>
          </a:stretch>
        </p:blipFill>
        <p:spPr>
          <a:xfrm rot="19671071">
            <a:off x="2851684" y="3045624"/>
            <a:ext cx="555817" cy="406847"/>
          </a:xfrm>
          <a:prstGeom prst="rect">
            <a:avLst/>
          </a:prstGeom>
        </p:spPr>
      </p:pic>
      <p:pic>
        <p:nvPicPr>
          <p:cNvPr descr="12.jpg" id="55" name="Рисунок 54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7"/>
          <a:stretch>
            <a:fillRect/>
          </a:stretch>
        </p:blipFill>
        <p:spPr>
          <a:xfrm rot="1108368">
            <a:off x="4979326" y="2720757"/>
            <a:ext cx="555817" cy="406847"/>
          </a:xfrm>
          <a:prstGeom prst="rect">
            <a:avLst/>
          </a:prstGeom>
        </p:spPr>
      </p:pic>
      <p:pic>
        <p:nvPicPr>
          <p:cNvPr descr="12.jpg" id="56" name="Рисунок 55"/>
          <p:cNvPicPr>
            <a:picLocks noChangeAspect="1"/>
          </p:cNvPicPr>
          <p:nvPr/>
        </p:nvPicPr>
        <p:blipFill>
          <a:blip cstate="print"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7"/>
          <a:stretch>
            <a:fillRect/>
          </a:stretch>
        </p:blipFill>
        <p:spPr>
          <a:xfrm rot="18854940">
            <a:off x="5848171" y="1852079"/>
            <a:ext cx="555817" cy="406847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dur="indefinite" id="1" nodeType="tmRoot" restart="never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390467">
            <a:off x="2071670" y="571480"/>
            <a:ext cx="5107488" cy="212365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urveDown">
              <a:avLst>
                <a:gd name="adj" fmla="val 22491"/>
              </a:avLst>
            </a:prstTxWarp>
            <a:spAutoFit/>
          </a:bodyPr>
          <a:lstStyle/>
          <a:p>
            <a:pPr algn="ctr"/>
            <a:r>
              <a:rPr lang="ru-RU" sz="6600" b="1" cap="none" spc="0" dirty="0" err="1" smtClean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Виставка</a:t>
            </a:r>
            <a:r>
              <a:rPr lang="ru-RU" sz="6600" b="1" cap="none" spc="0" dirty="0" smtClean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 книг </a:t>
            </a:r>
          </a:p>
          <a:p>
            <a:pPr algn="ctr"/>
            <a:r>
              <a:rPr lang="ru-RU" sz="6600" b="1" cap="none" spc="0" dirty="0" err="1" smtClean="0">
                <a:ln w="24500" cmpd="dbl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Monotype Corsiva" pitchFamily="66" charset="0"/>
              </a:rPr>
              <a:t>Шевченка</a:t>
            </a:r>
            <a:endParaRPr lang="ru-RU" sz="6600" b="1" cap="none" spc="0" dirty="0">
              <a:ln w="24500" cmpd="dbl">
                <a:solidFill>
                  <a:schemeClr val="tx1"/>
                </a:solidFill>
                <a:prstDash val="solid"/>
                <a:miter lim="800000"/>
              </a:ln>
              <a:solidFill>
                <a:srgbClr val="00B0F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46878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76" y="3000372"/>
            <a:ext cx="6858048" cy="3401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23775">
            <a:off x="0" y="2285992"/>
            <a:ext cx="2009775" cy="2759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p1_3031516031108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434577">
            <a:off x="0" y="0"/>
            <a:ext cx="3232944" cy="2418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1719_1477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12341">
            <a:off x="5429256" y="2143116"/>
            <a:ext cx="1785950" cy="2522528"/>
          </a:xfrm>
          <a:prstGeom prst="rect">
            <a:avLst/>
          </a:prstGeom>
        </p:spPr>
      </p:pic>
      <p:pic>
        <p:nvPicPr>
          <p:cNvPr id="8" name="Рисунок 7" descr="2299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2218">
            <a:off x="4857752" y="0"/>
            <a:ext cx="2161648" cy="2500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105056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94163">
            <a:off x="7179366" y="2214554"/>
            <a:ext cx="1964634" cy="26784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0903171016095446_f0_0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86868">
            <a:off x="6724650" y="0"/>
            <a:ext cx="2419350" cy="2381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kobzar-211x300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582349">
            <a:off x="6907736" y="4006591"/>
            <a:ext cx="2009775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10shevch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57554" y="2500306"/>
            <a:ext cx="2231047" cy="3222624"/>
          </a:xfrm>
          <a:prstGeom prst="rect">
            <a:avLst/>
          </a:prstGeom>
        </p:spPr>
      </p:pic>
      <p:pic>
        <p:nvPicPr>
          <p:cNvPr id="6" name="Рисунок 5" descr="rodnahata240910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283841">
            <a:off x="5072066" y="4333873"/>
            <a:ext cx="2040784" cy="25241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b1774.jpg"/>
          <p:cNvPicPr>
            <a:picLocks noChangeAspect="1"/>
          </p:cNvPicPr>
          <p:nvPr/>
        </p:nvPicPr>
        <p:blipFill>
          <a:blip r:embed="rId11"/>
          <a:srcRect l="9298" t="6819" r="7024" b="2272"/>
          <a:stretch>
            <a:fillRect/>
          </a:stretch>
        </p:blipFill>
        <p:spPr>
          <a:xfrm rot="21322106">
            <a:off x="3214678" y="0"/>
            <a:ext cx="1928826" cy="2857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ko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21302424">
            <a:off x="1714480" y="2285992"/>
            <a:ext cx="1828800" cy="261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240x180n_photo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rot="21251459">
            <a:off x="1500166" y="4786322"/>
            <a:ext cx="2762237" cy="2071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67177----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 rot="21234983">
            <a:off x="0" y="4400636"/>
            <a:ext cx="1588233" cy="24573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500"/>
                            </p:stCondLst>
                            <p:childTnLst>
                              <p:par>
                                <p:cTn id="4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500"/>
                            </p:stCondLst>
                            <p:childTnLst>
                              <p:par>
                                <p:cTn id="68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214290"/>
            <a:ext cx="702147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5400" b="1" cap="none" spc="200" dirty="0" err="1" smtClean="0">
                <a:ln w="2921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itchFamily="66" charset="0"/>
              </a:rPr>
              <a:t>Літературна</a:t>
            </a:r>
            <a:r>
              <a:rPr lang="ru-RU" sz="5400" b="1" cap="none" spc="200" dirty="0" smtClean="0">
                <a:ln w="2921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itchFamily="66" charset="0"/>
              </a:rPr>
              <a:t> </a:t>
            </a:r>
            <a:r>
              <a:rPr lang="ru-RU" sz="5400" b="1" cap="none" spc="200" dirty="0" err="1" smtClean="0">
                <a:ln w="29210"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innerShdw blurRad="50800" dist="50800" dir="8100000">
                    <a:srgbClr val="7D7D7D">
                      <a:alpha val="73000"/>
                    </a:srgbClr>
                  </a:innerShdw>
                </a:effectLst>
                <a:latin typeface="Monotype Corsiva" pitchFamily="66" charset="0"/>
              </a:rPr>
              <a:t>вікторина</a:t>
            </a:r>
            <a:endParaRPr lang="ru-RU" sz="5400" b="1" cap="none" spc="200" dirty="0">
              <a:ln w="29210">
                <a:solidFill>
                  <a:schemeClr val="tx1"/>
                </a:solidFill>
              </a:ln>
              <a:solidFill>
                <a:srgbClr val="FFFF00"/>
              </a:solidFill>
              <a:effectLst>
                <a:innerShdw blurRad="50800" dist="50800" dir="8100000">
                  <a:srgbClr val="7D7D7D">
                    <a:alpha val="73000"/>
                  </a:srgbClr>
                </a:innerShdw>
              </a:effectLst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4282" y="1318022"/>
            <a:ext cx="892971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Де i коли народився Шевченко? </a:t>
            </a:r>
            <a:endParaRPr lang="ru-RU" sz="2800" b="1" dirty="0" smtClean="0">
              <a:solidFill>
                <a:srgbClr val="0000FF"/>
              </a:solidFill>
              <a:effectLst/>
              <a:latin typeface="Monotype Corsiva" pitchFamily="66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В скільки років він залишився круглим сиротою? </a:t>
            </a:r>
            <a:endParaRPr lang="ru-RU" sz="2800" b="1" dirty="0" smtClean="0">
              <a:solidFill>
                <a:srgbClr val="0000FF"/>
              </a:solidFill>
              <a:effectLst/>
              <a:latin typeface="Monotype Corsiva" pitchFamily="66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Скільки дітей було у родині Шевченка? </a:t>
            </a:r>
            <a:endParaRPr lang="ru-RU" sz="2800" b="1" dirty="0" smtClean="0">
              <a:solidFill>
                <a:srgbClr val="0000FF"/>
              </a:solidFill>
              <a:effectLst/>
              <a:latin typeface="Monotype Corsiva" pitchFamily="66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Хто погодився навчати Шевченка малювати? </a:t>
            </a:r>
            <a:endParaRPr lang="ru-RU" sz="2800" b="1" dirty="0" smtClean="0">
              <a:solidFill>
                <a:srgbClr val="0000FF"/>
              </a:solidFill>
              <a:effectLst/>
              <a:latin typeface="Monotype Corsiva" pitchFamily="66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Як Шевченко став козачком?</a:t>
            </a:r>
            <a:endParaRPr lang="ru-RU" sz="2800" b="1" dirty="0" smtClean="0">
              <a:solidFill>
                <a:srgbClr val="0000FF"/>
              </a:solidFill>
              <a:effectLst/>
              <a:latin typeface="Monotype Corsiva" pitchFamily="66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Як звали пана, у якого був кріпаком Шевченко? </a:t>
            </a:r>
            <a:endParaRPr lang="ru-RU" sz="2800" b="1" dirty="0" smtClean="0">
              <a:solidFill>
                <a:srgbClr val="0000FF"/>
              </a:solidFill>
              <a:effectLst/>
              <a:latin typeface="Monotype Corsiva" pitchFamily="66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В якому році викупили Тараса Григоровича Шевченка з кріпацтва? </a:t>
            </a:r>
            <a:endParaRPr lang="ru-RU" sz="2800" b="1" dirty="0" smtClean="0">
              <a:solidFill>
                <a:srgbClr val="0000FF"/>
              </a:solidFill>
              <a:effectLst/>
              <a:latin typeface="Monotype Corsiva" pitchFamily="66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Які твори написав Шевченко?</a:t>
            </a:r>
            <a:endParaRPr lang="ru-RU" sz="2800" b="1" dirty="0" smtClean="0">
              <a:solidFill>
                <a:srgbClr val="0000FF"/>
              </a:solidFill>
              <a:effectLst/>
              <a:latin typeface="Monotype Corsiva" pitchFamily="66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Коли i де помер Тарас Шевченко? </a:t>
            </a:r>
            <a:endParaRPr lang="ru-RU" sz="2800" b="1" dirty="0" smtClean="0">
              <a:solidFill>
                <a:srgbClr val="0000FF"/>
              </a:solidFill>
              <a:effectLst/>
              <a:latin typeface="Monotype Corsiva" pitchFamily="66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 Де знаходиться могила Шевченка? </a:t>
            </a:r>
            <a:endParaRPr lang="ru-RU" sz="2800" b="1" dirty="0" smtClean="0">
              <a:solidFill>
                <a:srgbClr val="0000FF"/>
              </a:solidFill>
              <a:effectLst/>
              <a:latin typeface="Monotype Corsiva" pitchFamily="66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effectLst/>
                <a:latin typeface="Monotype Corsiva" pitchFamily="66" charset="0"/>
              </a:rPr>
              <a:t> Які легенди про Шевченка ви знаєте?</a:t>
            </a:r>
            <a:endParaRPr lang="ru-RU" sz="2800" b="1" dirty="0" smtClean="0">
              <a:solidFill>
                <a:srgbClr val="0000FF"/>
              </a:solidFill>
              <a:effectLst/>
              <a:latin typeface="Monotype Corsiva" pitchFamily="66" charset="0"/>
            </a:endParaRPr>
          </a:p>
          <a:p>
            <a:endParaRPr lang="ru-RU" dirty="0">
              <a:effectLst/>
            </a:endParaRPr>
          </a:p>
        </p:txBody>
      </p:sp>
      <p:pic>
        <p:nvPicPr>
          <p:cNvPr id="4" name="Picture 2" descr="D:\Вика\Робота\презинтация\blue_jay_bush_hw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5971" flipH="1">
            <a:off x="6702229" y="4242575"/>
            <a:ext cx="2476500" cy="272415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857752" y="2000240"/>
          <a:ext cx="3103570" cy="31445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103570"/>
              </a:tblGrid>
              <a:tr h="17081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dirty="0" lang="uk-UA" sz="3200">
                          <a:latin charset="0" pitchFamily="66" typeface="Monotype Corsiva"/>
                        </a:rPr>
                        <a:t>НАУМ ДРОТ</a:t>
                      </a:r>
                      <a:endParaRPr dirty="0" lang="ru-RU" sz="2800">
                        <a:solidFill>
                          <a:schemeClr val="tx1"/>
                        </a:solidFill>
                        <a:latin charset="0" pitchFamily="66" typeface="Monotype Corsiva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1. Працьовитий</a:t>
                      </a:r>
                      <a:endParaRPr dirty="0" lang="ru-RU" sz="20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2. Мудрий</a:t>
                      </a:r>
                      <a:endParaRPr dirty="0" lang="ru-RU" sz="20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3. Набожний</a:t>
                      </a:r>
                      <a:endParaRPr dirty="0" lang="ru-RU" sz="20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4. Чесний</a:t>
                      </a:r>
                      <a:endParaRPr dirty="0" lang="ru-RU" sz="20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5. Тверезий</a:t>
                      </a:r>
                      <a:endParaRPr dirty="0" lang="ru-RU" sz="20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6. Заможний</a:t>
                      </a:r>
                      <a:endParaRPr dirty="0" lang="ru-RU" sz="20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  <a:tr h="1708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dirty="0" lang="uk-UA" sz="2400"/>
                        <a:t>7. Щасливий</a:t>
                      </a:r>
                      <a:endParaRPr dirty="0" lang="ru-RU" sz="200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anchor="ctr" marB="0" marL="61595" marR="61595" marT="12065"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85786" y="428604"/>
            <a:ext cx="8072494" cy="830997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4800">
                <a:ln cmpd="sng" w="1778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algn="tl" blurRad="50800" rotWithShape="0">
                    <a:srgbClr val="000000"/>
                  </a:outerShdw>
                </a:effectLst>
                <a:latin charset="0" pitchFamily="66" typeface="Monotype Corsiva"/>
              </a:rPr>
              <a:t>План-характеристика образів:</a:t>
            </a:r>
            <a:endParaRPr b="1" dirty="0" lang="ru-RU" sz="4800">
              <a:ln cmpd="sng" w="17780">
                <a:solidFill>
                  <a:schemeClr val="tx1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algn="tl" blurRad="50800" rotWithShape="0">
                  <a:srgbClr val="000000"/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0_487c6_e662b190_XL.jpg" id="5" name="Рисунок 4"/>
          <p:cNvPicPr>
            <a:picLocks noChangeAspect="1"/>
          </p:cNvPicPr>
          <p:nvPr/>
        </p:nvPicPr>
        <p:blipFill>
          <a:blip r:embed="rId2"/>
          <a:srcRect b="26" r="76"/>
          <a:stretch>
            <a:fillRect/>
          </a:stretch>
        </p:blipFill>
        <p:spPr>
          <a:xfrm rot="21435587">
            <a:off x="758465" y="1355561"/>
            <a:ext cx="3033254" cy="4906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8" presetSubtype="1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trips(downLeft)" transition="in">
                                      <p:cBhvr>
                                        <p:cTn dur="500" id="7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id="8" nodeType="with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2000"/>
                            </p:stCondLst>
                            <p:childTnLst>
                              <p:par>
                                <p:cTn fill="hold" id="12" nodeType="afterEffect" presetClass="entr" presetID="5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checkerboard(across)" transition="in">
                                      <p:cBhvr>
                                        <p:cTn dur="500" id="14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857232"/>
            <a:ext cx="792961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anUp">
              <a:avLst>
                <a:gd name="adj" fmla="val 87653"/>
              </a:avLst>
            </a:prstTxWarp>
            <a:spAutoFit/>
          </a:bodyPr>
          <a:lstStyle/>
          <a:p>
            <a:pPr algn="ctr"/>
            <a:r>
              <a:rPr lang="uk-UA" sz="4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Пошуково-дослідницька робота груп </a:t>
            </a:r>
          </a:p>
          <a:p>
            <a:pPr algn="ctr"/>
            <a:r>
              <a:rPr lang="uk-UA" sz="4800" b="1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FF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“ Легенди про Шевченка ”</a:t>
            </a:r>
            <a:endParaRPr lang="ru-RU" sz="4800" b="1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00FF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3" name="Рисунок 2" descr="0041164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3357562"/>
            <a:ext cx="4000496" cy="27203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488" y="3143248"/>
            <a:ext cx="3143272" cy="923330"/>
          </a:xfrm>
          <a:prstGeom prst="rect">
            <a:avLst/>
          </a:prstGeom>
          <a:noFill/>
        </p:spPr>
        <p:txBody>
          <a:bodyPr bIns="45720" lIns="91440" rIns="91440" tIns="45720" wrap="none">
            <a:prstTxWarp prst="textDeflateTop">
              <a:avLst>
                <a:gd fmla="val 25563" name="adj"/>
              </a:avLst>
            </a:prstTxWarp>
            <a:spAutoFit/>
          </a:bodyPr>
          <a:lstStyle/>
          <a:p>
            <a:pPr algn="ctr"/>
            <a:r>
              <a:rPr b="1" cap="none" dirty="0" err="1" lang="ru-RU" smtClean="0" spc="0" sz="5400">
                <a:ln cmpd="sng" w="31550">
                  <a:solidFill>
                    <a:sysClr lastClr="000000" val="windowText"/>
                  </a:solidFill>
                  <a:prstDash val="solid"/>
                </a:ln>
                <a:solidFill>
                  <a:srgbClr val="FFC000"/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Monotype Corsiva"/>
              </a:rPr>
              <a:t>Група</a:t>
            </a:r>
            <a:r>
              <a:rPr b="1" cap="none" dirty="0" lang="ru-RU" smtClean="0" spc="0" sz="5400">
                <a:ln cmpd="sng" w="31550">
                  <a:solidFill>
                    <a:sysClr lastClr="000000" val="windowText"/>
                  </a:solidFill>
                  <a:prstDash val="solid"/>
                </a:ln>
                <a:solidFill>
                  <a:srgbClr val="FFC000"/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Monotype Corsiva"/>
              </a:rPr>
              <a:t>   А</a:t>
            </a:r>
            <a:endParaRPr b="1" cap="none" dirty="0" lang="ru-RU" spc="0" sz="5400">
              <a:ln cmpd="sng" w="31550">
                <a:solidFill>
                  <a:sysClr lastClr="000000" val="windowText"/>
                </a:solidFill>
                <a:prstDash val="solid"/>
              </a:ln>
              <a:solidFill>
                <a:srgbClr val="FFC000"/>
              </a:solidFill>
              <a:effectLst>
                <a:outerShdw algn="tl" blurRad="50800" dir="5400000" dist="40000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402708213.jpg"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74579">
            <a:off x="5091337" y="642478"/>
            <a:ext cx="3667134" cy="2420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58751318_Drury_lane_interior_1808.jpg"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69238">
            <a:off x="497171" y="808920"/>
            <a:ext cx="3248326" cy="2072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post-4-1303597774,8649_thumb.jpg" id="7" name="Рисунок 6"/>
          <p:cNvPicPr>
            <a:picLocks noChangeAspect="1"/>
          </p:cNvPicPr>
          <p:nvPr/>
        </p:nvPicPr>
        <p:blipFill>
          <a:blip r:embed="rId4"/>
          <a:srcRect b="125"/>
          <a:stretch>
            <a:fillRect/>
          </a:stretch>
        </p:blipFill>
        <p:spPr>
          <a:xfrm rot="414953">
            <a:off x="5627746" y="4379324"/>
            <a:ext cx="3123178" cy="2299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2715526.jpeg"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892906">
            <a:off x="598460" y="4457114"/>
            <a:ext cx="2571752" cy="1928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d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2000"/>
                            </p:stCondLst>
                            <p:childTnLst>
                              <p:par>
                                <p:cTn fill="hold" id="9" nodeType="after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2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3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4">
                            <p:stCondLst>
                              <p:cond delay="3000"/>
                            </p:stCondLst>
                            <p:childTnLst>
                              <p:par>
                                <p:cTn fill="hold" id="15" nodeType="after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17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1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1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0">
                            <p:stCondLst>
                              <p:cond delay="4000"/>
                            </p:stCondLst>
                            <p:childTnLst>
                              <p:par>
                                <p:cTn fill="hold" id="21" nodeType="after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3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24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25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6">
                            <p:stCondLst>
                              <p:cond delay="5000"/>
                            </p:stCondLst>
                            <p:childTnLst>
                              <p:par>
                                <p:cTn fill="hold" id="27" nodeType="afterEffect" presetClass="entr" presetID="47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 id="29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dur="1000" fill="hold" id="3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31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7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3438" y="1428736"/>
            <a:ext cx="3357586" cy="923330"/>
          </a:xfrm>
          <a:prstGeom prst="rect">
            <a:avLst/>
          </a:prstGeom>
          <a:noFill/>
        </p:spPr>
        <p:txBody>
          <a:bodyPr bIns="45720" lIns="91440" rIns="91440" tIns="45720" wrap="none">
            <a:prstTxWarp prst="textDeflateTop">
              <a:avLst>
                <a:gd fmla="val 25563" name="adj"/>
              </a:avLst>
            </a:prstTxWarp>
            <a:spAutoFit/>
          </a:bodyPr>
          <a:lstStyle/>
          <a:p>
            <a:pPr algn="ctr"/>
            <a:r>
              <a:rPr b="1" cap="none" dirty="0" err="1" lang="ru-RU" smtClean="0" spc="0" sz="5400">
                <a:ln cmpd="sng" w="31550">
                  <a:solidFill>
                    <a:sysClr lastClr="000000" val="windowText"/>
                  </a:solidFill>
                  <a:prstDash val="solid"/>
                </a:ln>
                <a:solidFill>
                  <a:srgbClr val="FFC000"/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Monotype Corsiva"/>
              </a:rPr>
              <a:t>Група</a:t>
            </a:r>
            <a:r>
              <a:rPr b="1" cap="none" dirty="0" lang="ru-RU" smtClean="0" spc="0" sz="5400">
                <a:ln cmpd="sng" w="31550">
                  <a:solidFill>
                    <a:sysClr lastClr="000000" val="windowText"/>
                  </a:solidFill>
                  <a:prstDash val="solid"/>
                </a:ln>
                <a:solidFill>
                  <a:srgbClr val="FFC000"/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Monotype Corsiva"/>
              </a:rPr>
              <a:t>   Б</a:t>
            </a:r>
            <a:endParaRPr b="1" cap="none" dirty="0" lang="ru-RU" spc="0" sz="5400">
              <a:ln cmpd="sng" w="31550">
                <a:solidFill>
                  <a:sysClr lastClr="000000" val="windowText"/>
                </a:solidFill>
                <a:prstDash val="solid"/>
              </a:ln>
              <a:solidFill>
                <a:srgbClr val="FFC000"/>
              </a:solidFill>
              <a:effectLst>
                <a:outerShdw algn="tl" blurRad="50800" dir="5400000" dist="40000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charset="0" pitchFamily="66" typeface="Monotype Corsiva"/>
            </a:endParaRPr>
          </a:p>
        </p:txBody>
      </p:sp>
      <p:pic>
        <p:nvPicPr>
          <p:cNvPr descr="476019361.jpg"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56221">
            <a:off x="774152" y="1058989"/>
            <a:ext cx="3280024" cy="2250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031otmkrpr3.jpg"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04134">
            <a:off x="4783917" y="2987111"/>
            <a:ext cx="3891882" cy="2208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descr="284ecb288667.jpg" id="5" name="Рисунок 4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 rot="21204938">
            <a:off x="676070" y="4336533"/>
            <a:ext cx="3485456" cy="2024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trips dir="ru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500"/>
                            </p:stCondLst>
                            <p:childTnLst>
                              <p:par>
                                <p:cTn fill="hold" id="9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2">
                            <p:stCondLst>
                              <p:cond delay="2500"/>
                            </p:stCondLst>
                            <p:childTnLst>
                              <p:par>
                                <p:cTn fill="hold" id="13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4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4500"/>
                            </p:stCondLst>
                            <p:childTnLst>
                              <p:par>
                                <p:cTn fill="hold" id="17" nodeType="afterEffect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in">
                                      <p:cBhvr>
                                        <p:cTn dur="2000" id="19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 rot="21229831">
            <a:off x="182116" y="1189370"/>
            <a:ext cx="3571900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Top">
              <a:avLst>
                <a:gd name="adj" fmla="val 25563"/>
              </a:avLst>
            </a:prstTxWarp>
            <a:spAutoFit/>
          </a:bodyPr>
          <a:lstStyle/>
          <a:p>
            <a:pPr algn="ctr"/>
            <a:r>
              <a:rPr lang="ru-RU" sz="5400" b="1" cap="none" spc="0" dirty="0" err="1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Група</a:t>
            </a:r>
            <a:r>
              <a:rPr lang="ru-RU" sz="5400" b="1" cap="none" spc="0" dirty="0" smtClean="0">
                <a:ln w="31550" cmpd="sng">
                  <a:solidFill>
                    <a:sysClr val="windowText" lastClr="000000"/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Monotype Corsiva" pitchFamily="66" charset="0"/>
              </a:rPr>
              <a:t>  В</a:t>
            </a:r>
            <a:endParaRPr lang="ru-RU" sz="5400" b="1" cap="none" spc="0" dirty="0">
              <a:ln w="31550" cmpd="sng">
                <a:solidFill>
                  <a:sysClr val="windowText" lastClr="000000"/>
                </a:solidFill>
                <a:prstDash val="solid"/>
              </a:ln>
              <a:solidFill>
                <a:srgbClr val="FFC00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Picture 3" descr="D:\ВИТА\Витуся\школа 55\Булгакова\шевченко\фильмы шевченко\шевченко11\142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2121">
            <a:off x="4429124" y="785794"/>
            <a:ext cx="3791309" cy="54927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19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17916">
            <a:off x="1017327" y="3194554"/>
            <a:ext cx="2381250" cy="3019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85852" y="1357298"/>
            <a:ext cx="600079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uk-UA" sz="115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Monotype Corsiva" pitchFamily="66" charset="0"/>
              </a:rPr>
              <a:t>Кросворд</a:t>
            </a:r>
            <a:endParaRPr lang="uk-UA" sz="115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34" y="2214554"/>
          <a:ext cx="8072498" cy="4152605"/>
        </p:xfrm>
        <a:graphic>
          <a:graphicData uri="http://schemas.openxmlformats.org/drawingml/2006/table">
            <a:tbl>
              <a:tblPr/>
              <a:tblGrid>
                <a:gridCol w="620702"/>
                <a:gridCol w="620702"/>
                <a:gridCol w="620702"/>
                <a:gridCol w="620702"/>
                <a:gridCol w="620702"/>
                <a:gridCol w="620702"/>
                <a:gridCol w="620702"/>
                <a:gridCol w="620702"/>
                <a:gridCol w="620702"/>
                <a:gridCol w="621545"/>
                <a:gridCol w="621545"/>
                <a:gridCol w="621545"/>
                <a:gridCol w="621545"/>
              </a:tblGrid>
              <a:tr h="746591">
                <a:tc rowSpan="2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3000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396"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30000"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07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30000"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0474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30000"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84374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30000"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77056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baseline="30000">
                          <a:latin typeface="Times New Roman"/>
                          <a:ea typeface="Times New Roman"/>
                          <a:cs typeface="Times New Roman"/>
                        </a:rPr>
                        <a:t>6.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000364" y="2285992"/>
            <a:ext cx="564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Monotype Corsiva" pitchFamily="66" charset="0"/>
              </a:rPr>
              <a:t>К   И    Р   И   Л    І    В   К    А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00364" y="3000372"/>
            <a:ext cx="37862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Monotype Corsiva" pitchFamily="66" charset="0"/>
              </a:rPr>
              <a:t> О   К   С    А   Н   А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0364" y="4357694"/>
            <a:ext cx="43577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Monotype Corsiva" pitchFamily="66" charset="0"/>
              </a:rPr>
              <a:t> З   А   П   О    В    І   Т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357422" y="5000636"/>
            <a:ext cx="5000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Monotype Corsiva" pitchFamily="66" charset="0"/>
              </a:rPr>
              <a:t>К   А   Т   Е   Р    И   Н   А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85984" y="5715016"/>
            <a:ext cx="4429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Monotype Corsiva" pitchFamily="66" charset="0"/>
              </a:rPr>
              <a:t> </a:t>
            </a:r>
            <a:r>
              <a:rPr lang="uk-UA" sz="3600" b="1" dirty="0" smtClean="0">
                <a:latin typeface="Monotype Corsiva" pitchFamily="66" charset="0"/>
              </a:rPr>
              <a:t>Б    Р   Ю   Л   </a:t>
            </a:r>
            <a:r>
              <a:rPr lang="uk-UA" sz="3600" b="1" dirty="0" err="1" smtClean="0">
                <a:latin typeface="Monotype Corsiva" pitchFamily="66" charset="0"/>
              </a:rPr>
              <a:t>Л</a:t>
            </a:r>
            <a:r>
              <a:rPr lang="uk-UA" sz="3600" b="1" dirty="0" smtClean="0">
                <a:latin typeface="Monotype Corsiva" pitchFamily="66" charset="0"/>
              </a:rPr>
              <a:t>   О   В</a:t>
            </a:r>
            <a:endParaRPr lang="ru-RU" sz="3600" b="1" dirty="0"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034" y="3643314"/>
            <a:ext cx="5643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Monotype Corsiva" pitchFamily="66" charset="0"/>
              </a:rPr>
              <a:t>П    Е   Р    Е   Б    Е   Н   Д    Я</a:t>
            </a:r>
            <a:endParaRPr lang="ru-RU" sz="3600" b="1" dirty="0">
              <a:latin typeface="Monotype Corsiva" pitchFamily="66" charset="0"/>
            </a:endParaRPr>
          </a:p>
        </p:txBody>
      </p:sp>
      <p:pic>
        <p:nvPicPr>
          <p:cNvPr id="11" name="Picture 2" descr="D:\Вика\Робота\презинтация\blue_jay_bush_hw.gif"/>
          <p:cNvPicPr>
            <a:picLocks noChangeAspect="1" noChangeArrowheads="1" noCrop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74029">
            <a:off x="-84382" y="4242574"/>
            <a:ext cx="2476500" cy="2724150"/>
          </a:xfrm>
          <a:prstGeom prst="rect">
            <a:avLst/>
          </a:prstGeom>
          <a:noFill/>
        </p:spPr>
      </p:pic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85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7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42.png" id="2" name="Рисунок 1"/>
          <p:cNvPicPr>
            <a:picLocks noChangeAspect="1" noGrp="1"/>
          </p:cNvPicPr>
          <p:nvPr isPhoto="1"/>
        </p:nvPicPr>
        <p:blipFill>
          <a:blip r:embed="rId2">
            <a:lum/>
          </a:blip>
          <a:srcRect r="12"/>
          <a:stretch>
            <a:fillRect/>
          </a:stretch>
        </p:blipFill>
        <p:spPr>
          <a:xfrm>
            <a:off x="0" y="642918"/>
            <a:ext cx="9144000" cy="3857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357422" y="4357694"/>
            <a:ext cx="5286444" cy="2308324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«В зелені квітучій Канів на Дніпрі, 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Пам’ятник на кручі, на крутій </a:t>
            </a:r>
            <a:r>
              <a:rPr b="1" dirty="0" err="1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гopi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.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Тут лежить 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великий 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наш співець Тарас. 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Та живий навіки він в серцях у нас.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I дорослі й діти, </a:t>
            </a:r>
            <a:r>
              <a:rPr b="1" dirty="0" err="1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вci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 сюди ідуть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I найкращі квіти Кобзарю несуть.»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52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decel="50000" dur="1000" fill="hold" id="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decel="50000" dur="1000" fill="hold" id="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1" nodeType="afterEffect" presetClass="entr" presetID="27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dur="80" id="13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dur="80" id="14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80" id="15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357166"/>
            <a:ext cx="7456940" cy="164307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Top">
              <a:avLst/>
            </a:prstTxWarp>
            <a:spAutoFit/>
          </a:bodyPr>
          <a:lstStyle/>
          <a:p>
            <a:pPr algn="ctr"/>
            <a:r>
              <a:rPr lang="uk-UA" sz="66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Домашнє </a:t>
            </a:r>
            <a:r>
              <a:rPr lang="uk-UA" sz="66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завдання</a:t>
            </a:r>
            <a:endParaRPr lang="uk-UA" sz="66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Выноска-облако 2"/>
          <p:cNvSpPr/>
          <p:nvPr/>
        </p:nvSpPr>
        <p:spPr>
          <a:xfrm rot="268131">
            <a:off x="1071538" y="2357430"/>
            <a:ext cx="7817671" cy="3786214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uk-UA" sz="2000" b="1" dirty="0" smtClean="0">
                <a:solidFill>
                  <a:srgbClr val="0033CC"/>
                </a:solidFill>
                <a:effectLst/>
                <a:latin typeface="Monotype Corsiva" pitchFamily="66" charset="0"/>
              </a:rPr>
              <a:t>      1. Біографія Шевченка (дитячі i юнацькі роки)</a:t>
            </a:r>
            <a:endParaRPr lang="ru-RU" sz="2000" b="1" dirty="0" smtClean="0">
              <a:solidFill>
                <a:srgbClr val="0033CC"/>
              </a:solidFill>
              <a:effectLst/>
              <a:latin typeface="Monotype Corsiva" pitchFamily="66" charset="0"/>
            </a:endParaRPr>
          </a:p>
          <a:p>
            <a:pPr lvl="0"/>
            <a:r>
              <a:rPr lang="uk-UA" sz="2000" b="1" dirty="0" smtClean="0">
                <a:solidFill>
                  <a:srgbClr val="0033CC"/>
                </a:solidFill>
                <a:effectLst/>
                <a:latin typeface="Monotype Corsiva" pitchFamily="66" charset="0"/>
              </a:rPr>
              <a:t>   2. Вивчити за підручником матеріал </a:t>
            </a:r>
            <a:endParaRPr lang="ru-RU" sz="2000" b="1" dirty="0" smtClean="0">
              <a:solidFill>
                <a:srgbClr val="0033CC"/>
              </a:solidFill>
              <a:effectLst/>
              <a:latin typeface="Monotype Corsiva" pitchFamily="66" charset="0"/>
            </a:endParaRPr>
          </a:p>
          <a:p>
            <a:pPr lvl="0"/>
            <a:r>
              <a:rPr lang="uk-UA" sz="2000" b="1" dirty="0" smtClean="0">
                <a:solidFill>
                  <a:srgbClr val="0033CC"/>
                </a:solidFill>
                <a:effectLst/>
                <a:latin typeface="Monotype Corsiva" pitchFamily="66" charset="0"/>
              </a:rPr>
              <a:t>  3. Підготуватись до розповіді на тему «Як Шевченко    потрапив у каземат?» (за планом)</a:t>
            </a:r>
            <a:endParaRPr lang="ru-RU" sz="2000" b="1" dirty="0" smtClean="0">
              <a:solidFill>
                <a:srgbClr val="0033CC"/>
              </a:solidFill>
              <a:effectLst/>
              <a:latin typeface="Monotype Corsiva" pitchFamily="66" charset="0"/>
            </a:endParaRPr>
          </a:p>
          <a:p>
            <a:pPr lvl="0"/>
            <a:r>
              <a:rPr lang="uk-UA" sz="2000" b="1" dirty="0" smtClean="0">
                <a:solidFill>
                  <a:srgbClr val="0033CC"/>
                </a:solidFill>
                <a:effectLst/>
                <a:latin typeface="Monotype Corsiva" pitchFamily="66" charset="0"/>
              </a:rPr>
              <a:t>  4. Хронологічна таблиця життя i творчості              письменника.</a:t>
            </a:r>
            <a:endParaRPr lang="ru-RU" sz="2000" b="1" dirty="0" smtClean="0">
              <a:solidFill>
                <a:srgbClr val="0033CC"/>
              </a:solidFill>
              <a:effectLst/>
              <a:latin typeface="Monotype Corsiva" pitchFamily="66" charset="0"/>
            </a:endParaRPr>
          </a:p>
          <a:p>
            <a:pPr lvl="0"/>
            <a:r>
              <a:rPr lang="uk-UA" sz="2000" b="1" dirty="0" smtClean="0">
                <a:solidFill>
                  <a:srgbClr val="0033CC"/>
                </a:solidFill>
                <a:effectLst/>
                <a:latin typeface="Monotype Corsiva" pitchFamily="66" charset="0"/>
              </a:rPr>
              <a:t>  5. Аналіз поеми «Причинна», уривок напам’ять.</a:t>
            </a:r>
            <a:endParaRPr lang="ru-RU" sz="2000" b="1" dirty="0" smtClean="0">
              <a:solidFill>
                <a:srgbClr val="0033CC"/>
              </a:solidFill>
              <a:effectLst/>
              <a:latin typeface="Monotype Corsiva" pitchFamily="66" charset="0"/>
            </a:endParaRPr>
          </a:p>
          <a:p>
            <a:pPr algn="ctr"/>
            <a:endParaRPr lang="ru-RU" sz="1600" dirty="0">
              <a:solidFill>
                <a:srgbClr val="0033CC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7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:\Users\вита\Desktop\FineReader.Pro.8.0.0.684\Patch\2008-11-06\Scan10048.JPG" id="3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3" y="571480"/>
            <a:ext cx="4011925" cy="5786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4143372" y="0"/>
            <a:ext cx="5357882" cy="7325082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uk-UA" smtClean="0" sz="400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algn="tl" blurRad="50000" dir="7500000" dist="50800">
                    <a:srgbClr val="000000">
                      <a:shade val="5000"/>
                      <a:alpha val="35000"/>
                    </a:srgbClr>
                  </a:outerShdw>
                </a:effectLst>
                <a:latin charset="0" pitchFamily="66" typeface="Monotype Corsiva"/>
              </a:rPr>
              <a:t>Молитва.</a:t>
            </a:r>
            <a:endParaRPr b="1" dirty="0" lang="ru-RU" smtClean="0" sz="4000">
              <a:ln w="1905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algn="tl" blurRad="50000" dir="7500000" dist="50800">
                  <a:srgbClr val="000000">
                    <a:shade val="5000"/>
                    <a:alpha val="35000"/>
                  </a:srgbClr>
                </a:outerShdw>
              </a:effectLst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Дай нам силу ідолів знімати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3 п’єдесталів чорної </a:t>
            </a:r>
            <a:r>
              <a:rPr b="1" dirty="0" err="1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олжі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.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Бурити казарми й каземати,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Де виймають душу </a:t>
            </a:r>
            <a:r>
              <a:rPr b="1" dirty="0" err="1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iз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 душі.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Мислям нашим дай ясне поліття,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А поетам - спину, що не </a:t>
            </a:r>
            <a:r>
              <a:rPr b="1" dirty="0" err="1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гнесь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. </a:t>
            </a: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Дай нам пам’ять на тисячоліття, </a:t>
            </a: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Непокору i любов на десь. 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I не </a:t>
            </a:r>
            <a:r>
              <a:rPr b="1" dirty="0" err="1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остави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 нам ні на йоту, 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err="1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Долг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, забутий в </a:t>
            </a:r>
            <a:r>
              <a:rPr b="1" dirty="0" err="1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клекотах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 забав. </a:t>
            </a: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Сплатимо його </a:t>
            </a:r>
            <a:r>
              <a:rPr b="1" dirty="0" err="1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iз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 </a:t>
            </a:r>
            <a:r>
              <a:rPr b="1" dirty="0" err="1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кровi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 й поту </a:t>
            </a: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Тільки од лукавства нас </a:t>
            </a:r>
            <a:r>
              <a:rPr b="1" dirty="0" err="1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iзбав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.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err="1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Да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 святиться слова блискавиця, 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Що несе у вічну далечінь,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Нашу думу й пісню,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err="1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Да</a:t>
            </a:r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 святиться між народами твоє ім’я,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r>
              <a:rPr b="1" dirty="0" lang="uk-UA" smtClean="0" sz="2400">
                <a:solidFill>
                  <a:srgbClr val="0000FF"/>
                </a:solidFill>
                <a:effectLst/>
                <a:latin charset="0" pitchFamily="66" typeface="Monotype Corsiva"/>
              </a:rPr>
              <a:t>Амінь!</a:t>
            </a:r>
            <a:endParaRPr b="1" dirty="0" lang="ru-RU" smtClean="0" sz="2400">
              <a:solidFill>
                <a:srgbClr val="0000FF"/>
              </a:solidFill>
              <a:effectLst/>
              <a:latin charset="0" pitchFamily="66" typeface="Monotype Corsiva"/>
            </a:endParaRPr>
          </a:p>
          <a:p>
            <a:endParaRPr b="1" dirty="0" lang="ru-RU">
              <a:solidFill>
                <a:srgbClr val="0000FF"/>
              </a:solidFill>
              <a:effectLst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55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0">
                            <p:stCondLst>
                              <p:cond delay="1000"/>
                            </p:stCondLst>
                            <p:childTnLst>
                              <p:par>
                                <p:cTn fill="hold" grpId="0" id="11" nodeType="afterEffect" presetClass="entr" presetID="21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heel(4)" transition="in">
                                      <p:cBhvr>
                                        <p:cTn dur="2000" id="13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571480"/>
            <a:ext cx="842968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ru-RU" sz="4400" b="1" cap="none" spc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Життєвий</a:t>
            </a:r>
            <a:r>
              <a:rPr lang="ru-RU" sz="4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шлях  Тараса </a:t>
            </a:r>
            <a:r>
              <a:rPr lang="ru-RU" sz="4400" b="1" cap="none" spc="0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Шевченка</a:t>
            </a:r>
            <a:r>
              <a:rPr lang="ru-RU" sz="4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.</a:t>
            </a:r>
          </a:p>
          <a:p>
            <a:pPr algn="ctr"/>
            <a:r>
              <a:rPr lang="uk-UA" sz="4400" b="1" cap="none" spc="0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Початок  творчості поета,</a:t>
            </a:r>
          </a:p>
          <a:p>
            <a:pPr algn="ctr"/>
            <a:r>
              <a:rPr lang="uk-UA" sz="4400" b="1" dirty="0" err="1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“Причинна”</a:t>
            </a:r>
            <a:r>
              <a:rPr lang="uk-UA" sz="4400" b="1" dirty="0" smtClean="0">
                <a:ln w="12700">
                  <a:solidFill>
                    <a:sysClr val="windowText" lastClr="000000"/>
                  </a:solidFill>
                  <a:prstDash val="solid"/>
                </a:ln>
                <a:solidFill>
                  <a:srgbClr val="00B0F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Monotype Corsiva" pitchFamily="66" charset="0"/>
              </a:rPr>
              <a:t> – зразок  романтичних балад.</a:t>
            </a:r>
            <a:endParaRPr lang="ru-RU" sz="4400" b="1" cap="none" spc="0" dirty="0" smtClean="0">
              <a:ln w="12700">
                <a:solidFill>
                  <a:sysClr val="windowText" lastClr="000000"/>
                </a:solidFill>
                <a:prstDash val="solid"/>
              </a:ln>
              <a:solidFill>
                <a:srgbClr val="00B0F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" name="Рисунок 7" descr="hidden_faces_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2825916"/>
            <a:ext cx="5357850" cy="38130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928670"/>
            <a:ext cx="4095629" cy="203330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8800" b="1" cap="none" spc="0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Епіграф</a:t>
            </a:r>
            <a:r>
              <a:rPr lang="ru-RU" sz="8800" b="1" cap="none" spc="0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00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Monotype Corsiva" pitchFamily="66" charset="0"/>
              </a:rPr>
              <a:t>:</a:t>
            </a:r>
            <a:endParaRPr lang="ru-RU" sz="8800" b="1" cap="none" spc="0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rgbClr val="00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857620" y="2143116"/>
            <a:ext cx="5072098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dirty="0" smtClean="0">
                <a:solidFill>
                  <a:srgbClr val="0070C0"/>
                </a:solidFill>
                <a:latin typeface="Monotype Corsiva" pitchFamily="66" charset="0"/>
              </a:rPr>
              <a:t>Ми живі! Цілий вік, сотню літ</a:t>
            </a:r>
            <a:endParaRPr lang="ru-RU" sz="28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800" b="1" dirty="0" smtClean="0">
                <a:solidFill>
                  <a:srgbClr val="0070C0"/>
                </a:solidFill>
                <a:latin typeface="Monotype Corsiva" pitchFamily="66" charset="0"/>
              </a:rPr>
              <a:t>Проти хвилі </a:t>
            </a:r>
            <a:r>
              <a:rPr lang="uk-UA" sz="2800" b="1" dirty="0" err="1" smtClean="0">
                <a:solidFill>
                  <a:srgbClr val="0070C0"/>
                </a:solidFill>
                <a:latin typeface="Monotype Corsiva" pitchFamily="66" charset="0"/>
              </a:rPr>
              <a:t>несем</a:t>
            </a:r>
            <a:r>
              <a:rPr lang="uk-UA" sz="2800" b="1" dirty="0" smtClean="0">
                <a:solidFill>
                  <a:srgbClr val="0070C0"/>
                </a:solidFill>
                <a:latin typeface="Monotype Corsiva" pitchFamily="66" charset="0"/>
              </a:rPr>
              <a:t> його ім’я,</a:t>
            </a:r>
            <a:endParaRPr lang="ru-RU" sz="28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800" b="1" dirty="0" smtClean="0">
                <a:solidFill>
                  <a:srgbClr val="0070C0"/>
                </a:solidFill>
                <a:latin typeface="Monotype Corsiva" pitchFamily="66" charset="0"/>
              </a:rPr>
              <a:t>Проти вітру </a:t>
            </a:r>
            <a:r>
              <a:rPr lang="uk-UA" sz="2800" b="1" dirty="0" err="1" smtClean="0">
                <a:solidFill>
                  <a:srgbClr val="0070C0"/>
                </a:solidFill>
                <a:latin typeface="Monotype Corsiva" pitchFamily="66" charset="0"/>
              </a:rPr>
              <a:t>кидаєм</a:t>
            </a:r>
            <a:r>
              <a:rPr lang="uk-UA" sz="2800" b="1" dirty="0" smtClean="0">
                <a:solidFill>
                  <a:srgbClr val="0070C0"/>
                </a:solidFill>
                <a:latin typeface="Monotype Corsiva" pitchFamily="66" charset="0"/>
              </a:rPr>
              <a:t> насіння,</a:t>
            </a:r>
            <a:endParaRPr lang="ru-RU" sz="28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800" b="1" dirty="0" smtClean="0">
                <a:solidFill>
                  <a:srgbClr val="0070C0"/>
                </a:solidFill>
                <a:latin typeface="Monotype Corsiva" pitchFamily="66" charset="0"/>
              </a:rPr>
              <a:t>I під косу кидаємо цвіт... </a:t>
            </a:r>
            <a:endParaRPr lang="ru-RU" sz="28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800" b="1" dirty="0" smtClean="0">
                <a:solidFill>
                  <a:srgbClr val="0070C0"/>
                </a:solidFill>
                <a:latin typeface="Monotype Corsiva" pitchFamily="66" charset="0"/>
              </a:rPr>
              <a:t>I </a:t>
            </a:r>
            <a:r>
              <a:rPr lang="uk-UA" sz="2800" b="1" dirty="0" err="1" smtClean="0">
                <a:solidFill>
                  <a:srgbClr val="0070C0"/>
                </a:solidFill>
                <a:latin typeface="Monotype Corsiva" pitchFamily="66" charset="0"/>
              </a:rPr>
              <a:t>співаєм</a:t>
            </a:r>
            <a:r>
              <a:rPr lang="uk-UA" sz="2800" b="1" dirty="0" smtClean="0">
                <a:solidFill>
                  <a:srgbClr val="0070C0"/>
                </a:solidFill>
                <a:latin typeface="Monotype Corsiva" pitchFamily="66" charset="0"/>
              </a:rPr>
              <a:t> його «Заповіт» </a:t>
            </a:r>
            <a:endParaRPr lang="ru-RU" sz="28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800" b="1" dirty="0" smtClean="0">
                <a:solidFill>
                  <a:srgbClr val="0070C0"/>
                </a:solidFill>
                <a:latin typeface="Monotype Corsiva" pitchFamily="66" charset="0"/>
              </a:rPr>
              <a:t>З покоління в покоління.</a:t>
            </a:r>
            <a:endParaRPr lang="ru-RU" sz="28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r>
              <a:rPr lang="uk-UA" sz="2800" b="1" dirty="0" smtClean="0">
                <a:solidFill>
                  <a:srgbClr val="0070C0"/>
                </a:solidFill>
                <a:latin typeface="Monotype Corsiva" pitchFamily="66" charset="0"/>
              </a:rPr>
              <a:t>                                       Є. Сверстюк</a:t>
            </a:r>
            <a:endParaRPr lang="ru-RU" sz="2800" b="1" dirty="0" smtClean="0">
              <a:solidFill>
                <a:srgbClr val="0070C0"/>
              </a:solidFill>
              <a:latin typeface="Monotype Corsiva" pitchFamily="66" charset="0"/>
            </a:endParaRPr>
          </a:p>
          <a:p>
            <a:endParaRPr lang="ru-RU" dirty="0"/>
          </a:p>
        </p:txBody>
      </p:sp>
      <p:pic>
        <p:nvPicPr>
          <p:cNvPr id="4" name="Рисунок 3" descr="41a16_10-03-039.jpg"/>
          <p:cNvPicPr>
            <a:picLocks noChangeAspect="1"/>
          </p:cNvPicPr>
          <p:nvPr/>
        </p:nvPicPr>
        <p:blipFill>
          <a:blip r:embed="rId2"/>
          <a:srcRect l="33594"/>
          <a:stretch>
            <a:fillRect/>
          </a:stretch>
        </p:blipFill>
        <p:spPr>
          <a:xfrm rot="21378643">
            <a:off x="500034" y="2643182"/>
            <a:ext cx="2928958" cy="3676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5">
      <a:dk1>
        <a:sysClr val="windowText" lastClr="000000"/>
      </a:dk1>
      <a:lt1>
        <a:srgbClr val="E5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1567</TotalTime>
  <Words>1118</Words>
  <PresentationFormat>Экран (4:3)</PresentationFormat>
  <Paragraphs>271</Paragraphs>
  <Slides>77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77</vt:i4>
      </vt:variant>
    </vt:vector>
  </HeadingPairs>
  <TitlesOfParts>
    <vt:vector size="78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                 Тарас Григорович Шевченко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Мати Тараса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Дід Тараса</vt:lpstr>
      <vt:lpstr>Жага до малювання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  <vt:lpstr>Слайд 73</vt:lpstr>
      <vt:lpstr>Слайд 74</vt:lpstr>
      <vt:lpstr>Слайд 75</vt:lpstr>
      <vt:lpstr>Слайд 76</vt:lpstr>
      <vt:lpstr>Слайд 77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155</cp:revision>
  <dcterms:modified xsi:type="dcterms:W3CDTF">2014-01-24T11:48:25Z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8832810</vt:lpwstr>
  </property>
  <property fmtid="{D5CDD505-2E9C-101B-9397-08002B2CF9AE}" name="NXPowerLiteVersion" pid="3">
    <vt:lpwstr>D4.1.4</vt:lpwstr>
  </property>
</Properties>
</file>