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6" r:id="rId4"/>
    <p:sldId id="259" r:id="rId5"/>
    <p:sldId id="260" r:id="rId6"/>
    <p:sldId id="277" r:id="rId7"/>
    <p:sldId id="261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64" r:id="rId17"/>
    <p:sldId id="270" r:id="rId18"/>
    <p:sldId id="306" r:id="rId19"/>
    <p:sldId id="307" r:id="rId20"/>
    <p:sldId id="303" r:id="rId21"/>
    <p:sldId id="304" r:id="rId22"/>
    <p:sldId id="293" r:id="rId23"/>
    <p:sldId id="294" r:id="rId24"/>
    <p:sldId id="297" r:id="rId25"/>
    <p:sldId id="299" r:id="rId26"/>
    <p:sldId id="300" r:id="rId27"/>
    <p:sldId id="301" r:id="rId28"/>
    <p:sldId id="298" r:id="rId29"/>
    <p:sldId id="305" r:id="rId30"/>
    <p:sldId id="302" r:id="rId31"/>
    <p:sldId id="292" r:id="rId3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CFF"/>
    <a:srgbClr val="FFFFCC"/>
    <a:srgbClr val="FFFFFF"/>
    <a:srgbClr val="FFCC99"/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harmaster.zp.ua/foto/Wpol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47800" y="5791200"/>
            <a:ext cx="64834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«ПАЛІТРА НАСТРОЮ»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skripnikmarina.ucoz.ua/_ph/9/72550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-tales.ru/assets/images/product_img/4fb0ccc1605862%20%D0%BA%D0%BE%D0%BF%D0%B8%D1%8F_6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kazochka.ucoz.ru/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78486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http://kazkar.info/_ph/6/2/6176893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0"/>
            <a:ext cx="73914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pics.livejournal.com/vot_tundra/pic/000zr5e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demiart.ru/forum/journal_uploads5/j1361681_13384720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0"/>
            <a:ext cx="59436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kazkar.info/_ph/6/2/32537078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0"/>
            <a:ext cx="73152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tvoyaskazka.ru/wp-content/uploads/2012/09/%D0%9F%D1%80%D0%BE-%D0%BF%D1%80%D0%B0%D0%B2%D0%B4%D1%83-%D1%96-%D0%BA%D1%80%D0%B8%D0%B2%D0%B4%D1%8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90600"/>
            <a:ext cx="6609310" cy="5472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" y="152400"/>
            <a:ext cx="8745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00B050"/>
                </a:solidFill>
              </a:rPr>
              <a:t>КАЗКА  “ПРО ПРАВДУ І КРИВДУ”</a:t>
            </a:r>
            <a:endParaRPr lang="ru-RU" sz="48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533400" y="1676400"/>
            <a:ext cx="2514600" cy="10668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002060"/>
                </a:solidFill>
              </a:rPr>
              <a:t>Зміст</a:t>
            </a:r>
            <a:r>
              <a:rPr lang="ru-RU" sz="2000" b="1" dirty="0" smtClean="0">
                <a:solidFill>
                  <a:srgbClr val="002060"/>
                </a:solidFill>
              </a:rPr>
              <a:t>  </a:t>
            </a:r>
            <a:r>
              <a:rPr lang="ru-RU" sz="2000" b="1" dirty="0" err="1" smtClean="0">
                <a:solidFill>
                  <a:srgbClr val="002060"/>
                </a:solidFill>
              </a:rPr>
              <a:t>казки</a:t>
            </a:r>
            <a:r>
              <a:rPr lang="uk-UA" sz="2000" b="1" dirty="0" smtClean="0">
                <a:solidFill>
                  <a:srgbClr val="002060"/>
                </a:solidFill>
              </a:rPr>
              <a:t> "Про правду і кривду"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533400" y="2895600"/>
            <a:ext cx="2514600" cy="12954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Розуміти особливості побудови казки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3886200" y="2895600"/>
            <a:ext cx="2438400" cy="16764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П</a:t>
            </a:r>
            <a:r>
              <a:rPr lang="uk-UA" sz="2000" b="1" dirty="0" smtClean="0">
                <a:solidFill>
                  <a:srgbClr val="002060"/>
                </a:solidFill>
              </a:rPr>
              <a:t>ояснювати </a:t>
            </a:r>
            <a:r>
              <a:rPr lang="uk-UA" sz="2000" b="1" dirty="0" smtClean="0">
                <a:solidFill>
                  <a:srgbClr val="002060"/>
                </a:solidFill>
              </a:rPr>
              <a:t>роль фантастичних елементів у казці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3886200" y="1981200"/>
            <a:ext cx="2286000" cy="9144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Переказувати епізоди казки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Горизонтальный свиток 6"/>
          <p:cNvSpPr/>
          <p:nvPr/>
        </p:nvSpPr>
        <p:spPr>
          <a:xfrm>
            <a:off x="533400" y="4419600"/>
            <a:ext cx="2514600" cy="12954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Розуміти роль фантастичного елементу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Горизонтальный свиток 7"/>
          <p:cNvSpPr/>
          <p:nvPr/>
        </p:nvSpPr>
        <p:spPr>
          <a:xfrm>
            <a:off x="3886200" y="1143000"/>
            <a:ext cx="2286000" cy="7620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Уявляти прочитане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3886200" y="4419600"/>
            <a:ext cx="2286000" cy="16002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Давати власну оцінку рисам і вчинкам героїв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6400800" y="1066800"/>
            <a:ext cx="2209800" cy="8382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Розповідати про враження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6477000" y="3429000"/>
            <a:ext cx="2133600" cy="1600200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Проводити аналогію із сучасним життям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2" name="Горизонтальный свиток 11"/>
          <p:cNvSpPr/>
          <p:nvPr/>
        </p:nvSpPr>
        <p:spPr>
          <a:xfrm>
            <a:off x="6477000" y="4953000"/>
            <a:ext cx="2133600" cy="16764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Оцінювати власну діяльність на уроці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6400800" y="1905000"/>
            <a:ext cx="2209800" cy="160020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rgbClr val="002060"/>
                </a:solidFill>
              </a:rPr>
              <a:t>Висловлювати власні погляди  на добро і зло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14400" y="685800"/>
            <a:ext cx="1676400" cy="762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ЗНАТИ</a:t>
            </a:r>
            <a:endParaRPr lang="ru-RU" sz="32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410200" y="228600"/>
            <a:ext cx="1752600" cy="762000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/>
              <a:t>ВМІТИ</a:t>
            </a:r>
            <a:endParaRPr lang="ru-RU" sz="32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rot="5400000">
            <a:off x="-1904206" y="3124200"/>
            <a:ext cx="4114006" cy="79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endCxn id="14" idx="1"/>
          </p:cNvCxnSpPr>
          <p:nvPr/>
        </p:nvCxnSpPr>
        <p:spPr>
          <a:xfrm>
            <a:off x="152400" y="1066800"/>
            <a:ext cx="762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>
            <a:endCxn id="2" idx="1"/>
          </p:cNvCxnSpPr>
          <p:nvPr/>
        </p:nvCxnSpPr>
        <p:spPr>
          <a:xfrm>
            <a:off x="152400" y="22098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152400" y="35814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152400" y="51816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1219200" y="2895600"/>
            <a:ext cx="4572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>
            <a:endCxn id="15" idx="1"/>
          </p:cNvCxnSpPr>
          <p:nvPr/>
        </p:nvCxnSpPr>
        <p:spPr>
          <a:xfrm>
            <a:off x="3505200" y="609600"/>
            <a:ext cx="1905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endCxn id="8" idx="1"/>
          </p:cNvCxnSpPr>
          <p:nvPr/>
        </p:nvCxnSpPr>
        <p:spPr>
          <a:xfrm>
            <a:off x="3505200" y="15240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3505200" y="25146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505200" y="36576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3505200" y="5181600"/>
            <a:ext cx="3810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15" idx="3"/>
          </p:cNvCxnSpPr>
          <p:nvPr/>
        </p:nvCxnSpPr>
        <p:spPr>
          <a:xfrm>
            <a:off x="7162800" y="609600"/>
            <a:ext cx="16764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5400000">
            <a:off x="6248400" y="3200400"/>
            <a:ext cx="51816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12" idx="3"/>
          </p:cNvCxnSpPr>
          <p:nvPr/>
        </p:nvCxnSpPr>
        <p:spPr>
          <a:xfrm rot="10800000">
            <a:off x="8610600" y="5791200"/>
            <a:ext cx="2286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rot="10800000">
            <a:off x="8610600" y="1524000"/>
            <a:ext cx="2286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10800000">
            <a:off x="8610600" y="2590800"/>
            <a:ext cx="2286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10800000">
            <a:off x="8610600" y="4114800"/>
            <a:ext cx="228600" cy="15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http://pics.livejournal.com/pavel_tkachenko/pic/000rf2p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685800"/>
            <a:ext cx="1938351" cy="1692000"/>
          </a:xfrm>
          <a:prstGeom prst="rect">
            <a:avLst/>
          </a:prstGeom>
          <a:noFill/>
        </p:spPr>
      </p:pic>
      <p:pic>
        <p:nvPicPr>
          <p:cNvPr id="44037" name="Picture 5" descr="http://s57.radikal.ru/i158/1110/13/e1a432ef59e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1828800"/>
            <a:ext cx="1897003" cy="2124000"/>
          </a:xfrm>
          <a:prstGeom prst="rect">
            <a:avLst/>
          </a:prstGeom>
          <a:noFill/>
        </p:spPr>
      </p:pic>
      <p:pic>
        <p:nvPicPr>
          <p:cNvPr id="44039" name="Picture 7" descr="http://mdou157.edu.yar.ru/images/1272358009_3019507_w150_h2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3429000"/>
            <a:ext cx="1428750" cy="2028826"/>
          </a:xfrm>
          <a:prstGeom prst="rect">
            <a:avLst/>
          </a:prstGeom>
          <a:noFill/>
        </p:spPr>
      </p:pic>
      <p:pic>
        <p:nvPicPr>
          <p:cNvPr id="44040" name="Picture 8" descr="C:\Users\коля\AppData\Local\Microsoft\Windows\Temporary Internet Files\Content.IE5\PV1ZT0BP\MC900439328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4724400"/>
            <a:ext cx="1944000" cy="1944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90800" y="76200"/>
            <a:ext cx="4054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ПЛАН УРОКУ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066800"/>
            <a:ext cx="64887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1. </a:t>
            </a:r>
            <a:r>
              <a:rPr lang="ru-RU" sz="4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СЛОВНИКОВА РОБОТА</a:t>
            </a:r>
            <a:endParaRPr lang="ru-RU" sz="4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38400" y="2438400"/>
            <a:ext cx="620785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2. «ШІСТЬ КАПЕЛЮХІВ»</a:t>
            </a:r>
            <a:endParaRPr lang="ru-RU" sz="4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" y="3962400"/>
            <a:ext cx="65762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3. МУДРІ ПОРАДИ КАЗКИ</a:t>
            </a:r>
            <a:endParaRPr lang="ru-RU" sz="4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33600" y="5334000"/>
            <a:ext cx="30588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kumimoji="0" lang="uk-UA" sz="4400" b="1" i="0" u="none" strike="noStrike" cap="none" spc="100" normalizeH="0" baseline="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4. “ПРЕС”</a:t>
            </a:r>
            <a:endParaRPr lang="ru-RU" sz="4400" b="1" cap="none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fc03.deviantart.net/fs70/f/2011/060/5/6/rainbow_animation_by_princess_mer_tigerz-d3ap0g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4342" name="Picture 6" descr="http://dnz3-dubove.klasna.com/uploads/editor/4911/401872/sitepage_55/images/veselka_5_mid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95400"/>
            <a:ext cx="9144000" cy="4543426"/>
          </a:xfrm>
          <a:prstGeom prst="rect">
            <a:avLst/>
          </a:prstGeom>
          <a:noFill/>
        </p:spPr>
      </p:pic>
      <p:pic>
        <p:nvPicPr>
          <p:cNvPr id="14344" name="Picture 8" descr="http://file.mobilmusic.ru/28/6a/17/81675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152400"/>
            <a:ext cx="2076450" cy="337185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9200" y="5715000"/>
            <a:ext cx="69638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  <a:latin typeface="Monotype Corsiva" pitchFamily="66" charset="0"/>
              </a:rPr>
              <a:t>Українська народна казка</a:t>
            </a:r>
            <a:endParaRPr lang="ru-RU" sz="5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47800" y="0"/>
            <a:ext cx="625363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6000" b="1" dirty="0" smtClean="0">
                <a:solidFill>
                  <a:srgbClr val="00B0F0"/>
                </a:solidFill>
                <a:latin typeface="Mistral" pitchFamily="66" charset="0"/>
              </a:rPr>
              <a:t>СЛОВНИКОВА РОБОТА</a:t>
            </a:r>
            <a:endParaRPr lang="ru-RU" sz="6000" b="1" dirty="0">
              <a:solidFill>
                <a:srgbClr val="00B0F0"/>
              </a:solidFill>
              <a:latin typeface="Mistral" pitchFamily="66" charset="0"/>
            </a:endParaRPr>
          </a:p>
        </p:txBody>
      </p:sp>
      <p:pic>
        <p:nvPicPr>
          <p:cNvPr id="1028" name="Picture 4" descr="http://kiselyov.net/i/stuffing/versta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6001" y="3048000"/>
            <a:ext cx="5507999" cy="3672000"/>
          </a:xfrm>
          <a:prstGeom prst="rect">
            <a:avLst/>
          </a:prstGeom>
          <a:noFill/>
        </p:spPr>
      </p:pic>
      <p:pic>
        <p:nvPicPr>
          <p:cNvPr id="1026" name="Picture 2" descr="http://i-fakt.ru/wp-content/uploads/2012/01/colvers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762000"/>
            <a:ext cx="2238375" cy="3276601"/>
          </a:xfrm>
          <a:prstGeom prst="rect">
            <a:avLst/>
          </a:prstGeom>
          <a:noFill/>
        </p:spPr>
      </p:pic>
      <p:pic>
        <p:nvPicPr>
          <p:cNvPr id="5" name="Picture 2" descr="http://shkola.ua/web/uploads/book/54/images/OaMXGkc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914400"/>
            <a:ext cx="2408835" cy="4680000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28600" y="5791200"/>
            <a:ext cx="3124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Небіж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племінник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200400" y="1600200"/>
            <a:ext cx="3581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ерста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давня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міра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довжини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400" b="1" dirty="0" smtClean="0">
                <a:solidFill>
                  <a:srgbClr val="0070C0"/>
                </a:solidFill>
                <a:cs typeface="Times New Roman" pitchFamily="18" charset="0"/>
              </a:rPr>
              <a:t>1 верста = 1 км 60 м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0" name="Picture 6" descr="http://eslovnik.com/img/232133_b236bb0b3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3429000"/>
            <a:ext cx="4124325" cy="3114676"/>
          </a:xfrm>
          <a:prstGeom prst="rect">
            <a:avLst/>
          </a:prstGeom>
          <a:noFill/>
        </p:spPr>
      </p:pic>
      <p:pic>
        <p:nvPicPr>
          <p:cNvPr id="41988" name="Picture 4" descr="http://photos.wikimapia.org/p/00/00/80/66/40_bi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52400"/>
            <a:ext cx="5676900" cy="4286250"/>
          </a:xfrm>
          <a:prstGeom prst="rect">
            <a:avLst/>
          </a:prstGeom>
          <a:noFill/>
        </p:spPr>
      </p:pic>
      <p:sp>
        <p:nvSpPr>
          <p:cNvPr id="41991" name="Rectangle 7"/>
          <p:cNvSpPr>
            <a:spLocks noChangeArrowheads="1"/>
          </p:cNvSpPr>
          <p:nvPr/>
        </p:nvSpPr>
        <p:spPr bwMode="auto">
          <a:xfrm>
            <a:off x="228600" y="4648200"/>
            <a:ext cx="4495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Гребля - г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ідротехнічна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споруда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перегороджує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річку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або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інший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водотік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для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створення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ea typeface="Times New Roman" pitchFamily="18" charset="0"/>
                <a:cs typeface="Times New Roman" pitchFamily="18" charset="0"/>
              </a:rPr>
              <a:t>водосховищ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cs typeface="Arial" pitchFamily="34" charset="0"/>
            </a:endParaRPr>
          </a:p>
        </p:txBody>
      </p:sp>
      <p:sp>
        <p:nvSpPr>
          <p:cNvPr id="41992" name="Rectangle 8"/>
          <p:cNvSpPr>
            <a:spLocks noChangeArrowheads="1"/>
          </p:cNvSpPr>
          <p:nvPr/>
        </p:nvSpPr>
        <p:spPr bwMode="auto">
          <a:xfrm>
            <a:off x="5943600" y="1828800"/>
            <a:ext cx="3048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бривок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шмат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мотузки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3.bp.blogspot.com/-lLfWN5Jw0j8/T-g1wszWhBI/AAAAAAAANJw/yFvuLNgsVfE/s1600/misc_6hats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133600"/>
            <a:ext cx="6172200" cy="40576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38200" y="609600"/>
            <a:ext cx="750224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dirty="0" smtClean="0">
                <a:solidFill>
                  <a:srgbClr val="0070C0"/>
                </a:solidFill>
              </a:rPr>
              <a:t>Шість капелюхів</a:t>
            </a:r>
            <a:endParaRPr lang="ru-RU" sz="8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http://2.bp.blogspot.com/-eIdR3WckAmU/TvoZ8FubeaI/AAAAAAAAAto/CcrpT83hki8/s1600/%25D0%25A8%25D0%25BB%25D1%258F%25D0%25BF%25D1%258B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600200"/>
            <a:ext cx="5418701" cy="3636000"/>
          </a:xfrm>
          <a:prstGeom prst="rect">
            <a:avLst/>
          </a:prstGeom>
          <a:noFill/>
        </p:spPr>
      </p:pic>
      <p:sp>
        <p:nvSpPr>
          <p:cNvPr id="11" name="Прямоугольная выноска 10"/>
          <p:cNvSpPr/>
          <p:nvPr/>
        </p:nvSpPr>
        <p:spPr>
          <a:xfrm>
            <a:off x="152400" y="4419600"/>
            <a:ext cx="1600200" cy="2133600"/>
          </a:xfrm>
          <a:prstGeom prst="wedgeRectCallout">
            <a:avLst>
              <a:gd name="adj1" fmla="val 91605"/>
              <a:gd name="adj2" fmla="val -51772"/>
            </a:avLst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solidFill>
                  <a:srgbClr val="002060"/>
                </a:solidFill>
              </a:rPr>
              <a:t>Пози-</a:t>
            </a:r>
            <a:endParaRPr lang="uk-UA" sz="2800" b="1" dirty="0" smtClean="0">
              <a:solidFill>
                <a:srgbClr val="002060"/>
              </a:solidFill>
            </a:endParaRPr>
          </a:p>
          <a:p>
            <a:pPr algn="ctr"/>
            <a:r>
              <a:rPr lang="uk-UA" sz="2800" b="1" dirty="0" err="1" smtClean="0">
                <a:solidFill>
                  <a:srgbClr val="002060"/>
                </a:solidFill>
              </a:rPr>
              <a:t>тивне</a:t>
            </a:r>
            <a:r>
              <a:rPr lang="uk-UA" sz="28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в герої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2" name="Прямоугольная выноска 11"/>
          <p:cNvSpPr/>
          <p:nvPr/>
        </p:nvSpPr>
        <p:spPr>
          <a:xfrm>
            <a:off x="3200400" y="5410200"/>
            <a:ext cx="3048000" cy="914400"/>
          </a:xfrm>
          <a:prstGeom prst="wedgeRectCallout">
            <a:avLst>
              <a:gd name="adj1" fmla="val -4747"/>
              <a:gd name="adj2" fmla="val -20465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70C0"/>
                </a:solidFill>
              </a:rPr>
              <a:t>Організатор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76200" y="1143000"/>
            <a:ext cx="1676400" cy="2057400"/>
          </a:xfrm>
          <a:prstGeom prst="wedgeRectCallout">
            <a:avLst>
              <a:gd name="adj1" fmla="val 84664"/>
              <a:gd name="adj2" fmla="val 23147"/>
            </a:avLst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B050"/>
                </a:solidFill>
              </a:rPr>
              <a:t>Нові варіанти </a:t>
            </a:r>
            <a:r>
              <a:rPr lang="uk-UA" sz="2800" b="1" dirty="0" err="1" smtClean="0">
                <a:solidFill>
                  <a:srgbClr val="00B050"/>
                </a:solidFill>
              </a:rPr>
              <a:t>закінчен-ня</a:t>
            </a:r>
            <a:r>
              <a:rPr lang="uk-UA" sz="2800" b="1" dirty="0" smtClean="0">
                <a:solidFill>
                  <a:srgbClr val="00B050"/>
                </a:solidFill>
              </a:rPr>
              <a:t> казки</a:t>
            </a:r>
            <a:endParaRPr lang="ru-RU" sz="2800" b="1" dirty="0">
              <a:solidFill>
                <a:srgbClr val="00B050"/>
              </a:solidFill>
            </a:endParaRPr>
          </a:p>
        </p:txBody>
      </p:sp>
      <p:sp>
        <p:nvSpPr>
          <p:cNvPr id="14" name="Прямоугольная выноска 13"/>
          <p:cNvSpPr/>
          <p:nvPr/>
        </p:nvSpPr>
        <p:spPr>
          <a:xfrm>
            <a:off x="7086600" y="152400"/>
            <a:ext cx="1905000" cy="2895600"/>
          </a:xfrm>
          <a:prstGeom prst="wedgeRectCallout">
            <a:avLst>
              <a:gd name="adj1" fmla="val -80927"/>
              <a:gd name="adj2" fmla="val 28663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Розкажіть про небожа, </a:t>
            </a:r>
            <a:r>
              <a:rPr lang="uk-UA" sz="2800" b="1" dirty="0" err="1" smtClean="0">
                <a:solidFill>
                  <a:srgbClr val="002060"/>
                </a:solidFill>
              </a:rPr>
              <a:t>користую-чись</a:t>
            </a:r>
            <a:r>
              <a:rPr lang="uk-UA" sz="2800" b="1" dirty="0" smtClean="0">
                <a:solidFill>
                  <a:srgbClr val="002060"/>
                </a:solidFill>
              </a:rPr>
              <a:t> фактами з казки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362200" y="152400"/>
            <a:ext cx="3505200" cy="1143000"/>
          </a:xfrm>
          <a:prstGeom prst="wedgeRectCallout">
            <a:avLst>
              <a:gd name="adj1" fmla="val -796"/>
              <a:gd name="adj2" fmla="val 106371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</a:rPr>
              <a:t>Розкажіть про свої почуття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6" name="Прямоугольная выноска 15"/>
          <p:cNvSpPr/>
          <p:nvPr/>
        </p:nvSpPr>
        <p:spPr>
          <a:xfrm>
            <a:off x="7239000" y="4648200"/>
            <a:ext cx="1600200" cy="1981200"/>
          </a:xfrm>
          <a:prstGeom prst="wedgeRectCallout">
            <a:avLst>
              <a:gd name="adj1" fmla="val -85677"/>
              <a:gd name="adj2" fmla="val -59366"/>
            </a:avLst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/>
              <a:t>Нега-тивне</a:t>
            </a:r>
            <a:r>
              <a:rPr lang="uk-UA" sz="2800" b="1" dirty="0" smtClean="0"/>
              <a:t> </a:t>
            </a:r>
          </a:p>
          <a:p>
            <a:pPr algn="ctr"/>
            <a:r>
              <a:rPr lang="uk-UA" sz="2800" b="1" dirty="0" smtClean="0"/>
              <a:t>в герої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lemma.lv/baloni/img/p/802-1234-thickbo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4000" y="304800"/>
            <a:ext cx="2160000" cy="2160000"/>
          </a:xfrm>
          <a:prstGeom prst="rect">
            <a:avLst/>
          </a:prstGeom>
          <a:noFill/>
        </p:spPr>
      </p:pic>
      <p:pic>
        <p:nvPicPr>
          <p:cNvPr id="3" name="Picture 6" descr="http://doshkillya.ostriv.in.ua/images/publications/4/12031/134184497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457200"/>
            <a:ext cx="2857500" cy="2876551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6" name="Picture 2" descr="http://pesochnizza.ru/wp-content/uploads/2012/10/pravda_i_krivd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200400"/>
            <a:ext cx="2727245" cy="3024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7" name="Picture 2" descr="http://ocka3ke.ru/sites/default/files/styles/large_tale/public/pro_pravdu_i_krivdu_1.jpg?itok=HvvdbTqM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228600"/>
            <a:ext cx="3678983" cy="41040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4" name="Picture 2" descr="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971800"/>
            <a:ext cx="2360124" cy="35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5" name="Picture 3" descr="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62600" y="2362200"/>
            <a:ext cx="291747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hotos.wikimapia.org/p/00/01/77/77/25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90000"/>
            <a:ext cx="5424000" cy="4068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5" name="Picture 4" descr="http://os1.i.ua/3/1/5531400_70a7b07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48000" y="0"/>
            <a:ext cx="4896000" cy="3672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" name="Picture 2" descr="http://os1.i.ua/1/0/40546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4000" y="3429000"/>
            <a:ext cx="4320000" cy="3240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1026" name="Picture 2" descr="http://abetka.ukrlife.org/gnat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609600"/>
            <a:ext cx="4762500" cy="28575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7" name="Picture 6" descr="http://s017.radikal.ru/i424/1110/0c/fd48858accf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762000"/>
            <a:ext cx="1642938" cy="126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img-fotki.yandex.ru/get/5627/23308995.1d/0_86acf_fd754279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304800"/>
            <a:ext cx="4419600" cy="588645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4" name="Picture 10" descr="http://s017.radikal.ru/i404/1110/85/bea30a1fcc8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8800" y="762000"/>
            <a:ext cx="1770349" cy="1368000"/>
          </a:xfrm>
          <a:prstGeom prst="rect">
            <a:avLst/>
          </a:prstGeom>
          <a:noFill/>
        </p:spPr>
      </p:pic>
      <p:pic>
        <p:nvPicPr>
          <p:cNvPr id="5" name="Picture 3" descr="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5118" y="2819400"/>
            <a:ext cx="5328882" cy="39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Picture 8" descr="http://s017.radikal.ru/i427/1110/18/ef7d4b5e4a6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1770349" cy="1368000"/>
          </a:xfrm>
          <a:prstGeom prst="rect">
            <a:avLst/>
          </a:prstGeom>
          <a:noFill/>
        </p:spPr>
      </p:pic>
      <p:pic>
        <p:nvPicPr>
          <p:cNvPr id="1026" name="Picture 2" descr="http://www.hohmodrom.ru/upload/20411/projimg/96117/hohmodrom_pravd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28600"/>
            <a:ext cx="5792982" cy="5724000"/>
          </a:xfrm>
          <a:prstGeom prst="rect">
            <a:avLst/>
          </a:prstGeom>
          <a:noFill/>
        </p:spPr>
      </p:pic>
      <p:pic>
        <p:nvPicPr>
          <p:cNvPr id="1028" name="Picture 4" descr="http://www.pravoslavie.by/images/_conten/2011/12/6-52419/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09800"/>
            <a:ext cx="3246335" cy="44280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ocka3ke.ru/sites/default/files/styles/large_tale/public/pro_pravdu_i_krivdu_2.jpg?itok=v8zBNPkY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967200"/>
            <a:ext cx="7772400" cy="589080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" name="Picture 2" descr="http://s52.radikal.ru/i138/1110/51/0162b620900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304800"/>
            <a:ext cx="1257300" cy="971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abetka.ukrlife.org/kazki0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91200" cy="6781800"/>
          </a:xfrm>
          <a:prstGeom prst="rect">
            <a:avLst/>
          </a:prstGeom>
          <a:noFill/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5791200" y="1828800"/>
            <a:ext cx="312420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801688" algn="l"/>
              </a:tabLst>
            </a:pPr>
            <a:r>
              <a:rPr kumimoji="0" lang="ru-RU" sz="60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Мудрі</a:t>
            </a: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0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поради</a:t>
            </a: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6000" b="1" i="1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казки</a:t>
            </a:r>
            <a:r>
              <a:rPr kumimoji="0" lang="ru-RU" sz="60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со стрелкой вправо 2"/>
          <p:cNvSpPr/>
          <p:nvPr/>
        </p:nvSpPr>
        <p:spPr>
          <a:xfrm>
            <a:off x="152400" y="457200"/>
            <a:ext cx="1905000" cy="1600200"/>
          </a:xfrm>
          <a:prstGeom prst="right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КАЗКА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57400" y="152400"/>
            <a:ext cx="25146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усне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57400" y="762000"/>
            <a:ext cx="2514600" cy="6096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народне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7400" y="1371600"/>
            <a:ext cx="2514600" cy="1219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оповідання про …..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9" name="Выноска со стрелкой вправо 8"/>
          <p:cNvSpPr/>
          <p:nvPr/>
        </p:nvSpPr>
        <p:spPr>
          <a:xfrm>
            <a:off x="4648200" y="685800"/>
            <a:ext cx="2133600" cy="1219200"/>
          </a:xfrm>
          <a:prstGeom prst="right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ГЕРОЇ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334000" y="2819400"/>
            <a:ext cx="838200" cy="60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781800" y="838200"/>
            <a:ext cx="2133600" cy="609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рослини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781800" y="228600"/>
            <a:ext cx="2133600" cy="609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4" name="Выноска со стрелкой вниз 23"/>
          <p:cNvSpPr/>
          <p:nvPr/>
        </p:nvSpPr>
        <p:spPr>
          <a:xfrm>
            <a:off x="6781800" y="2209800"/>
            <a:ext cx="2209800" cy="1752600"/>
          </a:xfrm>
          <a:prstGeom prst="down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ЧУДОДІЙНІ  ПРЕДМЕТИ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781800" y="1447800"/>
            <a:ext cx="2133600" cy="609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334000" y="3429000"/>
            <a:ext cx="838200" cy="60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dirty="0" smtClean="0">
                <a:solidFill>
                  <a:srgbClr val="002060"/>
                </a:solidFill>
              </a:rPr>
              <a:t>9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858000" y="4038600"/>
            <a:ext cx="2133600" cy="60960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858000" y="6019800"/>
            <a:ext cx="2133600" cy="60960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858000" y="5410200"/>
            <a:ext cx="2133600" cy="60960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58000" y="4648200"/>
            <a:ext cx="2133600" cy="762000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чоботи-самоходи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04800" y="4114800"/>
            <a:ext cx="2133600" cy="6096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04800" y="2743200"/>
            <a:ext cx="2133600" cy="7620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типовий початок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04800" y="3505200"/>
            <a:ext cx="2133600" cy="60960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334000" y="4038600"/>
            <a:ext cx="838200" cy="6096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514600" y="4800600"/>
            <a:ext cx="21336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514600" y="6019800"/>
            <a:ext cx="21336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побутова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1" name="Выноска со стрелкой влево 40"/>
          <p:cNvSpPr/>
          <p:nvPr/>
        </p:nvSpPr>
        <p:spPr>
          <a:xfrm>
            <a:off x="2514600" y="2971800"/>
            <a:ext cx="2667000" cy="1600200"/>
          </a:xfrm>
          <a:prstGeom prst="left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БУДОВА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514600" y="5410200"/>
            <a:ext cx="2133600" cy="6096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002060"/>
                </a:solidFill>
              </a:rPr>
              <a:t>…..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3" name="Выноска со стрелкой вверх 42"/>
          <p:cNvSpPr/>
          <p:nvPr/>
        </p:nvSpPr>
        <p:spPr>
          <a:xfrm>
            <a:off x="4800600" y="4724400"/>
            <a:ext cx="1905000" cy="1905000"/>
          </a:xfrm>
          <a:prstGeom prst="up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МАГІЧНЕ ЧИСЛО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4" name="Выноска со стрелкой вправо 43"/>
          <p:cNvSpPr/>
          <p:nvPr/>
        </p:nvSpPr>
        <p:spPr>
          <a:xfrm>
            <a:off x="304800" y="4953000"/>
            <a:ext cx="2209800" cy="1600200"/>
          </a:xfrm>
          <a:prstGeom prst="rightArrow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FF0000"/>
                </a:solidFill>
              </a:rPr>
              <a:t>ВИДИ  КАЗОК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AutoShape 4" descr="data:image/jpeg;base64,/9j/4AAQSkZJRgABAQAAAQABAAD/2wCEAAkGBhQSEBUQEhISEBIWEhIWEBAUEhUVFBUZFRAVFRQUFBQXHSYeFxojGRUSHy8gIycpLCwtFR4xNTAqNSYrLCkBCQoKDgwOGg8PGiwlHyQqLCwpKiwpLSoqKSo1LCwsLCwsKSwsLCwsLCwsLCwsKSwsKSksLCwsLCwsLCksLCwvLP/AABEIAQoAvgMBIgACEQEDEQH/xAAcAAEAAwADAQEAAAAAAAAAAAAABAUGAgMHAQj/xABJEAABAwICBgYFCAcHBAMAAAABAAIDBBEhMQUSQVFhgQYTInGRoQcyscHRM0JSYnKC4fAUI0NTVJKiRHOTssLS0xWDs/EWJDT/xAAaAQACAwEBAAAAAAAAAAAAAAAABAIDBQEG/8QAMBEAAgIBAgQDBwQDAQAAAAAAAAECAxEEIRITMUEyUXEFFCJhkaHwgbHB0TNCUiP/2gAMAwEAAhEDEQA/APcUREAEREAEXGSQNBcSAACSTkAMyVh9LdLHyuLYyY49lsHO4k7Bw8VdVTK17FF18allmqr9ORxYEue/93G3Wdz2N5kLN1/TGpOENNqD6Ul3H+VtgPEqpgnsbq1hluLp5aeFfVZM/wB5nbsnj0M5X6ar3+tM9nBn6v8AygFUFXHO7Fz3v+09zvavSmm+eK4S6MjfmwDiMPwV8L1DpFFMqXPrJnk0kLxsI4j8FJo+kNTF8nUTM4dY4t/lNx5Le1vRUEXYdbgc/gfJZnSGgLXu2xGe8e8JmN0J7MpdMobpkvR3pVqo8JRHONtxqP8A5m4f0rY6F9JdLPZryaZ52SW1L8JBh42XkdXQOZxCi3UJ6OmzosehdXqrodXn1P0k1wIuMQcivq8K6NdNJ6MgNd1kN+1A49njqH5h7sN4K9i0B0hirIutiPB7D6zDucPfkVkX6WdO/VeZqU6iNu3R+RZoiJUZCIiACIiACIiACIiACIiAMv090nqQthBsZCdb7LbEjmS3zWHjkVt6RKq9Y1mxsLfFznE+VlQxSLc00OGpfMw9W3KxlnFIrCkqLHgqqmF1TaZ069r9SI6oGZsCSd2Ku4eLYWWY/Eegscu9jl5fTdK6kEDrb4gWcxh29117O/QTfmucO+x+CSvjyscXcfpzZnh7Fexy+VNG2QWcMdjhmPzuUmXRb24+sOGfguljlQnndFrTWzRkNL6E1TYjuIyPduKxelNHlhJAw2j3r2OopxI0tPI7jvWL03ovMEYjz3FPUXdmLW190ee6ytejnSKSjnE0eIykjvg9t8WnjuOw81W19PqPI2bPgugOT7ipLD6Cybi8o/SWjNIsnhZPGdZj23advEEbCDcEbwpS8q9EXSAtkfRuPZeC+Lg5o7bR3tx+4d69VXm9RVypuP0N2mzmQUgiIqC4IiIAIiIAIiIAIiIA8o9IH/7n/Yj/AMio4ZFqPSTo9zahs1uw9gbrbA5t7g8rHx3LIgrf07Tqj6GLevjZf0p7CzFZDd7jxK0ejnXjUL/prnv1WNc9xODWgk+AV0Hhtidz6IoGw2cDucD4FfopecaC9HD3PbJUWjYCD1QN3usb2JGDR4nuXo6y9fbGxpRfTJq6CqcE3JdcBQNI0VwXtGIzG/8AFT0SEZOLyh+UVJYZnmOUDTdLrN1xmM+5WFVHqPLdl7juOK4vGs0jeE7F4aaM9rszynpPQZkd4/PdcLLtXounaa7Twv8AELz+WLVcRuOHuWzTLMRCawydoHSBgqYpx8yRjj3X7Q5t1hzX6NBX5la1fovQFR1lJBIcS6CJx7zGCfNZ3tKPhkP6GXiiT0RFkGkEREAEREAEREAEREAdFZRMlYY5Gh7Dm0/nA8VlKv0ZQuN45ZI+Bs8csj5rZIrIWzh4WQnXGfiRm9E9BoYm2e50xvt7I8Afer+npGRjVYxrBuaAPYu1ETsnPxM5GuEd0giIqywIiIAp9Nts5p3gjwP4qExyn6fyZ3n2BVbHJ2veCM+3abM/puLFw5+B+C860nFaQ/nIke5em6bb2jxafYF53pdv6zx9q1dO9hG0r2tXvPQZ99HU390B4Ej3LwkBe69BWW0dT/3QPi4n3qj2j/jXqX6F/G/QvkRFiGuEREAEREAEREAEREAEREAEREAEREAEXTVVjIm68j2Rt+k9waPEqnHTmiLgxtQ17ibAMa93m1pCnGEpeFNkJTjHqzl0jlxY3gSedgPYVVscuir0l1srn5A+qNwGXx5r6xy0IwcIpMzJWKcnJEPTBx+6V55pc/rPzvW90xJieDV59XPvISn9OhS9kZfoPQNL1dLBGcC2GJp7xGL+d14d0e0Z+kVUMNrh0jdb7I7T/wCkOX6ASntKXhj+o37Oj4pfoERFkGsEREAEREAEREAEREAEREAEREAVWmekkNNg8kvIuI24utvOwDBY/SnTSoluIXR07d4Bc/8AmIt4BV/TWT/78v8A27f4TCquN62KNNBRUmssx9RqLOJxTwjrn0U6V2vNM+V28kuPi5WNDRMjHYbbedp5rpY5SGPTjz0ECfG9ToZLqqjeu8VIaC4mwAxVMo5JQlwshdIazVa48hyWKIurqrc+pkDWNc/6DGglx42C13Rr0Z4iWrtbMQA3v/eOGzgPHYrOZCiPxMlwTvniC28zl6LejZaHVkgsXAtgB+jftP5kADgDvXoa+MYAAAAABYAYAAZABfVhXWu2bkzdpqVUFFBERVFwREQAREQAREQAREQAREQAREQB5T0/Zq17zvZGf6dX/SqSN60fpKZarad8DPJ8gWVY5ego3qj6GJevjfqWLHrvY5RYBdt1S18riSC42vlfDwVyWROfwmlhr2GVkIcC972MAGNi9waC62QxWzi6AMcQZ5XSAfs2dhnM4uPiF5T0bbetpgP4mD/ytX6CSGtslU0os0NFTCxNyWSLQaLigbqxRtjG3VGJ7zmealIiyW23lmskksIIiLh0IiIAIiIAIiIAIiIAIiIAIiIAIiIA849J7P18R3xEeDz/ALljF6x0y6MGrja5hAlj1tUHJwNrtJ2HAWPxw8xrdFSwnVljfGeLTbk7I8itvSWRdajndGVqYNTb7HZRHslVNY3tHvV/oTRM0t+rie8fStZv8xw81f0Howc861RIGD93Hi7m84DkCrnfCtviYpKidnhRiOisZNfTAAn9fGbDcHAk8gCeS97VZofo1T0o/UxNa61jIe0897zjyyVmsnV3q6SaXQ1dJQ6Y4kwuL5AMSQO8qLV6RDcG9o+QVLPKXG7jc/nJJOWBxI0yKt0VXaw1HZjI7x8VZLqeTgREXQCIiACIiACIiACIiACIiACIiACIoOktNw04vLI1p2Nzce5oxXVFyeERlJRWW8E5Fg6/0oAXEMBdudI639Lb+1Uc/pUqgcGU4G7UefPXTcdFdLsKS11Me56wSodVOTgMB7Vg9EelkPeGVUQjB/axklo4uYcbcQT3LdYOAc0gggEEG4IIuCDtCUvqsqeJLA1TbC1ZiyvkYuh7VYviUWWNLl5EBINxgRkVoKGsEjb/ADh6w9/cqFzVyp6gsdrDmN43KSeDjWTSouEMwc0OGRXNWkAiIgAiIgAiIgAiIgAi+EqPLpFjfnX7sUZAkoq1+nWjJrj4D3qJXdIwIn2a4O1H6puMDqm3muJpvAPYoukHTVznuigOq1pIdKPWcRgdU7BxzKzzbOxcLk5k5nvKpYJLKwhlXoYVRrWInnrpSnLMjnWaIBF2Y8NvLes5VRWNlsIJVWdIKIW1xtz7/wAVbCWHhi8llGUcvR/RVp4u16N5uGt14b7BrAPYOF3NI73LzqQLRejhxGkorbWyg93UuPtAUdZBTplnss/QZ0c3GyOPQ9lcxRpolNXXI1eXR6MqJWLoc1WFRGob2qJ07dHVvVusfVOfDir4FZdwVnomu/Zu+6fcpxfYi0WyIisIhERABERABR5qm2WPFcX1jS/qge2BcjduuuEjVXKXYkkRJ3l2Zuor2Ka9q6ixQOkF0SjyxKzMajyxLoHmVfRmKRzDsOB3jYfBKeZbHTOiGzDHsuHqu9x3hZCq0dJEe00/aGLTzXoNNqY2xw+pjajTuD26E+GVdmkHXhPL2qvppbqypqH9IYLPDYzm4Yk2NsBs25q2y2FfieBWFFk88Kz+eZjZGEmwBJJsABcm+QA2r030ddDn096mdurI5urHGc2NJBJducbDDYM87Cw6PaDgp+1GwF+2V3afyPzeVlp433Wbq9fzY8EFt5mjpdDynxTe5yQoiy0zTI0zVClYrKRqhysRkCC9q6w03sLk7LZpX1rY88XbGjPnuXVovTGq/XzacHDd3cV0DUUpdqDXFnbfiu5cWPBAINwRcFclcVhERABQ9KV3Vs23OAtbDiurSGltQljRd20nIfFUjqh0hOubnYlveISm647tdfkXcpqPEziHlkzZONncVpTiLjIrNvZdtlc6Kn1o7HMfn4rpE5yNXXqqTI1dJC6jhw1F1SxqSAuEgUzhUVMay9dVucTiQNgHvWwqWLM6S0YQS5ouNwzHLaFBlkMdzPylRaCudBNqg2Y83aNgdtHP4KZNEodXR67SMjm07iMlF7jFUknwy6Pr/f6G70RpQPG4jMfBaOlnXmfRqvJIvgcQ8biPyFuKKpXU8oqthwS4WaIG6KPTzXXe51hc4DaUFQIWa010gDbsiILtr8wPs7zxyXTpjT7piYoPUydJlrcAdjfMqti0cBi7tHy8EAQXSueTYFx27fEqRRU0jXXNg05tJufLarFjNgFvYkgLXgOHZOTuPH87RxQ3sdSLjQWk9U9U49knsncTs7itEqnQj2Eauo1sgzNsTxurZTpmpwUkRsi4ywwiIrSBkI6vrmiW2qSXB7Tm1zXEOaeYVN0fq39dNBK4vex+s1x2sdbIbh2Tb6yvK2n6msczJlQDJHuErABIOY1XcyqHTg6meGsGQPVzfZdfHwLvBqworkalp9zV2srwvz86GkLMLru0bJqvG44H3edl9iZjq7CMCupjMS3bs5LVM8vHBdDmrsp5dZodwx79qPag4dK4PK5uC6nlSTOEacKBK1T5VEkCAK2ppmuzaD3j3qul0azdbmVdPaokrF1BloytUz9GnbKMI5OzJwdsd+eK09DVKBpKiEkbozkRnuOw8jZVegK46uo71mHVPLL2W5Kvwyx5jj/9auPvHZ+nZ/x9D0KjqVX6U0kZ+w0lsO0jOQj/AE+1QRPrNOsdWMC8rssNjb8dv4qrr617za7YI9msdVzh9nMDhZTSyKMsH1jG9luNtgyHeV9jkLs/AKqp5Ih+1B7mPPuVnT1UX0/6HfBdaOZLKnYp36IHt1TyO47/AM8VBp6pn0v6XfBWMFY0ZXP3So4Z3JFiDmG+IezzA9uY7wQdq0dDWiRusMD84biq03e4ENI42w4E+Y7ieCj3dDIHgdk5t9rT7knNvTz5i8L8S8n5/wBjEcWx4H1XT+jRouuCYPaHNxBXYtJNNZQo1jZlP0poHSU5cwXlicJYt5LL3b95us3mqOribUwYepKwFp3E4g8jZbRY2CDqZ5qXJoPXU/2JCdZo+y/WHdZZvtCrMeNdUOaaeNj70Zqi+lF/lIHdW8bbN9XysPulWtWNVzXjI2Px8lTUJ6mtx+TqG6rt2uMjzy++VeFl43MObDh3fm6sos5kEyN0eGfqd9IdV7mbD2m+9SyFWxydhr9rDY93/pWQKvKDoe1R5AuVbpBjMCbn6I9+5VNTXSEXwibsJz88+QQBLlCgTVkYze0feHuVZPI0nFz5T5eeKjuDvmwj71z7bKWDhOl0tEPnjwd8FFk0xD+8Hg74KJIybY1g5D4qLIyf6ikkjhPNdGcpGHmB7VnqtvV1RIyeAcN5/EeakyMk2sYVAqhYtcG6rgb2zGGIPiFVqPhhxeW497P+K3lv/ZNfyvui+0pVFjGxg2ti4/X2kd2V9lt9rV8Wj3HtuDWA/Olda/LPxXLS2loonmQnWNrQszNgPlHDiblZs6ddLK1tw3WcG677m2sbXsMhjsU5WxguorGqU2a2EMH7eP7sd/NWEEg2Tt/wvwUFnQp49eqa07mxt9pcpLOi7RnWP5dUP9JSz1kOyf0Lfdn5r7ltBKdk0fNoHuVlBUP2Sxf0/BZ1uh2N/tknjH/xrl+jxj+2SeMf/Gue9L/l/Q77u/Nfc1jJHHOZvIj3LsMTC0tL9a/PHesfrxD+2S8ntHsYF1vdTn1qiV/B0ryPBQlqE1jhZKOnaecmpoKswvLXeqTjw+sFoAb4jFefU+lKeNoY2QWGQJJstH0V0qJusDTrMYWWOy7g7WaOQafvKvQ2TjJ1tbdvl8juprTXGuvcv1nemEBa2OsaO1A67+MT7CUcuy77pWiXCaIOaWuAc1wIcDkQRYg8lqzjxRaE4S4ZZMjpWl147tzFnxkcMRbkrejq9cRzbHt1Xjc7I+YVLodpYJKV5u+nfqgnN0Z7UTv5SOd1N0Wyxkg2H9ZH37QPLwKxdO+Va630Y/auKHp+35uTYGar3RnJwI94Pgvj5n6gaTqNFwXbTjk0ZldkrNbUkBA+kTkCCuHWlx/VN13bZXZD7I2LUEToFI61wBE394+2vyGTfziq+d8LT86Z285fnxVpNo9oHWVEuHFwa3kT7rKtqelNNF2YYzK7ZqNsD952J5AqLnGPVk4wlLoiOZJT6kQYN9re2wUeWgnOLnho24/ALk+trZ/VbHSs3kaz/A39gXFvRlrsZ5Jak/XeQzk0H3pWeurh03LVp33ZUVYiabPqQ530W3e7waSVGdo8u+TgqpOJa2Jvi/4LWgQ07cBHEOADfZiVUydJTI7q6WJ8z/qi9uJ3DiVWtZdPwRx6k1p4Gcr9F1LGOeINUNFzeZr3WGdmtsSqTR+k3yyajrWsTYX2d5XpMPQmqnGtUTiHa2NnbIOzWIIAsbZX5LP13QyeB5lkhYQL3qI3gNN8O1HgbkkbNqlc7uU3PyGNLyo3RxjOUYPSHyr/ALR9q56Moy94NiQCMvnG/ZYN5JstbD0FmneZI6cua436x8rWx7ibDtEXv4Le9FugTKYtllLZZW+o1otFH9gbT9Y+C7TXKyKZ2+cK5S9XsRKX0b3a0y1M2sQC9rbAA2xAJvfG6lN9GlNtkqHd8jfc1a1E+qK12M56ix9zMM9HVGM2yO75X+4hdzegNEP2N++SX/ctCilyoeSI86z/AKf1KIdB6L+Hbzc8+1y5joZR/wANH5/FXSLvLh5L6HObPzf1Kb/4bR/w0fgfirGioI4WakTGxtvfVaLC5zPEqQi6oxXREXOT6sIiKREy/SiLqaiGsHqOtBUfZcbxOPc4kffC+zksc2QZsdjxBz/PFXmldHNnhkhd6r2Ft9oOxw4g2PJZnQtQZINWT5WMuhnH1mEtJ7jZY+vraasiPUT237bfoW08sTMXP1ge02MY5i9yPioFVp2R3ZhaGDYbXd8AuqLRv0jyHvKmNYGjY0eA8UpZrLJ7R29C9V1Q+b+xUf8ARXSO1pnuce+58TlyVhTULI/UaBx2nvOartJ9LYIezrdY/YxmJvuUeGk0hWZNFFCfnSeuRwZn4271GNFtr3/Pz5kpSeMvZFjpDTEUIu94HAG5VTFpWqqzakgIZ+/f2WfzHPlitDon0f08RD5AaqXa+XEX4My8brTNbbAYDYFpU6CMd2Ky1EV4d/2MbQejsE69ZM6d2fVtJbHzPrO8lrKOhjibqRsbG0fNa0AeWZXei0I1xj0QtOyU+rCg6ZpDLC6MfOLBy6xpJ8Lqci7OKnFxffYjCThJSXYgaEpOqhEf0Xygd3WuLT4WU9EXIRUIqK7BOTnJyfcIiKZEIiIAIiIAIiIAIiIALEdK6aopqg1dNEZo5AP0iNoJIc0WD7AE2LQ0HD5vFbdFXZBTWGWVz4Hk8yi6Z1EnZiopXO4Mebd+FhzU6DofWVR1qub9HZ+5iIc+24u9VvK/ct8F9VENJCP5gulqX/qsfcqNDdFKal+SiAdtld2pD945dwsFboiaSSWELSk5PLCIi6cCIiACIiACIiACIiACIiACIiACIiAP/9k="/>
          <p:cNvSpPr>
            <a:spLocks noChangeAspect="1" noChangeArrowheads="1"/>
          </p:cNvSpPr>
          <p:nvPr/>
        </p:nvSpPr>
        <p:spPr bwMode="auto">
          <a:xfrm>
            <a:off x="155575" y="-1211263"/>
            <a:ext cx="1809750" cy="2533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data:image/jpeg;base64,/9j/4AAQSkZJRgABAQAAAQABAAD/2wCEAAkGBhQSEBUQEhISEBIWEhIWEBAUEhUVFBUZFRAVFRQUFBQXHSYeFxojGRUSHy8gIycpLCwtFR4xNTAqNSYrLCkBCQoKDgwOGg8PGiwlHyQqLCwpKiwpLSoqKSo1LCwsLCwsKSwsLCwsLCwsLCwsKSwsKSksLCwsLCwsLCksLCwvLP/AABEIAQoAvgMBIgACEQEDEQH/xAAcAAEAAwADAQEAAAAAAAAAAAAABAUGAgMHAQj/xABJEAABAwICBgYFCAcHBAMAAAABAAIDBBEhMQUSQVFhgQYTInGRoQcyscHRM0JSYnKC4fAUI0NTVJKiRHOTssLS0xWDs/EWJDT/xAAaAQACAwEBAAAAAAAAAAAAAAAABAIDBQEG/8QAMBEAAgIBAgQDBwQDAQAAAAAAAAECAxEEIRITMUEyUXEFFCJhkaHwgbHB0TNCUiP/2gAMAwEAAhEDEQA/APcUREAEREAEXGSQNBcSAACSTkAMyVh9LdLHyuLYyY49lsHO4k7Bw8VdVTK17FF18allmqr9ORxYEue/93G3Wdz2N5kLN1/TGpOENNqD6Ul3H+VtgPEqpgnsbq1hluLp5aeFfVZM/wB5nbsnj0M5X6ar3+tM9nBn6v8AygFUFXHO7Fz3v+09zvavSmm+eK4S6MjfmwDiMPwV8L1DpFFMqXPrJnk0kLxsI4j8FJo+kNTF8nUTM4dY4t/lNx5Le1vRUEXYdbgc/gfJZnSGgLXu2xGe8e8JmN0J7MpdMobpkvR3pVqo8JRHONtxqP8A5m4f0rY6F9JdLPZryaZ52SW1L8JBh42XkdXQOZxCi3UJ6OmzosehdXqrodXn1P0k1wIuMQcivq8K6NdNJ6MgNd1kN+1A49njqH5h7sN4K9i0B0hirIutiPB7D6zDucPfkVkX6WdO/VeZqU6iNu3R+RZoiJUZCIiACIiACIiACIiACIiAMv090nqQthBsZCdb7LbEjmS3zWHjkVt6RKq9Y1mxsLfFznE+VlQxSLc00OGpfMw9W3KxlnFIrCkqLHgqqmF1TaZ069r9SI6oGZsCSd2Ku4eLYWWY/Eegscu9jl5fTdK6kEDrb4gWcxh29117O/QTfmucO+x+CSvjyscXcfpzZnh7Fexy+VNG2QWcMdjhmPzuUmXRb24+sOGfguljlQnndFrTWzRkNL6E1TYjuIyPduKxelNHlhJAw2j3r2OopxI0tPI7jvWL03ovMEYjz3FPUXdmLW190ee6ytejnSKSjnE0eIykjvg9t8WnjuOw81W19PqPI2bPgugOT7ipLD6Cybi8o/SWjNIsnhZPGdZj23advEEbCDcEbwpS8q9EXSAtkfRuPZeC+Lg5o7bR3tx+4d69VXm9RVypuP0N2mzmQUgiIqC4IiIAIiIAIiIAIiIA8o9IH/7n/Yj/AMio4ZFqPSTo9zahs1uw9gbrbA5t7g8rHx3LIgrf07Tqj6GLevjZf0p7CzFZDd7jxK0ejnXjUL/prnv1WNc9xODWgk+AV0Hhtidz6IoGw2cDucD4FfopecaC9HD3PbJUWjYCD1QN3usb2JGDR4nuXo6y9fbGxpRfTJq6CqcE3JdcBQNI0VwXtGIzG/8AFT0SEZOLyh+UVJYZnmOUDTdLrN1xmM+5WFVHqPLdl7juOK4vGs0jeE7F4aaM9rszynpPQZkd4/PdcLLtXounaa7Twv8AELz+WLVcRuOHuWzTLMRCawydoHSBgqYpx8yRjj3X7Q5t1hzX6NBX5la1fovQFR1lJBIcS6CJx7zGCfNZ3tKPhkP6GXiiT0RFkGkEREAEREAEREAEREAdFZRMlYY5Gh7Dm0/nA8VlKv0ZQuN45ZI+Bs8csj5rZIrIWzh4WQnXGfiRm9E9BoYm2e50xvt7I8Afer+npGRjVYxrBuaAPYu1ETsnPxM5GuEd0giIqywIiIAp9Nts5p3gjwP4qExyn6fyZ3n2BVbHJ2veCM+3abM/puLFw5+B+C860nFaQ/nIke5em6bb2jxafYF53pdv6zx9q1dO9hG0r2tXvPQZ99HU390B4Ej3LwkBe69BWW0dT/3QPi4n3qj2j/jXqX6F/G/QvkRFiGuEREAEREAEREAEREAEREAEREAEREAEXTVVjIm68j2Rt+k9waPEqnHTmiLgxtQ17ibAMa93m1pCnGEpeFNkJTjHqzl0jlxY3gSedgPYVVscuir0l1srn5A+qNwGXx5r6xy0IwcIpMzJWKcnJEPTBx+6V55pc/rPzvW90xJieDV59XPvISn9OhS9kZfoPQNL1dLBGcC2GJp7xGL+d14d0e0Z+kVUMNrh0jdb7I7T/wCkOX6ASntKXhj+o37Oj4pfoERFkGsEREAEREAEREAEREAEREAEREAVWmekkNNg8kvIuI24utvOwDBY/SnTSoluIXR07d4Bc/8AmIt4BV/TWT/78v8A27f4TCquN62KNNBRUmssx9RqLOJxTwjrn0U6V2vNM+V28kuPi5WNDRMjHYbbedp5rpY5SGPTjz0ECfG9ToZLqqjeu8VIaC4mwAxVMo5JQlwshdIazVa48hyWKIurqrc+pkDWNc/6DGglx42C13Rr0Z4iWrtbMQA3v/eOGzgPHYrOZCiPxMlwTvniC28zl6LejZaHVkgsXAtgB+jftP5kADgDvXoa+MYAAAAABYAYAAZABfVhXWu2bkzdpqVUFFBERVFwREQAREQAREQAREQAREQAREQB5T0/Zq17zvZGf6dX/SqSN60fpKZarad8DPJ8gWVY5ego3qj6GJevjfqWLHrvY5RYBdt1S18riSC42vlfDwVyWROfwmlhr2GVkIcC972MAGNi9waC62QxWzi6AMcQZ5XSAfs2dhnM4uPiF5T0bbetpgP4mD/ytX6CSGtslU0os0NFTCxNyWSLQaLigbqxRtjG3VGJ7zmealIiyW23lmskksIIiLh0IiIAIiIAIiIAIiIAIiIAIiIAIiIA849J7P18R3xEeDz/ALljF6x0y6MGrja5hAlj1tUHJwNrtJ2HAWPxw8xrdFSwnVljfGeLTbk7I8itvSWRdajndGVqYNTb7HZRHslVNY3tHvV/oTRM0t+rie8fStZv8xw81f0Howc861RIGD93Hi7m84DkCrnfCtviYpKidnhRiOisZNfTAAn9fGbDcHAk8gCeS97VZofo1T0o/UxNa61jIe0897zjyyVmsnV3q6SaXQ1dJQ6Y4kwuL5AMSQO8qLV6RDcG9o+QVLPKXG7jc/nJJOWBxI0yKt0VXaw1HZjI7x8VZLqeTgREXQCIiACIiACIiACIiACIiACIiACIoOktNw04vLI1p2Nzce5oxXVFyeERlJRWW8E5Fg6/0oAXEMBdudI639Lb+1Uc/pUqgcGU4G7UefPXTcdFdLsKS11Me56wSodVOTgMB7Vg9EelkPeGVUQjB/axklo4uYcbcQT3LdYOAc0gggEEG4IIuCDtCUvqsqeJLA1TbC1ZiyvkYuh7VYviUWWNLl5EBINxgRkVoKGsEjb/ADh6w9/cqFzVyp6gsdrDmN43KSeDjWTSouEMwc0OGRXNWkAiIgAiIgAiIgAiIgAi+EqPLpFjfnX7sUZAkoq1+nWjJrj4D3qJXdIwIn2a4O1H6puMDqm3muJpvAPYoukHTVznuigOq1pIdKPWcRgdU7BxzKzzbOxcLk5k5nvKpYJLKwhlXoYVRrWInnrpSnLMjnWaIBF2Y8NvLes5VRWNlsIJVWdIKIW1xtz7/wAVbCWHhi8llGUcvR/RVp4u16N5uGt14b7BrAPYOF3NI73LzqQLRejhxGkorbWyg93UuPtAUdZBTplnss/QZ0c3GyOPQ9lcxRpolNXXI1eXR6MqJWLoc1WFRGob2qJ07dHVvVusfVOfDir4FZdwVnomu/Zu+6fcpxfYi0WyIisIhERABERABR5qm2WPFcX1jS/qge2BcjduuuEjVXKXYkkRJ3l2Zuor2Ka9q6ixQOkF0SjyxKzMajyxLoHmVfRmKRzDsOB3jYfBKeZbHTOiGzDHsuHqu9x3hZCq0dJEe00/aGLTzXoNNqY2xw+pjajTuD26E+GVdmkHXhPL2qvppbqypqH9IYLPDYzm4Yk2NsBs25q2y2FfieBWFFk88Kz+eZjZGEmwBJJsABcm+QA2r030ddDn096mdurI5urHGc2NJBJducbDDYM87Cw6PaDgp+1GwF+2V3afyPzeVlp433Wbq9fzY8EFt5mjpdDynxTe5yQoiy0zTI0zVClYrKRqhysRkCC9q6w03sLk7LZpX1rY88XbGjPnuXVovTGq/XzacHDd3cV0DUUpdqDXFnbfiu5cWPBAINwRcFclcVhERABQ9KV3Vs23OAtbDiurSGltQljRd20nIfFUjqh0hOubnYlveISm647tdfkXcpqPEziHlkzZONncVpTiLjIrNvZdtlc6Kn1o7HMfn4rpE5yNXXqqTI1dJC6jhw1F1SxqSAuEgUzhUVMay9dVucTiQNgHvWwqWLM6S0YQS5ouNwzHLaFBlkMdzPylRaCudBNqg2Y83aNgdtHP4KZNEodXR67SMjm07iMlF7jFUknwy6Pr/f6G70RpQPG4jMfBaOlnXmfRqvJIvgcQ8biPyFuKKpXU8oqthwS4WaIG6KPTzXXe51hc4DaUFQIWa010gDbsiILtr8wPs7zxyXTpjT7piYoPUydJlrcAdjfMqti0cBi7tHy8EAQXSueTYFx27fEqRRU0jXXNg05tJufLarFjNgFvYkgLXgOHZOTuPH87RxQ3sdSLjQWk9U9U49knsncTs7itEqnQj2Eauo1sgzNsTxurZTpmpwUkRsi4ywwiIrSBkI6vrmiW2qSXB7Tm1zXEOaeYVN0fq39dNBK4vex+s1x2sdbIbh2Tb6yvK2n6msczJlQDJHuErABIOY1XcyqHTg6meGsGQPVzfZdfHwLvBqworkalp9zV2srwvz86GkLMLru0bJqvG44H3edl9iZjq7CMCupjMS3bs5LVM8vHBdDmrsp5dZodwx79qPag4dK4PK5uC6nlSTOEacKBK1T5VEkCAK2ppmuzaD3j3qul0azdbmVdPaokrF1BloytUz9GnbKMI5OzJwdsd+eK09DVKBpKiEkbozkRnuOw8jZVegK46uo71mHVPLL2W5Kvwyx5jj/9auPvHZ+nZ/x9D0KjqVX6U0kZ+w0lsO0jOQj/AE+1QRPrNOsdWMC8rssNjb8dv4qrr617za7YI9msdVzh9nMDhZTSyKMsH1jG9luNtgyHeV9jkLs/AKqp5Ih+1B7mPPuVnT1UX0/6HfBdaOZLKnYp36IHt1TyO47/AM8VBp6pn0v6XfBWMFY0ZXP3So4Z3JFiDmG+IezzA9uY7wQdq0dDWiRusMD84biq03e4ENI42w4E+Y7ieCj3dDIHgdk5t9rT7knNvTz5i8L8S8n5/wBjEcWx4H1XT+jRouuCYPaHNxBXYtJNNZQo1jZlP0poHSU5cwXlicJYt5LL3b95us3mqOribUwYepKwFp3E4g8jZbRY2CDqZ5qXJoPXU/2JCdZo+y/WHdZZvtCrMeNdUOaaeNj70Zqi+lF/lIHdW8bbN9XysPulWtWNVzXjI2Px8lTUJ6mtx+TqG6rt2uMjzy++VeFl43MObDh3fm6sos5kEyN0eGfqd9IdV7mbD2m+9SyFWxydhr9rDY93/pWQKvKDoe1R5AuVbpBjMCbn6I9+5VNTXSEXwibsJz88+QQBLlCgTVkYze0feHuVZPI0nFz5T5eeKjuDvmwj71z7bKWDhOl0tEPnjwd8FFk0xD+8Hg74KJIybY1g5D4qLIyf6ikkjhPNdGcpGHmB7VnqtvV1RIyeAcN5/EeakyMk2sYVAqhYtcG6rgb2zGGIPiFVqPhhxeW497P+K3lv/ZNfyvui+0pVFjGxg2ti4/X2kd2V9lt9rV8Wj3HtuDWA/Olda/LPxXLS2loonmQnWNrQszNgPlHDiblZs6ddLK1tw3WcG677m2sbXsMhjsU5WxguorGqU2a2EMH7eP7sd/NWEEg2Tt/wvwUFnQp49eqa07mxt9pcpLOi7RnWP5dUP9JSz1kOyf0Lfdn5r7ltBKdk0fNoHuVlBUP2Sxf0/BZ1uh2N/tknjH/xrl+jxj+2SeMf/Gue9L/l/Q77u/Nfc1jJHHOZvIj3LsMTC0tL9a/PHesfrxD+2S8ntHsYF1vdTn1qiV/B0ryPBQlqE1jhZKOnaecmpoKswvLXeqTjw+sFoAb4jFefU+lKeNoY2QWGQJJstH0V0qJusDTrMYWWOy7g7WaOQafvKvQ2TjJ1tbdvl8juprTXGuvcv1nemEBa2OsaO1A67+MT7CUcuy77pWiXCaIOaWuAc1wIcDkQRYg8lqzjxRaE4S4ZZMjpWl147tzFnxkcMRbkrejq9cRzbHt1Xjc7I+YVLodpYJKV5u+nfqgnN0Z7UTv5SOd1N0Wyxkg2H9ZH37QPLwKxdO+Va630Y/auKHp+35uTYGar3RnJwI94Pgvj5n6gaTqNFwXbTjk0ZldkrNbUkBA+kTkCCuHWlx/VN13bZXZD7I2LUEToFI61wBE394+2vyGTfziq+d8LT86Z285fnxVpNo9oHWVEuHFwa3kT7rKtqelNNF2YYzK7ZqNsD952J5AqLnGPVk4wlLoiOZJT6kQYN9re2wUeWgnOLnho24/ALk+trZ/VbHSs3kaz/A39gXFvRlrsZ5Jak/XeQzk0H3pWeurh03LVp33ZUVYiabPqQ530W3e7waSVGdo8u+TgqpOJa2Jvi/4LWgQ07cBHEOADfZiVUydJTI7q6WJ8z/qi9uJ3DiVWtZdPwRx6k1p4Gcr9F1LGOeINUNFzeZr3WGdmtsSqTR+k3yyajrWsTYX2d5XpMPQmqnGtUTiHa2NnbIOzWIIAsbZX5LP13QyeB5lkhYQL3qI3gNN8O1HgbkkbNqlc7uU3PyGNLyo3RxjOUYPSHyr/ALR9q56Moy94NiQCMvnG/ZYN5JstbD0FmneZI6cua436x8rWx7ibDtEXv4Le9FugTKYtllLZZW+o1otFH9gbT9Y+C7TXKyKZ2+cK5S9XsRKX0b3a0y1M2sQC9rbAA2xAJvfG6lN9GlNtkqHd8jfc1a1E+qK12M56ix9zMM9HVGM2yO75X+4hdzegNEP2N++SX/ctCilyoeSI86z/AKf1KIdB6L+Hbzc8+1y5joZR/wANH5/FXSLvLh5L6HObPzf1Kb/4bR/w0fgfirGioI4WakTGxtvfVaLC5zPEqQi6oxXREXOT6sIiKREy/SiLqaiGsHqOtBUfZcbxOPc4kffC+zksc2QZsdjxBz/PFXmldHNnhkhd6r2Ft9oOxw4g2PJZnQtQZINWT5WMuhnH1mEtJ7jZY+vraasiPUT237bfoW08sTMXP1ge02MY5i9yPioFVp2R3ZhaGDYbXd8AuqLRv0jyHvKmNYGjY0eA8UpZrLJ7R29C9V1Q+b+xUf8ARXSO1pnuce+58TlyVhTULI/UaBx2nvOartJ9LYIezrdY/YxmJvuUeGk0hWZNFFCfnSeuRwZn4271GNFtr3/Pz5kpSeMvZFjpDTEUIu94HAG5VTFpWqqzakgIZ+/f2WfzHPlitDon0f08RD5AaqXa+XEX4My8brTNbbAYDYFpU6CMd2Ky1EV4d/2MbQejsE69ZM6d2fVtJbHzPrO8lrKOhjibqRsbG0fNa0AeWZXei0I1xj0QtOyU+rCg6ZpDLC6MfOLBy6xpJ8Lqci7OKnFxffYjCThJSXYgaEpOqhEf0Xygd3WuLT4WU9EXIRUIqK7BOTnJyfcIiKZEIiIAIiIAIiIAIiIALEdK6aopqg1dNEZo5AP0iNoJIc0WD7AE2LQ0HD5vFbdFXZBTWGWVz4Hk8yi6Z1EnZiopXO4Mebd+FhzU6DofWVR1qub9HZ+5iIc+24u9VvK/ct8F9VENJCP5gulqX/qsfcqNDdFKal+SiAdtld2pD945dwsFboiaSSWELSk5PLCIi6cCIiACIiACIiACIiACIiACIiACIiAP/9k="/>
          <p:cNvSpPr>
            <a:spLocks noChangeAspect="1" noChangeArrowheads="1"/>
          </p:cNvSpPr>
          <p:nvPr/>
        </p:nvSpPr>
        <p:spPr bwMode="auto">
          <a:xfrm>
            <a:off x="155575" y="-1211263"/>
            <a:ext cx="1809750" cy="25336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://www.psihologion.ru/upload/images/blog/vopro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25" y="457200"/>
            <a:ext cx="3571875" cy="4762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09600" y="457200"/>
            <a:ext cx="52454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00B0F0"/>
                </a:solidFill>
              </a:rPr>
              <a:t>ПРОБЛЕМНЕ ЗАПИТАННЯ</a:t>
            </a:r>
            <a:endParaRPr lang="ru-RU" sz="3600" b="1" dirty="0">
              <a:solidFill>
                <a:srgbClr val="00B0F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1000" y="3657600"/>
            <a:ext cx="2819400" cy="53340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Я ВВАЖАЮ, …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29000" y="5029200"/>
            <a:ext cx="2819400" cy="5334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НАПРИКЛАД, …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953000" y="5715000"/>
            <a:ext cx="2819400" cy="5334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ОТЖЕ, …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28682" name="Picture 10" descr="http://top-leader.ru/wp-content/uploads/2012/03/orato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46000"/>
            <a:ext cx="2396021" cy="2412000"/>
          </a:xfrm>
          <a:prstGeom prst="rect">
            <a:avLst/>
          </a:prstGeom>
          <a:noFill/>
        </p:spPr>
      </p:pic>
      <p:sp>
        <p:nvSpPr>
          <p:cNvPr id="13" name="Скругленный прямоугольник 12"/>
          <p:cNvSpPr/>
          <p:nvPr/>
        </p:nvSpPr>
        <p:spPr>
          <a:xfrm>
            <a:off x="1981200" y="4343400"/>
            <a:ext cx="2819400" cy="5334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rgbClr val="7030A0"/>
                </a:solidFill>
              </a:rPr>
              <a:t>ТОМУ  ЩО ….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24589" y="1219200"/>
            <a:ext cx="355885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uk-UA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Д</a:t>
            </a:r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оведіть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, </a:t>
            </a:r>
          </a:p>
          <a:p>
            <a:pPr algn="r"/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що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цей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твір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 – </a:t>
            </a:r>
          </a:p>
          <a:p>
            <a:pPr algn="r"/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побутова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 </a:t>
            </a:r>
            <a:r>
              <a:rPr lang="ru-RU" sz="4000" b="1" dirty="0" err="1" smtClean="0">
                <a:solidFill>
                  <a:srgbClr val="C00000"/>
                </a:solidFill>
                <a:latin typeface="+mj-lt"/>
                <a:ea typeface="Times New Roman" pitchFamily="18" charset="0"/>
                <a:cs typeface="Arial" pitchFamily="34" charset="0"/>
              </a:rPr>
              <a:t>казка</a:t>
            </a:r>
            <a:endParaRPr lang="ru-RU" sz="4000" b="1" dirty="0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fc03.deviantart.net/fs70/f/2011/060/5/6/rainbow_animation_by_princess_mer_tigerz-d3ap0gd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http://s1.iconbird.com/ico/2013/6/346/w256h2561372012878ohu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3400"/>
            <a:ext cx="3240000" cy="3240000"/>
          </a:xfrm>
          <a:prstGeom prst="rect">
            <a:avLst/>
          </a:prstGeom>
          <a:noFill/>
        </p:spPr>
      </p:pic>
      <p:pic>
        <p:nvPicPr>
          <p:cNvPr id="6150" name="Picture 6" descr="http://content.foto.mail.ru/mail/olgaolevka/2684/i-267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0000" y="381000"/>
            <a:ext cx="4104000" cy="3420000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6148" name="Picture 4" descr="http://smileset.ru/image/smailiki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62200" y="2971800"/>
            <a:ext cx="3578442" cy="298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19400" y="152400"/>
            <a:ext cx="343645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5400" b="1" dirty="0" smtClean="0">
                <a:solidFill>
                  <a:srgbClr val="002060"/>
                </a:solidFill>
              </a:rPr>
              <a:t>РЕФЛЕКСІЯ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8600" y="3352800"/>
            <a:ext cx="23807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/>
              <a:t>На уроці </a:t>
            </a:r>
          </a:p>
          <a:p>
            <a:pPr algn="ctr"/>
            <a:r>
              <a:rPr lang="uk-UA" sz="2800" b="1" dirty="0" smtClean="0"/>
              <a:t>було нецікаво</a:t>
            </a:r>
            <a:endParaRPr lang="ru-RU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019800" y="3124200"/>
            <a:ext cx="297179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/>
              <a:t>Я нічого не зрозумів і з нетерпінням чекав закінчення уроку</a:t>
            </a:r>
            <a:endParaRPr lang="ru-RU" sz="28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057400" y="5943600"/>
            <a:ext cx="52531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/>
              <a:t>Я все зрозумів. Урок сподобався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durdom.in.ua/public/main/articles/article_179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0"/>
            <a:ext cx="3333750" cy="347662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00400" y="228600"/>
            <a:ext cx="58320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Конкурс-змагання</a:t>
            </a:r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</a:p>
          <a:p>
            <a:pPr algn="ctr"/>
            <a:r>
              <a:rPr lang="ru-RU" sz="5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5400" b="1" dirty="0" smtClean="0">
                <a:solidFill>
                  <a:srgbClr val="FF0000"/>
                </a:solidFill>
              </a:rPr>
              <a:t>«Точно в </a:t>
            </a:r>
            <a:r>
              <a:rPr lang="ru-RU" sz="5400" b="1" dirty="0" err="1" smtClean="0">
                <a:solidFill>
                  <a:srgbClr val="FF0000"/>
                </a:solidFill>
              </a:rPr>
              <a:t>ціль</a:t>
            </a:r>
            <a:r>
              <a:rPr lang="ru-RU" sz="5400" b="1" dirty="0" smtClean="0">
                <a:solidFill>
                  <a:srgbClr val="FF0000"/>
                </a:solidFill>
              </a:rPr>
              <a:t>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3429000"/>
            <a:ext cx="3429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</a:rPr>
              <a:t>Впізнати казки за ілюстраціями та розподілити їх відповідно до типу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5" name="Лента лицом вверх 4"/>
          <p:cNvSpPr/>
          <p:nvPr/>
        </p:nvSpPr>
        <p:spPr>
          <a:xfrm>
            <a:off x="3352800" y="2133600"/>
            <a:ext cx="4648200" cy="1066800"/>
          </a:xfrm>
          <a:prstGeom prst="ribbon2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Казки про тварин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4495800" y="3733800"/>
            <a:ext cx="4648200" cy="1066800"/>
          </a:xfrm>
          <a:prstGeom prst="ribbon2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Фантастичні казки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3581400" y="5257800"/>
            <a:ext cx="4648200" cy="1066800"/>
          </a:xfrm>
          <a:prstGeom prst="ribbon2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2060"/>
                </a:solidFill>
              </a:rPr>
              <a:t>Побутові казки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rukotvory.com.ua/wp-content/uploads/wp-post-thumbnail/big_lysychka_IyL6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cs317727.vk.me/v317727736/539/3fwnKUeDs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http://os1.i.ua/1/101/405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ua.convdocs.org/pars_docs/refs/211/210283/210283_html_m824361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azkar.info/_ph/2/2/777658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259</Words>
  <PresentationFormat>Экран (4:3)</PresentationFormat>
  <Paragraphs>82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коля</dc:creator>
  <cp:lastModifiedBy>коля</cp:lastModifiedBy>
  <cp:revision>46</cp:revision>
  <dcterms:created xsi:type="dcterms:W3CDTF">2013-10-03T11:42:56Z</dcterms:created>
  <dcterms:modified xsi:type="dcterms:W3CDTF">2013-10-29T16:49:50Z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5046294</vt:lpwstr>
  </property>
  <property fmtid="{D5CDD505-2E9C-101B-9397-08002B2CF9AE}" name="NXPowerLiteVersion" pid="3">
    <vt:lpwstr>D4.1.4</vt:lpwstr>
  </property>
</Properties>
</file>