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8" r:id="rId12"/>
    <p:sldId id="266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31B72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9587" autoAdjust="0"/>
    <p:restoredTop sz="90433" autoAdjust="0"/>
  </p:normalViewPr>
  <p:slideViewPr>
    <p:cSldViewPr>
      <p:cViewPr>
        <p:scale>
          <a:sx n="64" d="100"/>
          <a:sy n="64" d="100"/>
        </p:scale>
        <p:origin x="-1332" y="-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5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>
          <a:blip r:embed="rId3"/>
          <a:tile algn="tl" flip="none" sx="100000" sy="100000" tx="0" ty="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4876" y="285728"/>
            <a:ext cx="4786346" cy="6286544"/>
          </a:xfrm>
          <a:prstGeom prst="rect">
            <a:avLst/>
          </a:prstGeom>
          <a:blipFill>
            <a:blip r:embed="rId3"/>
            <a:tile algn="tl" flip="none" sx="100000" sy="100000" tx="0" ty="0"/>
          </a:blip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isometricOffAxis1Right"/>
            <a:lightRig dir="t" rig="threePt"/>
          </a:scene3d>
        </p:spPr>
        <p:txBody>
          <a:bodyPr>
            <a:normAutofit/>
          </a:bodyPr>
          <a:lstStyle/>
          <a:p>
            <a:r>
              <a:rPr dirty="0" lang="uk-UA" smtClean="0">
                <a:ln cmpd="sng" w="18415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Іван  </a:t>
            </a:r>
            <a:br>
              <a:rPr dirty="0" lang="uk-UA" smtClean="0">
                <a:ln cmpd="sng" w="18415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dirty="0" lang="uk-UA" smtClean="0">
                <a:ln cmpd="sng" w="18415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Петрович</a:t>
            </a:r>
            <a:br>
              <a:rPr dirty="0" lang="uk-UA" smtClean="0">
                <a:ln cmpd="sng" w="18415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dirty="0" lang="uk-UA" smtClean="0">
                <a:ln cmpd="sng" w="18415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Котляревський</a:t>
            </a:r>
            <a:br>
              <a:rPr dirty="0" lang="uk-UA" smtClean="0">
                <a:ln cmpd="sng" w="18415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dirty="0" lang="uk-UA" smtClean="0">
                <a:ln cmpd="sng" w="18415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dirty="0" lang="uk-UA" smtClean="0">
                <a:ln cmpd="sng" w="18415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dirty="0" lang="uk-UA" smtClean="0">
                <a:ln cmpd="sng" w="18415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dirty="0" err="1" lang="uk-UA" smtClean="0">
                <a:ln cmpd="sng" w="18415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“Наталка</a:t>
            </a:r>
            <a:r>
              <a:rPr dirty="0" lang="uk-UA" smtClean="0">
                <a:ln cmpd="sng" w="18415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dirty="0" err="1" lang="uk-UA" smtClean="0">
                <a:ln cmpd="sng" w="18415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Полтавка”</a:t>
            </a:r>
            <a:endParaRPr dirty="0" lang="ru-RU">
              <a:ln cmpd="sng" w="18415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algn="tl" blurRad="63500" dir="3600000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/>
        <p:txBody>
          <a:bodyPr/>
          <a:lstStyle/>
          <a:p>
            <a:endParaRPr dirty="0" lang="ru-RU"/>
          </a:p>
        </p:txBody>
      </p:sp>
      <p:pic>
        <p:nvPicPr>
          <p:cNvPr descr="C:\Users\Соломыя\Pictures\фото таблиця  вірш015.jpg" id="1026" name="Picture 2"/>
          <p:cNvPicPr>
            <a:picLocks noChangeArrowheads="1" noChangeAspect="1"/>
          </p:cNvPicPr>
          <p:nvPr/>
        </p:nvPicPr>
        <p:blipFill>
          <a:blip cstate="print" r:embed="rId4"/>
          <a:srcRect b="16"/>
          <a:stretch>
            <a:fillRect/>
          </a:stretch>
        </p:blipFill>
        <p:spPr bwMode="auto">
          <a:xfrm>
            <a:off x="0" y="285728"/>
            <a:ext cx="5000628" cy="6215106"/>
          </a:xfrm>
          <a:prstGeom prst="ellipse">
            <a:avLst/>
          </a:prstGeom>
          <a:ln cap="rnd" w="63500">
            <a:solidFill>
              <a:srgbClr val="333333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</p:spTree>
  </p:cSld>
  <p:clrMapOvr>
    <a:masterClrMapping/>
  </p:clrMapOvr>
  <p:transition spd="slow">
    <p:pull dir="r"/>
    <p:sndAc>
      <p:stSnd>
        <p:snd builtIn="1" name="chimes.wav" r:embed="rId2"/>
      </p:stSnd>
    </p:sndAc>
  </p:transition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-23"/>
          <a:ext cx="9072594" cy="606076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571504"/>
                <a:gridCol w="2786050"/>
                <a:gridCol w="1857420"/>
                <a:gridCol w="3857620"/>
              </a:tblGrid>
              <a:tr h="1214445"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6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“Всякому</a:t>
                      </a:r>
                      <a:r>
                        <a:rPr lang="uk-UA" sz="2400" b="1" dirty="0" smtClean="0"/>
                        <a:t>  </a:t>
                      </a:r>
                      <a:r>
                        <a:rPr lang="uk-UA" sz="2400" b="1" dirty="0" err="1" smtClean="0"/>
                        <a:t>городу-</a:t>
                      </a:r>
                      <a:endParaRPr lang="uk-UA" sz="2400" b="1" baseline="0" dirty="0" smtClean="0"/>
                    </a:p>
                    <a:p>
                      <a:r>
                        <a:rPr lang="uk-UA" sz="2400" b="1" dirty="0" smtClean="0"/>
                        <a:t> </a:t>
                      </a:r>
                      <a:r>
                        <a:rPr lang="uk-UA" sz="2400" b="1" dirty="0" err="1" smtClean="0"/>
                        <a:t>нрав</a:t>
                      </a:r>
                      <a:r>
                        <a:rPr lang="uk-UA" sz="2400" b="1" dirty="0" smtClean="0"/>
                        <a:t>  і  </a:t>
                      </a:r>
                      <a:r>
                        <a:rPr lang="uk-UA" sz="2400" b="1" dirty="0" err="1" smtClean="0"/>
                        <a:t>права”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возний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хабарництво, лукавство, насильство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903535"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7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“Де</a:t>
                      </a:r>
                      <a:r>
                        <a:rPr lang="uk-UA" sz="2400" b="1" dirty="0" smtClean="0"/>
                        <a:t>  згода  в  </a:t>
                      </a:r>
                      <a:r>
                        <a:rPr lang="uk-UA" sz="2400" b="1" dirty="0" err="1" smtClean="0"/>
                        <a:t>сімействі”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Наталка, </a:t>
                      </a:r>
                      <a:r>
                        <a:rPr lang="uk-UA" sz="2400" b="1" dirty="0" err="1" smtClean="0"/>
                        <a:t>Терпелиха</a:t>
                      </a:r>
                      <a:r>
                        <a:rPr lang="uk-UA" sz="2400" b="1" dirty="0" smtClean="0"/>
                        <a:t>, виборний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погляд  на  сімейне  щастя</a:t>
                      </a:r>
                    </a:p>
                    <a:p>
                      <a:endParaRPr lang="uk-UA" sz="2400" b="1" dirty="0" smtClean="0"/>
                    </a:p>
                    <a:p>
                      <a:endParaRPr lang="uk-UA" sz="2400" b="1" dirty="0" smtClean="0"/>
                    </a:p>
                    <a:p>
                      <a:endParaRPr lang="uk-UA" sz="2400" b="1" dirty="0" smtClean="0"/>
                    </a:p>
                    <a:p>
                      <a:endParaRPr lang="uk-UA" sz="2400" b="1" dirty="0" smtClean="0"/>
                    </a:p>
                    <a:p>
                      <a:endParaRPr lang="uk-UA" sz="2400" b="1" dirty="0" smtClean="0"/>
                    </a:p>
                    <a:p>
                      <a:endParaRPr lang="uk-UA" sz="2400" b="1" dirty="0" smtClean="0"/>
                    </a:p>
                    <a:p>
                      <a:endParaRPr lang="uk-UA" sz="2400" b="1" dirty="0" smtClean="0"/>
                    </a:p>
                    <a:p>
                      <a:endParaRPr lang="uk-UA" sz="2400" b="1" dirty="0" smtClean="0"/>
                    </a:p>
                    <a:p>
                      <a:endParaRPr lang="uk-UA" sz="2400" b="1" dirty="0" smtClean="0"/>
                    </a:p>
                    <a:p>
                      <a:endParaRPr lang="uk-UA" sz="2400" b="1" dirty="0" smtClean="0"/>
                    </a:p>
                    <a:p>
                      <a:endParaRPr lang="uk-UA" sz="2400" b="1" dirty="0" smtClean="0"/>
                    </a:p>
                    <a:p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2468880"/>
          <a:ext cx="9072594" cy="438912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571472"/>
                <a:gridCol w="2714676"/>
                <a:gridCol w="1857388"/>
                <a:gridCol w="3929058"/>
              </a:tblGrid>
              <a:tr h="1045844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8</a:t>
                      </a:r>
                      <a:endParaRPr lang="ru-RU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err="1" smtClean="0"/>
                        <a:t>“Ой</a:t>
                      </a:r>
                      <a:r>
                        <a:rPr lang="uk-UA" sz="2400" dirty="0" smtClean="0"/>
                        <a:t>  доля  </a:t>
                      </a:r>
                      <a:r>
                        <a:rPr lang="uk-UA" sz="2400" dirty="0" err="1" smtClean="0"/>
                        <a:t>людськая</a:t>
                      </a:r>
                      <a:r>
                        <a:rPr lang="uk-UA" sz="2400" dirty="0" smtClean="0"/>
                        <a:t>, доля  єсть  </a:t>
                      </a:r>
                      <a:r>
                        <a:rPr lang="uk-UA" sz="2400" dirty="0" err="1" smtClean="0"/>
                        <a:t>сліпая”</a:t>
                      </a:r>
                      <a:endParaRPr lang="ru-RU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err="1" smtClean="0"/>
                        <a:t>возний</a:t>
                      </a:r>
                      <a:r>
                        <a:rPr lang="uk-UA" sz="2400" dirty="0" smtClean="0"/>
                        <a:t>  і  виборний</a:t>
                      </a:r>
                      <a:endParaRPr lang="ru-RU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ставлення  людей  до  життя</a:t>
                      </a:r>
                      <a:endParaRPr lang="ru-RU" sz="2400" b="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46484"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9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“Ой</a:t>
                      </a:r>
                      <a:r>
                        <a:rPr lang="uk-UA" sz="2400" b="1" dirty="0" smtClean="0"/>
                        <a:t>  мати,</a:t>
                      </a:r>
                      <a:r>
                        <a:rPr lang="uk-UA" sz="2400" b="1" dirty="0" err="1" smtClean="0"/>
                        <a:t>мати</a:t>
                      </a:r>
                      <a:r>
                        <a:rPr lang="uk-UA" sz="2400" b="1" dirty="0" smtClean="0"/>
                        <a:t>! Серце  не  </a:t>
                      </a:r>
                      <a:r>
                        <a:rPr lang="uk-UA" sz="2400" b="1" dirty="0" err="1" smtClean="0"/>
                        <a:t>вважає”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Наталка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любов  до  Петра, рішучість  у  боротьбі  за  щастя</a:t>
                      </a:r>
                      <a:endParaRPr lang="ru-RU" sz="2400" b="1" dirty="0"/>
                    </a:p>
                  </a:txBody>
                  <a:tcPr/>
                </a:tc>
              </a:tr>
              <a:tr h="446484"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10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“Чи</a:t>
                      </a:r>
                      <a:r>
                        <a:rPr lang="uk-UA" sz="2400" b="1" dirty="0" smtClean="0"/>
                        <a:t>  я  тобі, дочко, не  добра  </a:t>
                      </a:r>
                      <a:r>
                        <a:rPr lang="uk-UA" sz="2400" b="1" dirty="0" err="1" smtClean="0"/>
                        <a:t>желаю”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Терпелиха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Любов  до  дочки, переживання  за  її  майбутню  долю</a:t>
                      </a:r>
                      <a:endParaRPr lang="ru-RU" sz="2400" b="1" dirty="0"/>
                    </a:p>
                  </a:txBody>
                  <a:tcPr/>
                </a:tc>
              </a:tr>
              <a:tr h="862995"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11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“</a:t>
                      </a:r>
                      <a:r>
                        <a:rPr lang="uk-UA" sz="2400" b="1" dirty="0" err="1" smtClean="0"/>
                        <a:t>Ей</a:t>
                      </a:r>
                      <a:r>
                        <a:rPr lang="uk-UA" sz="2400" b="1" dirty="0" smtClean="0"/>
                        <a:t>,</a:t>
                      </a:r>
                      <a:r>
                        <a:rPr lang="uk-UA" sz="2400" b="1" baseline="0" dirty="0" smtClean="0"/>
                        <a:t> Наталко, не  </a:t>
                      </a:r>
                      <a:r>
                        <a:rPr lang="uk-UA" sz="2400" b="1" baseline="0" dirty="0" err="1" smtClean="0"/>
                        <a:t>дрочися”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Терпелиха</a:t>
                      </a:r>
                      <a:r>
                        <a:rPr lang="uk-UA" sz="2400" b="1" dirty="0" smtClean="0"/>
                        <a:t>, виборний  та  Наталка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Вболівання  </a:t>
                      </a:r>
                      <a:r>
                        <a:rPr lang="uk-UA" sz="2400" b="1" dirty="0" err="1" smtClean="0"/>
                        <a:t>Терпелихи</a:t>
                      </a:r>
                      <a:r>
                        <a:rPr lang="uk-UA" sz="2400" b="1" dirty="0" smtClean="0"/>
                        <a:t>  за  щастя  дочки  та  повагу  до  матері, покірність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-586844"/>
          <a:ext cx="9144000" cy="7330564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642910"/>
                <a:gridCol w="2857520"/>
                <a:gridCol w="1785950"/>
                <a:gridCol w="3857620"/>
              </a:tblGrid>
              <a:tr h="888434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12</a:t>
                      </a:r>
                      <a:endParaRPr lang="ru-RU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err="1" smtClean="0"/>
                        <a:t>“Чого</a:t>
                      </a:r>
                      <a:r>
                        <a:rPr lang="uk-UA" sz="2400" dirty="0" smtClean="0"/>
                        <a:t>  ж  вода  </a:t>
                      </a:r>
                      <a:r>
                        <a:rPr lang="uk-UA" sz="2400" dirty="0" err="1" smtClean="0"/>
                        <a:t>каламутна”</a:t>
                      </a:r>
                      <a:endParaRPr lang="ru-RU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Наталка</a:t>
                      </a:r>
                      <a:endParaRPr lang="ru-RU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переживання, горе, тугу, сум</a:t>
                      </a:r>
                      <a:endParaRPr lang="ru-RU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283293"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13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“Гомін</a:t>
                      </a:r>
                      <a:r>
                        <a:rPr lang="uk-UA" sz="2400" b="1" dirty="0" smtClean="0"/>
                        <a:t>, гомін  по  </a:t>
                      </a:r>
                      <a:r>
                        <a:rPr lang="uk-UA" sz="2400" b="1" dirty="0" err="1" smtClean="0"/>
                        <a:t>діброві”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Микола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незалежність, безкорисливість, повагу  до  минулого  України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888434"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14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“Сонце</a:t>
                      </a:r>
                      <a:r>
                        <a:rPr lang="uk-UA" sz="2400" b="1" dirty="0" smtClean="0"/>
                        <a:t>  низенько, вечір  </a:t>
                      </a:r>
                      <a:r>
                        <a:rPr lang="uk-UA" sz="2400" b="1" dirty="0" err="1" smtClean="0"/>
                        <a:t>близенько”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Петро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щирість  і  вірність  у  коханні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93575"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15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“Вітер</a:t>
                      </a:r>
                      <a:r>
                        <a:rPr lang="uk-UA" sz="2400" b="1" dirty="0" smtClean="0"/>
                        <a:t>  віє  </a:t>
                      </a:r>
                      <a:r>
                        <a:rPr lang="uk-UA" sz="2400" b="1" dirty="0" err="1" smtClean="0"/>
                        <a:t>горою”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Микола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любов  до  Петра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771270"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16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“У  сусіда  хата  </a:t>
                      </a:r>
                      <a:r>
                        <a:rPr lang="uk-UA" sz="2400" b="1" dirty="0" err="1" smtClean="0"/>
                        <a:t>біла”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Петро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нещасливу  долю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283293"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17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“Та</a:t>
                      </a:r>
                      <a:r>
                        <a:rPr lang="uk-UA" sz="2400" b="1" dirty="0" smtClean="0"/>
                        <a:t>  йшов  козак  з  Дону, та  з  Дону  </a:t>
                      </a:r>
                      <a:r>
                        <a:rPr lang="uk-UA" sz="2400" b="1" dirty="0" err="1" smtClean="0"/>
                        <a:t>додому”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Петро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волелюбність, козацьку  вдачу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213375"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18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“Підеш</a:t>
                      </a:r>
                      <a:r>
                        <a:rPr lang="uk-UA" sz="2400" b="1" dirty="0" smtClean="0"/>
                        <a:t>,</a:t>
                      </a:r>
                      <a:r>
                        <a:rPr lang="uk-UA" sz="2400" b="1" baseline="0" dirty="0" smtClean="0"/>
                        <a:t> Петре, до  тієї, яку  тепер  </a:t>
                      </a:r>
                      <a:r>
                        <a:rPr lang="uk-UA" sz="2400" b="1" baseline="0" dirty="0" err="1" smtClean="0"/>
                        <a:t>любиш”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Наталка  і  Петро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глибину  почуттів</a:t>
                      </a:r>
                      <a:r>
                        <a:rPr lang="uk-UA" sz="2400" b="1" baseline="0" dirty="0" smtClean="0"/>
                        <a:t>  Наталки  і  Петра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ru-RU" sz="2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92906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-32" y="285727"/>
          <a:ext cx="9144031" cy="329184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642942"/>
                <a:gridCol w="2857520"/>
                <a:gridCol w="1785950"/>
                <a:gridCol w="3857619"/>
              </a:tblGrid>
              <a:tr h="785819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19</a:t>
                      </a:r>
                      <a:endParaRPr lang="ru-RU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err="1" smtClean="0"/>
                        <a:t>“Ворскло</a:t>
                      </a:r>
                      <a:r>
                        <a:rPr lang="uk-UA" sz="2400" dirty="0" smtClean="0"/>
                        <a:t>  річка  </a:t>
                      </a:r>
                      <a:r>
                        <a:rPr lang="uk-UA" sz="2400" dirty="0" err="1" smtClean="0"/>
                        <a:t>невеличка”</a:t>
                      </a:r>
                      <a:endParaRPr lang="ru-RU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Микола</a:t>
                      </a:r>
                      <a:endParaRPr lang="ru-RU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гордість  за  прадідів-козаків</a:t>
                      </a:r>
                      <a:endParaRPr lang="ru-RU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48975"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20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“Ой</a:t>
                      </a:r>
                      <a:r>
                        <a:rPr lang="uk-UA" sz="2400" b="1" dirty="0" smtClean="0"/>
                        <a:t>  я  дівчина  </a:t>
                      </a:r>
                      <a:r>
                        <a:rPr lang="uk-UA" sz="2400" b="1" dirty="0" err="1" smtClean="0"/>
                        <a:t>Полтавка”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Наталка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доброту, сердечність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48975"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21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“Начинаймо</a:t>
                      </a:r>
                      <a:r>
                        <a:rPr lang="uk-UA" sz="2400" b="1" dirty="0" smtClean="0"/>
                        <a:t>  </a:t>
                      </a:r>
                      <a:r>
                        <a:rPr lang="uk-UA" sz="2400" b="1" dirty="0" err="1" smtClean="0"/>
                        <a:t>веселиться”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всі  разом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доброту, сердечність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48975"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22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“Що</a:t>
                      </a:r>
                      <a:r>
                        <a:rPr lang="uk-UA" sz="2400" b="1" dirty="0" smtClean="0"/>
                        <a:t>  за  того  </a:t>
                      </a:r>
                      <a:r>
                        <a:rPr lang="uk-UA" sz="2400" b="1" dirty="0" err="1" smtClean="0"/>
                        <a:t>Петруся”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Микола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закликає  бути  щасливим</a:t>
                      </a:r>
                      <a:endParaRPr lang="ru-RU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prstTxWarp prst="textDeflate">
              <a:avLst/>
            </a:prstTxWarp>
            <a:normAutofit/>
          </a:bodyPr>
          <a:lstStyle/>
          <a:p>
            <a:r>
              <a:rPr lang="uk-UA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Чи  знаєте  ви, що:                 </a:t>
            </a:r>
            <a:endParaRPr lang="ru-RU" b="1" i="1" dirty="0">
              <a:ln w="12700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r>
              <a:rPr lang="uk-UA" sz="2000" b="1" dirty="0" err="1" smtClean="0">
                <a:solidFill>
                  <a:srgbClr val="00B050"/>
                </a:solidFill>
              </a:rPr>
              <a:t>“Наталка</a:t>
            </a:r>
            <a:r>
              <a:rPr lang="uk-UA" sz="2000" b="1" dirty="0" smtClean="0">
                <a:solidFill>
                  <a:srgbClr val="00B050"/>
                </a:solidFill>
              </a:rPr>
              <a:t>  </a:t>
            </a:r>
            <a:r>
              <a:rPr lang="uk-UA" sz="2000" b="1" dirty="0" err="1" smtClean="0">
                <a:solidFill>
                  <a:srgbClr val="00B050"/>
                </a:solidFill>
              </a:rPr>
              <a:t>Полтавка”</a:t>
            </a:r>
            <a:r>
              <a:rPr lang="uk-UA" sz="2000" b="1" dirty="0" smtClean="0">
                <a:solidFill>
                  <a:srgbClr val="00B050"/>
                </a:solidFill>
              </a:rPr>
              <a:t>  була  показана  на  сцені  Полтавського  театру   1819  року, а  надрукована  1838  року.                                        </a:t>
            </a:r>
          </a:p>
          <a:p>
            <a:r>
              <a:rPr lang="uk-UA" sz="2000" b="1" dirty="0" smtClean="0">
                <a:solidFill>
                  <a:srgbClr val="00B050"/>
                </a:solidFill>
              </a:rPr>
              <a:t>Деякі  пісні  в  п</a:t>
            </a:r>
            <a:r>
              <a:rPr lang="en-US" sz="2000" b="1" dirty="0" smtClean="0">
                <a:solidFill>
                  <a:srgbClr val="00B050"/>
                </a:solidFill>
              </a:rPr>
              <a:t>’</a:t>
            </a:r>
            <a:r>
              <a:rPr lang="uk-UA" sz="2000" b="1" dirty="0" err="1" smtClean="0">
                <a:solidFill>
                  <a:srgbClr val="00B050"/>
                </a:solidFill>
              </a:rPr>
              <a:t>єсі</a:t>
            </a:r>
            <a:r>
              <a:rPr lang="uk-UA" sz="2000" b="1" dirty="0" smtClean="0">
                <a:solidFill>
                  <a:srgbClr val="00B050"/>
                </a:solidFill>
              </a:rPr>
              <a:t>,  самостійно  написані  Іваном   Котляревським,  згодом  перейшли  у  ранг  фольклорних.                                              </a:t>
            </a:r>
          </a:p>
          <a:p>
            <a:r>
              <a:rPr lang="uk-UA" sz="2000" b="1" dirty="0" smtClean="0">
                <a:solidFill>
                  <a:srgbClr val="00B050"/>
                </a:solidFill>
              </a:rPr>
              <a:t>У   Західній  Україні  драму </a:t>
            </a:r>
            <a:r>
              <a:rPr lang="uk-UA" sz="2000" b="1" dirty="0" err="1" smtClean="0">
                <a:solidFill>
                  <a:srgbClr val="00B050"/>
                </a:solidFill>
              </a:rPr>
              <a:t>“Наталка</a:t>
            </a:r>
            <a:r>
              <a:rPr lang="uk-UA" sz="2000" b="1" dirty="0" smtClean="0">
                <a:solidFill>
                  <a:srgbClr val="00B050"/>
                </a:solidFill>
              </a:rPr>
              <a:t>  </a:t>
            </a:r>
            <a:r>
              <a:rPr lang="uk-UA" sz="2000" b="1" dirty="0" err="1" smtClean="0">
                <a:solidFill>
                  <a:srgbClr val="00B050"/>
                </a:solidFill>
              </a:rPr>
              <a:t>Полтавка”</a:t>
            </a:r>
            <a:r>
              <a:rPr lang="uk-UA" sz="2000" b="1" dirty="0" smtClean="0">
                <a:solidFill>
                  <a:srgbClr val="00B050"/>
                </a:solidFill>
              </a:rPr>
              <a:t> вперше  було  поставлено  у  травні  1848  року коштами  священика  Івана </a:t>
            </a:r>
            <a:r>
              <a:rPr lang="uk-UA" sz="2000" b="1" dirty="0" err="1" smtClean="0">
                <a:solidFill>
                  <a:srgbClr val="00B050"/>
                </a:solidFill>
              </a:rPr>
              <a:t>Озаркевича</a:t>
            </a:r>
            <a:r>
              <a:rPr lang="uk-UA" sz="2000" b="1" dirty="0" smtClean="0">
                <a:solidFill>
                  <a:srgbClr val="00B050"/>
                </a:solidFill>
              </a:rPr>
              <a:t>, який  суттєво  переробив  твір, пристосувавши  до  покутських  умов.  Називалася  драма </a:t>
            </a:r>
            <a:r>
              <a:rPr lang="uk-UA" sz="2000" b="1" dirty="0" err="1" smtClean="0">
                <a:solidFill>
                  <a:srgbClr val="00B050"/>
                </a:solidFill>
              </a:rPr>
              <a:t>“Дівка</a:t>
            </a:r>
            <a:r>
              <a:rPr lang="uk-UA" sz="2000" b="1" dirty="0" smtClean="0">
                <a:solidFill>
                  <a:srgbClr val="00B050"/>
                </a:solidFill>
              </a:rPr>
              <a:t>  на  виданню,  або  На  милування  нема  </a:t>
            </a:r>
            <a:r>
              <a:rPr lang="uk-UA" sz="2000" b="1" dirty="0" err="1" smtClean="0">
                <a:solidFill>
                  <a:srgbClr val="00B050"/>
                </a:solidFill>
              </a:rPr>
              <a:t>силування”</a:t>
            </a:r>
            <a:r>
              <a:rPr lang="uk-UA" sz="2000" b="1" dirty="0" smtClean="0">
                <a:solidFill>
                  <a:srgbClr val="00B050"/>
                </a:solidFill>
              </a:rPr>
              <a:t>, перейменував  Наталку  на  </a:t>
            </a:r>
            <a:r>
              <a:rPr lang="uk-UA" sz="2000" b="1" dirty="0" err="1" smtClean="0">
                <a:solidFill>
                  <a:srgbClr val="00B050"/>
                </a:solidFill>
              </a:rPr>
              <a:t>Анничку</a:t>
            </a:r>
            <a:r>
              <a:rPr lang="uk-UA" sz="2000" b="1" dirty="0" smtClean="0">
                <a:solidFill>
                  <a:srgbClr val="00B050"/>
                </a:solidFill>
              </a:rPr>
              <a:t>.  Усі  репліки  виконувалися  покутським  діалектом, а  головна  героїня  співала  пісню  </a:t>
            </a:r>
            <a:r>
              <a:rPr lang="uk-UA" sz="2000" b="1" dirty="0" err="1" smtClean="0">
                <a:solidFill>
                  <a:srgbClr val="00B050"/>
                </a:solidFill>
              </a:rPr>
              <a:t>“Видно</a:t>
            </a:r>
            <a:r>
              <a:rPr lang="uk-UA" sz="2000" b="1" dirty="0" smtClean="0">
                <a:solidFill>
                  <a:srgbClr val="00B050"/>
                </a:solidFill>
              </a:rPr>
              <a:t>  шляхи  Коломийські, славну  </a:t>
            </a:r>
            <a:r>
              <a:rPr lang="uk-UA" sz="2000" b="1" dirty="0" err="1" smtClean="0">
                <a:solidFill>
                  <a:srgbClr val="00B050"/>
                </a:solidFill>
              </a:rPr>
              <a:t>околицю”</a:t>
            </a:r>
            <a:r>
              <a:rPr lang="uk-UA" sz="2000" b="1" dirty="0" smtClean="0">
                <a:solidFill>
                  <a:srgbClr val="00B050"/>
                </a:solidFill>
              </a:rPr>
              <a:t>.  </a:t>
            </a:r>
            <a:endParaRPr lang="ru-RU" sz="2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  <a:sp3d extrusionH="57150">
              <a:bevelT w="82550" h="38100" prst="coolSlant"/>
            </a:sp3d>
          </a:bodyPr>
          <a:lstStyle/>
          <a:p>
            <a:pPr algn="ctr">
              <a:buNone/>
            </a:pPr>
            <a:r>
              <a:rPr lang="uk-UA" sz="40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entury Schoolbook" pitchFamily="18" charset="0"/>
              </a:rPr>
              <a:t>      </a:t>
            </a:r>
            <a:endParaRPr lang="uk-UA" sz="4000" b="1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Century Schoolbook" pitchFamily="18" charset="0"/>
            </a:endParaRPr>
          </a:p>
          <a:p>
            <a:pPr algn="ctr">
              <a:buNone/>
            </a:pPr>
            <a:r>
              <a:rPr lang="uk-UA" sz="40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entury Schoolbook" pitchFamily="18" charset="0"/>
              </a:rPr>
              <a:t>Сила  </a:t>
            </a:r>
            <a:r>
              <a:rPr lang="uk-UA" sz="40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entury Schoolbook" pitchFamily="18" charset="0"/>
              </a:rPr>
              <a:t>п</a:t>
            </a:r>
            <a:r>
              <a:rPr lang="en-US" sz="40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entury Schoolbook" pitchFamily="18" charset="0"/>
              </a:rPr>
              <a:t>’</a:t>
            </a:r>
            <a:r>
              <a:rPr lang="uk-UA" sz="4000" b="1" dirty="0" err="1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entury Schoolbook" pitchFamily="18" charset="0"/>
              </a:rPr>
              <a:t>єси</a:t>
            </a:r>
            <a:r>
              <a:rPr lang="uk-UA" sz="40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entury Schoolbook" pitchFamily="18" charset="0"/>
              </a:rPr>
              <a:t> – в  правдивому  показі  народного  побуту, життєвості  образів-персонажів, багатстві  пісень, іскристому  гуморі, мелодійності  музичного  супроводу. Вона  пройнята  почуттям  людяності, сердечності, доброти.</a:t>
            </a:r>
            <a:endParaRPr lang="ru-RU" sz="40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pPr>
              <a:buNone/>
            </a:pPr>
            <a:r>
              <a:rPr lang="uk-UA" b="1" dirty="0" smtClean="0">
                <a:solidFill>
                  <a:srgbClr val="002060"/>
                </a:solidFill>
              </a:rPr>
              <a:t>            Тема:</a:t>
            </a:r>
          </a:p>
          <a:p>
            <a:pPr>
              <a:buNone/>
            </a:pPr>
            <a:r>
              <a:rPr lang="uk-UA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    Образи  соціально – побутової  драми  </a:t>
            </a:r>
            <a:r>
              <a:rPr lang="uk-UA" b="1" dirty="0" err="1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“Наталка</a:t>
            </a:r>
            <a:r>
              <a:rPr lang="uk-UA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  </a:t>
            </a:r>
            <a:r>
              <a:rPr lang="uk-UA" b="1" dirty="0" err="1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Полтавка”</a:t>
            </a:r>
            <a:endParaRPr lang="uk-UA" b="1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0000"/>
              </a:solidFill>
              <a:effectLst>
                <a:reflection blurRad="6350" stA="50000" endA="300" endPos="50000" dist="29997" dir="5400000" sy="-100000" algn="bl" rotWithShape="0"/>
              </a:effectLst>
            </a:endParaRPr>
          </a:p>
          <a:p>
            <a:pPr>
              <a:buNone/>
            </a:pPr>
            <a:r>
              <a:rPr lang="uk-UA" b="1" dirty="0" smtClean="0">
                <a:solidFill>
                  <a:srgbClr val="002060"/>
                </a:solidFill>
              </a:rPr>
              <a:t>            Мета: </a:t>
            </a:r>
          </a:p>
          <a:p>
            <a:r>
              <a:rPr lang="uk-UA" b="1" dirty="0" smtClean="0">
                <a:solidFill>
                  <a:srgbClr val="002060"/>
                </a:solidFill>
              </a:rPr>
              <a:t>Глибше  вивчити  й  детально  проаналізувати  </a:t>
            </a:r>
          </a:p>
          <a:p>
            <a:pPr>
              <a:buNone/>
            </a:pPr>
            <a:r>
              <a:rPr lang="uk-UA" b="1" dirty="0" smtClean="0">
                <a:solidFill>
                  <a:srgbClr val="002060"/>
                </a:solidFill>
              </a:rPr>
              <a:t>     образи  п</a:t>
            </a:r>
            <a:r>
              <a:rPr lang="en-US" b="1" dirty="0" smtClean="0">
                <a:solidFill>
                  <a:srgbClr val="002060"/>
                </a:solidFill>
                <a:latin typeface="Centaur" pitchFamily="18" charset="0"/>
              </a:rPr>
              <a:t>’</a:t>
            </a:r>
            <a:r>
              <a:rPr lang="uk-UA" b="1" dirty="0" err="1" smtClean="0">
                <a:solidFill>
                  <a:srgbClr val="002060"/>
                </a:solidFill>
              </a:rPr>
              <a:t>єси</a:t>
            </a:r>
            <a:r>
              <a:rPr lang="uk-UA" b="1" dirty="0" smtClean="0">
                <a:solidFill>
                  <a:srgbClr val="002060"/>
                </a:solidFill>
              </a:rPr>
              <a:t> </a:t>
            </a:r>
            <a:r>
              <a:rPr lang="uk-UA" b="1" dirty="0" err="1" smtClean="0">
                <a:solidFill>
                  <a:srgbClr val="002060"/>
                </a:solidFill>
              </a:rPr>
              <a:t>“Наталка</a:t>
            </a:r>
            <a:r>
              <a:rPr lang="uk-UA" b="1" dirty="0" smtClean="0">
                <a:solidFill>
                  <a:srgbClr val="002060"/>
                </a:solidFill>
              </a:rPr>
              <a:t>  </a:t>
            </a:r>
            <a:r>
              <a:rPr lang="uk-UA" b="1" dirty="0" err="1" smtClean="0">
                <a:solidFill>
                  <a:srgbClr val="002060"/>
                </a:solidFill>
              </a:rPr>
              <a:t>Полтавка”</a:t>
            </a:r>
            <a:r>
              <a:rPr lang="uk-UA" b="1" dirty="0" smtClean="0">
                <a:solidFill>
                  <a:srgbClr val="002060"/>
                </a:solidFill>
              </a:rPr>
              <a:t>;                                     </a:t>
            </a:r>
          </a:p>
          <a:p>
            <a:r>
              <a:rPr lang="uk-UA" b="1" dirty="0" smtClean="0">
                <a:solidFill>
                  <a:srgbClr val="002060"/>
                </a:solidFill>
              </a:rPr>
              <a:t>розвивати  </a:t>
            </a:r>
            <a:r>
              <a:rPr lang="uk-UA" b="1" dirty="0" err="1" smtClean="0">
                <a:solidFill>
                  <a:srgbClr val="002060"/>
                </a:solidFill>
              </a:rPr>
              <a:t>пам</a:t>
            </a:r>
            <a:r>
              <a:rPr lang="en-US" b="1" dirty="0" smtClean="0">
                <a:solidFill>
                  <a:srgbClr val="002060"/>
                </a:solidFill>
                <a:latin typeface="Centaur" pitchFamily="18" charset="0"/>
              </a:rPr>
              <a:t>’</a:t>
            </a:r>
            <a:r>
              <a:rPr lang="uk-UA" b="1" dirty="0" smtClean="0">
                <a:solidFill>
                  <a:srgbClr val="002060"/>
                </a:solidFill>
              </a:rPr>
              <a:t>ять, образне  та  логічне  мислення, вміння  висловлювати  власні  судження;                                                                               </a:t>
            </a:r>
          </a:p>
          <a:p>
            <a:r>
              <a:rPr lang="uk-UA" b="1" dirty="0" smtClean="0">
                <a:solidFill>
                  <a:srgbClr val="002060"/>
                </a:solidFill>
              </a:rPr>
              <a:t>виховувати  високі  моральні  якості, глибоку  відповідальність  за  особисті  почуття, благородність  у  коханні.           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Соломыя\Pictures\фото таблиця  вірш0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6844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6572264" cy="392906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solidFill>
                  <a:srgbClr val="00206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Народна  артистка </a:t>
            </a:r>
          </a:p>
          <a:p>
            <a:pPr algn="ctr"/>
            <a:r>
              <a:rPr lang="uk-UA" sz="4400" dirty="0" smtClean="0">
                <a:solidFill>
                  <a:srgbClr val="00206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М. Литвиненко – </a:t>
            </a:r>
            <a:r>
              <a:rPr lang="uk-UA" sz="4400" dirty="0" err="1" smtClean="0">
                <a:solidFill>
                  <a:srgbClr val="00206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Вольгемут</a:t>
            </a:r>
            <a:r>
              <a:rPr lang="uk-UA" sz="4400" dirty="0" smtClean="0">
                <a:solidFill>
                  <a:srgbClr val="00206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uk-UA" sz="4400" dirty="0" smtClean="0">
                <a:solidFill>
                  <a:srgbClr val="00206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в ролі  Наталки</a:t>
            </a:r>
            <a:endParaRPr lang="ru-RU" sz="4400" dirty="0">
              <a:solidFill>
                <a:srgbClr val="00206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29124" y="3929066"/>
            <a:ext cx="4857784" cy="292893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Народна  артистка </a:t>
            </a:r>
          </a:p>
          <a:p>
            <a:pPr algn="ctr"/>
            <a:r>
              <a:rPr lang="uk-UA" sz="4400" dirty="0" smtClean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О.  Петрусенко </a:t>
            </a:r>
          </a:p>
          <a:p>
            <a:pPr algn="ctr"/>
            <a:r>
              <a:rPr lang="uk-UA" sz="4400" dirty="0" smtClean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в  ролі  Натал</a:t>
            </a:r>
            <a:r>
              <a:rPr lang="uk-UA" sz="4800" dirty="0" smtClean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ки</a:t>
            </a:r>
            <a:endParaRPr lang="ru-RU" sz="4800" dirty="0">
              <a:solidFill>
                <a:srgbClr val="00206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074" name="Picture 2" descr="C:\Users\Соломыя\Pictures\фото таблиця  вірш0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428992" y="-214338"/>
            <a:ext cx="5715008" cy="70723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Роль  Наталки  трактувалась 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 М. Л. Кропивницьким  як  високий  класичний  зразок  розумної, вольової, чесної  і  правдивої  української  сільської  дівчини.  Такий  образ  створила  свого  часу  М. К. Заньковецька, так  грали  цю  роль  О. П. </a:t>
            </a:r>
            <a:r>
              <a:rPr lang="uk-UA" sz="2800" b="1" dirty="0" err="1" smtClean="0"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Ротмірова</a:t>
            </a:r>
            <a:r>
              <a:rPr lang="uk-UA" sz="2800" b="1" dirty="0" smtClean="0"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, 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 Є. П. </a:t>
            </a:r>
            <a:r>
              <a:rPr lang="uk-UA" sz="2800" b="1" dirty="0" err="1" smtClean="0"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Зарицька</a:t>
            </a:r>
            <a:r>
              <a:rPr lang="uk-UA" sz="2800" b="1" dirty="0" smtClean="0"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, а  в  театрі 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 М. К. Садовського  - 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 О. Д. </a:t>
            </a:r>
            <a:r>
              <a:rPr lang="uk-UA" sz="2800" b="1" dirty="0" err="1" smtClean="0"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Петляш-Садовська</a:t>
            </a:r>
            <a:r>
              <a:rPr lang="uk-UA" sz="2800" b="1" dirty="0" smtClean="0"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  та 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 М. І.  </a:t>
            </a:r>
            <a:r>
              <a:rPr lang="uk-UA" sz="2800" b="1" dirty="0" smtClean="0"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Литвиненко                   </a:t>
            </a:r>
            <a:endParaRPr lang="uk-UA" sz="2800" b="1" dirty="0" smtClean="0">
              <a:solidFill>
                <a:srgbClr val="FF00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uk-UA" b="1" dirty="0" smtClean="0">
              <a:solidFill>
                <a:srgbClr val="FF00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4929198"/>
            <a:ext cx="3500430" cy="19288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ContrastingRightFacing"/>
              <a:lightRig rig="threePt" dir="t"/>
            </a:scene3d>
          </a:bodyPr>
          <a:lstStyle/>
          <a:p>
            <a:pPr algn="ctr"/>
            <a:r>
              <a:rPr lang="uk-UA" sz="4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50" endPos="85000" dir="5400000" sy="-100000" algn="bl" rotWithShape="0"/>
                </a:effectLst>
              </a:rPr>
              <a:t> </a:t>
            </a:r>
          </a:p>
          <a:p>
            <a:pPr algn="ctr"/>
            <a:r>
              <a:rPr lang="uk-UA" sz="4000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50" endPos="85000" dir="5400000" sy="-100000" algn="bl" rotWithShape="0"/>
                </a:effectLst>
              </a:rPr>
              <a:t>Марія Заньковецька</a:t>
            </a:r>
          </a:p>
          <a:p>
            <a:pPr algn="ctr"/>
            <a:endParaRPr lang="uk-UA" dirty="0" smtClean="0"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50" endPos="85000" dir="5400000" sy="-100000" algn="bl" rotWithShape="0"/>
              </a:effectLst>
            </a:endParaRPr>
          </a:p>
          <a:p>
            <a:pPr algn="ctr"/>
            <a:endParaRPr lang="uk-UA" dirty="0" smtClean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50" endPos="85000" dir="5400000" sy="-100000" algn="bl" rotWithShape="0"/>
              </a:effectLst>
            </a:endParaRPr>
          </a:p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4500570"/>
            <a:ext cx="3500430" cy="4286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-214338"/>
            <a:ext cx="3428992" cy="4286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14290"/>
            <a:ext cx="142844" cy="42862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оломыя\Pictures\фото таблиця  вірш0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071802" y="0"/>
            <a:ext cx="6072198" cy="16430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err="1" smtClean="0"/>
              <a:t>Пппп</a:t>
            </a:r>
            <a:r>
              <a:rPr lang="uk-UA" dirty="0" smtClean="0"/>
              <a:t>   ПП                                             </a:t>
            </a:r>
            <a:r>
              <a:rPr lang="uk-UA" sz="2400" b="1" dirty="0" smtClean="0">
                <a:solidFill>
                  <a:srgbClr val="00206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      Саксаганський  </a:t>
            </a:r>
          </a:p>
          <a:p>
            <a:r>
              <a:rPr lang="uk-UA" sz="2400" b="1" dirty="0" smtClean="0">
                <a:solidFill>
                  <a:srgbClr val="00206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                                                         в  ролі   </a:t>
            </a:r>
            <a:r>
              <a:rPr lang="uk-UA" sz="2400" b="1" dirty="0" err="1" smtClean="0">
                <a:solidFill>
                  <a:srgbClr val="00206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возного</a:t>
            </a:r>
            <a:endParaRPr lang="ru-RU" sz="2400" b="1" dirty="0">
              <a:solidFill>
                <a:srgbClr val="00206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1785926"/>
            <a:ext cx="71438" cy="5214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71802" y="1643050"/>
            <a:ext cx="3286148" cy="52149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000364" y="1643050"/>
            <a:ext cx="3286148" cy="714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4643446"/>
            <a:ext cx="3214678" cy="2214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00206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uk-UA" sz="2400" b="1" dirty="0" smtClean="0">
                <a:solidFill>
                  <a:srgbClr val="00206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М. Кропивницький  в  ролі  </a:t>
            </a:r>
            <a:r>
              <a:rPr lang="uk-UA" sz="2400" b="1" dirty="0" smtClean="0">
                <a:solidFill>
                  <a:srgbClr val="00206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виборного</a:t>
            </a:r>
            <a:endParaRPr lang="uk-UA" sz="2400" b="1" dirty="0" smtClean="0">
              <a:solidFill>
                <a:srgbClr val="00206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uk-UA" sz="2400" dirty="0" smtClean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uk-UA" sz="24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П. Саксаганський  в  ролі  </a:t>
            </a:r>
            <a:r>
              <a:rPr lang="uk-UA" sz="2400" b="1" dirty="0" err="1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возного</a:t>
            </a:r>
            <a:endParaRPr lang="uk-UA" sz="2400" b="1" dirty="0" smtClean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715404" y="6572272"/>
            <a:ext cx="428596" cy="28572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071802" y="0"/>
            <a:ext cx="3286148" cy="642939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Хто  такий  </a:t>
            </a:r>
            <a:r>
              <a:rPr lang="uk-UA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возний</a:t>
            </a:r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і  що  це  був  за  чин? З  його  власних  слів  про  </a:t>
            </a:r>
            <a:r>
              <a:rPr lang="uk-UA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магдебурське</a:t>
            </a:r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право, про  те, що  статути  й                розділи  йому  </a:t>
            </a:r>
            <a:r>
              <a:rPr lang="uk-UA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“страх</a:t>
            </a:r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як  </a:t>
            </a:r>
            <a:r>
              <a:rPr lang="uk-UA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надоїли”</a:t>
            </a:r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ми  бачимо, що  він  юрист. Це  підтверджується  і  словами  Миколи:  </a:t>
            </a:r>
            <a:r>
              <a:rPr lang="uk-UA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“Завзятий</a:t>
            </a:r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юриста,- каже  він  про  </a:t>
            </a:r>
            <a:r>
              <a:rPr lang="uk-UA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возного</a:t>
            </a:r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,- а  хапуга  такий, що  з  батька  рідного  </a:t>
            </a:r>
            <a:r>
              <a:rPr lang="uk-UA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злупить”</a:t>
            </a:r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 </a:t>
            </a:r>
            <a:r>
              <a:rPr lang="uk-UA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Возний</a:t>
            </a:r>
            <a:r>
              <a:rPr lang="uk-UA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не  був  юридичний  чин  при  старих  судах, це  був  пристав, що  обирався  від  дворянства.</a:t>
            </a:r>
            <a:endParaRPr lang="ru-RU" sz="2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Соломыя\Pictures\фото таблиця  вірш0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1" y="0"/>
            <a:ext cx="950122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928926" y="0"/>
            <a:ext cx="6215074" cy="378616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Сам  Марко  Лукич  грав  у  </a:t>
            </a:r>
            <a:r>
              <a:rPr lang="uk-UA" sz="2800" b="1" dirty="0" err="1" smtClean="0"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“Наталці</a:t>
            </a:r>
            <a:r>
              <a:rPr lang="uk-UA" sz="2800" b="1" dirty="0" smtClean="0"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</a:t>
            </a:r>
            <a:r>
              <a:rPr lang="uk-UA" sz="2800" b="1" dirty="0" err="1" smtClean="0"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Полтавці”</a:t>
            </a:r>
            <a:r>
              <a:rPr lang="uk-UA" sz="2800" b="1" dirty="0" smtClean="0"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виборного  </a:t>
            </a:r>
            <a:r>
              <a:rPr lang="uk-UA" sz="2800" b="1" dirty="0" err="1" smtClean="0"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Макогоненка</a:t>
            </a:r>
            <a:r>
              <a:rPr lang="uk-UA" sz="2800" b="1" dirty="0" smtClean="0"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.  Від  першої  появи  на  сцені  і  до  кінця  вистави  </a:t>
            </a:r>
            <a:r>
              <a:rPr lang="uk-UA" sz="2800" b="1" dirty="0" err="1" smtClean="0"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Макогоненко-Кропивницький</a:t>
            </a:r>
            <a:r>
              <a:rPr lang="uk-UA" sz="2800" b="1" dirty="0" smtClean="0"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домінував  над  усіма  виконавцями. Це  типовий  український  заможний  селянин, що  вибився  в  дрібного  сільського  урядовця. Він  розумний, </a:t>
            </a:r>
            <a:r>
              <a:rPr lang="uk-UA" sz="2800" b="1" dirty="0" smtClean="0"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хитрий</a:t>
            </a:r>
            <a:r>
              <a:rPr lang="uk-UA" sz="2800" b="1" dirty="0" smtClean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.</a:t>
            </a:r>
            <a:endParaRPr lang="ru-RU" sz="2800" b="1" dirty="0"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3786190"/>
            <a:ext cx="3857652" cy="307181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rgbClr val="990099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М.  Садовський  в  ролі  </a:t>
            </a:r>
            <a:r>
              <a:rPr lang="uk-UA" sz="2800" dirty="0" smtClean="0">
                <a:solidFill>
                  <a:srgbClr val="990099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виборного</a:t>
            </a:r>
            <a:endParaRPr lang="ru-RU" sz="2800" dirty="0">
              <a:solidFill>
                <a:srgbClr val="990099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-357222" y="5000636"/>
            <a:ext cx="3929090" cy="1857364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rgbClr val="990099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М. Кропивницький                                         в  ролі  </a:t>
            </a:r>
            <a:r>
              <a:rPr lang="uk-UA" sz="2800" dirty="0" smtClean="0">
                <a:solidFill>
                  <a:srgbClr val="990099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виборного</a:t>
            </a:r>
            <a:endParaRPr lang="ru-RU" sz="3200" dirty="0">
              <a:solidFill>
                <a:srgbClr val="990099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643966" y="3786190"/>
            <a:ext cx="500034" cy="307181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786578" y="6429396"/>
            <a:ext cx="1857388" cy="428604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Соломыя\Pictures\фото таблиця  вірш0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357686" y="0"/>
            <a:ext cx="4786314" cy="342900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err="1" smtClean="0">
                <a:solidFill>
                  <a:schemeClr val="tx1"/>
                </a:solidFill>
                <a:effectLst>
                  <a:reflection blurRad="6350" stA="55000" endA="50" endPos="850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“Наталка</a:t>
            </a:r>
            <a:r>
              <a:rPr lang="uk-UA" sz="2000" b="1" dirty="0" smtClean="0">
                <a:solidFill>
                  <a:schemeClr val="tx1"/>
                </a:solidFill>
                <a:effectLst>
                  <a:reflection blurRad="6350" stA="55000" endA="50" endPos="850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uk-UA" sz="2000" b="1" dirty="0" err="1" smtClean="0">
                <a:solidFill>
                  <a:schemeClr val="tx1"/>
                </a:solidFill>
                <a:effectLst>
                  <a:reflection blurRad="6350" stA="55000" endA="50" endPos="850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Полтавка”</a:t>
            </a:r>
            <a:r>
              <a:rPr lang="uk-UA" sz="2000" b="1" dirty="0" smtClean="0">
                <a:solidFill>
                  <a:schemeClr val="tx1"/>
                </a:solidFill>
                <a:effectLst>
                  <a:reflection blurRad="6350" stA="55000" endA="50" endPos="850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на  сцені  Полтавського  театру. Наталка - артистка  В. </a:t>
            </a:r>
            <a:r>
              <a:rPr lang="uk-UA" sz="2000" b="1" dirty="0" err="1" smtClean="0">
                <a:solidFill>
                  <a:schemeClr val="tx1"/>
                </a:solidFill>
                <a:effectLst>
                  <a:reflection blurRad="6350" stA="55000" endA="50" endPos="850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Оніпко</a:t>
            </a:r>
            <a:r>
              <a:rPr lang="uk-UA" sz="2000" b="1" dirty="0" smtClean="0">
                <a:solidFill>
                  <a:schemeClr val="tx1"/>
                </a:solidFill>
                <a:effectLst>
                  <a:reflection blurRad="6350" stA="55000" endA="50" endPos="850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</a:p>
          <a:p>
            <a:pPr algn="ctr"/>
            <a:r>
              <a:rPr lang="uk-UA" b="1" dirty="0" smtClean="0">
                <a:solidFill>
                  <a:schemeClr val="tx1"/>
                </a:solidFill>
                <a:effectLst>
                  <a:reflection blurRad="6350" stA="55000" endA="50" endPos="850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uk-UA" sz="2000" b="1" dirty="0" err="1" smtClean="0">
                <a:solidFill>
                  <a:schemeClr val="tx1"/>
                </a:solidFill>
                <a:effectLst>
                  <a:reflection blurRad="6350" stA="55000" endA="50" endPos="850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Возний</a:t>
            </a:r>
            <a:r>
              <a:rPr lang="uk-UA" sz="2000" b="1" dirty="0" smtClean="0">
                <a:solidFill>
                  <a:schemeClr val="tx1"/>
                </a:solidFill>
                <a:effectLst>
                  <a:reflection blurRad="6350" stA="55000" endA="50" endPos="850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артист  Є. </a:t>
            </a:r>
            <a:r>
              <a:rPr lang="uk-UA" sz="2000" b="1" dirty="0" smtClean="0">
                <a:solidFill>
                  <a:schemeClr val="tx1"/>
                </a:solidFill>
                <a:effectLst>
                  <a:reflection blurRad="6350" stA="55000" endA="50" endPos="850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Золотаренко</a:t>
            </a:r>
            <a:endParaRPr lang="uk-UA" sz="2000" b="1" dirty="0" smtClean="0">
              <a:solidFill>
                <a:schemeClr val="tx1"/>
              </a:solidFill>
              <a:effectLst>
                <a:reflection blurRad="6350" stA="55000" endA="50" endPos="85000" dir="5400000" sy="-100000" algn="bl" rotWithShape="0"/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uk-UA" b="1" dirty="0" smtClean="0">
              <a:solidFill>
                <a:schemeClr val="tx1"/>
              </a:solidFill>
              <a:effectLst>
                <a:reflection blurRad="6350" stA="55000" endA="50" endPos="85000" dir="5400000" sy="-100000" algn="bl" rotWithShape="0"/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uk-UA" dirty="0" smtClean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uk-UA" dirty="0" smtClean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uk-UA" dirty="0" smtClean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uk-UA" sz="2000" b="1" dirty="0" smtClean="0">
                <a:solidFill>
                  <a:schemeClr val="tx1"/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Наталка – артистка  Ф. </a:t>
            </a:r>
            <a:r>
              <a:rPr lang="uk-UA" sz="2000" b="1" dirty="0" err="1" smtClean="0">
                <a:solidFill>
                  <a:schemeClr val="tx1"/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Гаєнко</a:t>
            </a:r>
            <a:r>
              <a:rPr lang="uk-UA" sz="2000" b="1" dirty="0" smtClean="0">
                <a:solidFill>
                  <a:schemeClr val="tx1"/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algn="ctr"/>
            <a:r>
              <a:rPr lang="uk-UA" sz="2000" b="1" dirty="0" err="1" smtClean="0">
                <a:solidFill>
                  <a:schemeClr val="tx1"/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Возний</a:t>
            </a:r>
            <a:r>
              <a:rPr lang="uk-UA" sz="2000" b="1" dirty="0" smtClean="0">
                <a:solidFill>
                  <a:schemeClr val="tx1"/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артист – Д. </a:t>
            </a:r>
            <a:r>
              <a:rPr lang="uk-UA" sz="2000" b="1" dirty="0" err="1" smtClean="0">
                <a:solidFill>
                  <a:schemeClr val="tx1"/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Дударєв</a:t>
            </a:r>
            <a:r>
              <a:rPr lang="uk-UA" sz="2000" b="1" dirty="0" smtClean="0">
                <a:solidFill>
                  <a:schemeClr val="tx1"/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</a:p>
          <a:p>
            <a:pPr algn="ctr"/>
            <a:r>
              <a:rPr lang="uk-UA" sz="2000" b="1" dirty="0" smtClean="0">
                <a:solidFill>
                  <a:schemeClr val="tx1"/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Львівський  театр  імені </a:t>
            </a:r>
            <a:endParaRPr lang="uk-UA" sz="2000" b="1" dirty="0" smtClean="0">
              <a:solidFill>
                <a:schemeClr val="tx1"/>
              </a:solidFill>
              <a:effectLst>
                <a:reflection blurRad="6350" stA="55000" endA="50" endPos="85000" dist="29997" dir="5400000" sy="-100000" algn="bl" rotWithShape="0"/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uk-UA" sz="2000" b="1" dirty="0" smtClean="0">
                <a:solidFill>
                  <a:schemeClr val="tx1"/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uk-UA" sz="2000" b="1" dirty="0" smtClean="0">
                <a:solidFill>
                  <a:schemeClr val="tx1"/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М. </a:t>
            </a:r>
            <a:r>
              <a:rPr lang="uk-UA" sz="2000" b="1" dirty="0" smtClean="0">
                <a:solidFill>
                  <a:schemeClr val="tx1"/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Заньковецької</a:t>
            </a:r>
            <a:endParaRPr lang="uk-UA" b="1" dirty="0" smtClean="0">
              <a:solidFill>
                <a:schemeClr val="tx1"/>
              </a:solidFill>
              <a:effectLst>
                <a:reflection blurRad="6350" stA="55000" endA="50" endPos="85000" dist="29997" dir="5400000" sy="-100000" algn="bl" rotWithShape="0"/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143248"/>
            <a:ext cx="4429124" cy="64294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effectLst>
                  <a:reflection blurRad="6350" stA="55000" endA="50" endPos="850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Наталка – артистка  К. </a:t>
            </a:r>
            <a:r>
              <a:rPr lang="uk-UA" b="1" dirty="0" err="1" smtClean="0">
                <a:solidFill>
                  <a:schemeClr val="tx1"/>
                </a:solidFill>
                <a:effectLst>
                  <a:reflection blurRad="6350" stA="55000" endA="50" endPos="850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Головченко</a:t>
            </a:r>
            <a:r>
              <a:rPr lang="uk-UA" b="1" dirty="0" smtClean="0">
                <a:solidFill>
                  <a:schemeClr val="tx1"/>
                </a:solidFill>
                <a:effectLst>
                  <a:reflection blurRad="6350" stA="55000" endA="50" endPos="850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                                                                                                                      </a:t>
            </a:r>
          </a:p>
          <a:p>
            <a:pPr algn="ctr"/>
            <a:r>
              <a:rPr lang="uk-UA" b="1" dirty="0" err="1" smtClean="0">
                <a:solidFill>
                  <a:schemeClr val="tx1"/>
                </a:solidFill>
                <a:effectLst>
                  <a:reflection blurRad="6350" stA="55000" endA="50" endPos="850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Возний-</a:t>
            </a:r>
            <a:r>
              <a:rPr lang="uk-UA" b="1" dirty="0" smtClean="0">
                <a:solidFill>
                  <a:schemeClr val="tx1"/>
                </a:solidFill>
                <a:effectLst>
                  <a:reflection blurRad="6350" stA="55000" endA="50" endPos="850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артист  Г. Чайка</a:t>
            </a:r>
            <a:r>
              <a:rPr lang="uk-UA" b="1" dirty="0" smtClean="0">
                <a:solidFill>
                  <a:schemeClr val="tx1"/>
                </a:solidFill>
                <a:effectLst>
                  <a:reflection blurRad="6350" stA="55000" endA="50" endPos="850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algn="ctr"/>
            <a:r>
              <a:rPr lang="uk-UA" b="1" dirty="0" smtClean="0">
                <a:solidFill>
                  <a:schemeClr val="tx1"/>
                </a:solidFill>
                <a:effectLst>
                  <a:reflection blurRad="6350" stA="55000" endA="50" endPos="850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uk-UA" b="1" dirty="0" smtClean="0">
                <a:solidFill>
                  <a:schemeClr val="tx1"/>
                </a:solidFill>
                <a:effectLst>
                  <a:reflection blurRad="6350" stA="55000" endA="50" endPos="850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Донецький  театр   </a:t>
            </a:r>
            <a:endParaRPr lang="ru-RU" b="1" dirty="0">
              <a:solidFill>
                <a:schemeClr val="tx1"/>
              </a:solidFill>
              <a:effectLst>
                <a:reflection blurRad="6350" stA="55000" endA="50" endPos="85000" dir="5400000" sy="-100000" algn="bl" rotWithShape="0"/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3429000"/>
            <a:ext cx="4714876" cy="35719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3786190"/>
            <a:ext cx="785786" cy="307181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14744" y="3786190"/>
            <a:ext cx="214314" cy="307181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4429124" cy="21429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14290"/>
            <a:ext cx="45719" cy="292895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1" name="Picture 3" descr="C:\Users\Соломыя\Pictures\фото таблиця  вірш0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-142900"/>
            <a:ext cx="9429784" cy="7000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14678" y="-142900"/>
            <a:ext cx="5929322" cy="4429180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Below"/>
              <a:lightRig rig="threePt" dir="t"/>
            </a:scene3d>
            <a:sp3d/>
          </a:bodyPr>
          <a:lstStyle/>
          <a:p>
            <a:pPr algn="ctr"/>
            <a:endParaRPr lang="uk-UA" sz="2800" b="1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800" b="1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Сцена  </a:t>
            </a:r>
            <a:r>
              <a:rPr lang="uk-UA" sz="28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з  постановки  </a:t>
            </a:r>
            <a:r>
              <a:rPr lang="uk-UA" sz="2800" b="1" dirty="0" err="1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2800" b="1" dirty="0" err="1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Наталк</a:t>
            </a:r>
            <a:r>
              <a:rPr lang="uk-UA" sz="2800" b="1" dirty="0" err="1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28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Полтавка”</a:t>
            </a:r>
            <a:r>
              <a:rPr lang="uk-UA" sz="28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uk-UA" sz="28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1936  р.</a:t>
            </a:r>
          </a:p>
          <a:p>
            <a:pPr algn="ctr"/>
            <a:endParaRPr lang="uk-UA" sz="2800" b="1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uk-UA" sz="28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ролі  Наталки  артистка  </a:t>
            </a:r>
          </a:p>
          <a:p>
            <a:pPr algn="ctr"/>
            <a:r>
              <a:rPr lang="uk-UA" sz="28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О. Петрусенко.</a:t>
            </a:r>
          </a:p>
          <a:p>
            <a:pPr algn="ctr"/>
            <a:r>
              <a:rPr lang="uk-UA" sz="28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  ролі  </a:t>
            </a:r>
            <a:r>
              <a:rPr lang="uk-UA" sz="2800" b="1" dirty="0" err="1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Терпелихи</a:t>
            </a:r>
            <a:r>
              <a:rPr lang="uk-UA" sz="28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артистка </a:t>
            </a:r>
          </a:p>
          <a:p>
            <a:pPr algn="ctr"/>
            <a:r>
              <a:rPr lang="uk-UA" sz="28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Ф. </a:t>
            </a:r>
            <a:r>
              <a:rPr lang="uk-UA" sz="2800" b="1" dirty="0" err="1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Маньківська</a:t>
            </a:r>
            <a:r>
              <a:rPr lang="uk-UA" sz="28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uk-UA" sz="2800" b="1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8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800" b="1" dirty="0" err="1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Паторжинський</a:t>
            </a:r>
            <a:r>
              <a:rPr lang="uk-UA" sz="28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в  ролі  виборного,  </a:t>
            </a:r>
          </a:p>
          <a:p>
            <a:pPr algn="ctr"/>
            <a:r>
              <a:rPr lang="uk-UA" sz="28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uk-UA" sz="2800" b="1" dirty="0" err="1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Іващенко</a:t>
            </a:r>
            <a:r>
              <a:rPr lang="uk-UA" sz="28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в  ролі  </a:t>
            </a:r>
            <a:r>
              <a:rPr lang="uk-UA" sz="2800" b="1" dirty="0" err="1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возного</a:t>
            </a:r>
            <a:endParaRPr lang="uk-UA" sz="2800" b="1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285784" y="4071942"/>
            <a:ext cx="3929090" cy="2786058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М. Литвиненко –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Вольгемут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в  ролі 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Терпелихи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285784" y="-142900"/>
            <a:ext cx="857256" cy="4214842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-142900"/>
            <a:ext cx="2643206" cy="285752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ChevronInverted">
              <a:avLst/>
            </a:prstTxWarp>
            <a:normAutofit/>
          </a:bodyPr>
          <a:lstStyle/>
          <a:p>
            <a:r>
              <a:rPr lang="uk-UA" sz="4000" dirty="0" smtClean="0"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Пісні  з  п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’</a:t>
            </a:r>
            <a:r>
              <a:rPr lang="uk-UA" sz="4000" dirty="0" err="1" smtClean="0"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єси</a:t>
            </a:r>
            <a:r>
              <a:rPr lang="uk-UA" sz="4000" dirty="0" smtClean="0"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 </a:t>
            </a:r>
            <a:r>
              <a:rPr lang="uk-UA" sz="4000" dirty="0" err="1" smtClean="0"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“Наталка</a:t>
            </a:r>
            <a:r>
              <a:rPr lang="uk-UA" sz="4000" dirty="0" smtClean="0"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 </a:t>
            </a:r>
            <a:r>
              <a:rPr lang="uk-UA" sz="4000" dirty="0" err="1" smtClean="0"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Полтавка”</a:t>
            </a:r>
            <a:endParaRPr lang="ru-RU" sz="4000" dirty="0">
              <a:solidFill>
                <a:schemeClr val="accent6">
                  <a:lumMod val="7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85860"/>
          <a:ext cx="9144032" cy="566928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642910"/>
                <a:gridCol w="2857520"/>
                <a:gridCol w="1785982"/>
                <a:gridCol w="3857620"/>
              </a:tblGrid>
              <a:tr h="280767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№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              Назва  пісні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Хто  виконує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        Що  розкриває</a:t>
                      </a:r>
                      <a:endParaRPr lang="ru-RU" sz="2400" dirty="0"/>
                    </a:p>
                  </a:txBody>
                  <a:tcPr/>
                </a:tc>
              </a:tr>
              <a:tr h="818206"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“Віють</a:t>
                      </a:r>
                      <a:r>
                        <a:rPr lang="uk-UA" sz="2400" b="1" dirty="0" smtClean="0"/>
                        <a:t>  вітри, віють  </a:t>
                      </a:r>
                      <a:r>
                        <a:rPr lang="uk-UA" sz="2400" b="1" dirty="0" err="1" smtClean="0"/>
                        <a:t>буйні”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Наталка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тугу  за  Петром</a:t>
                      </a:r>
                      <a:endParaRPr lang="ru-RU" sz="2400" b="1" dirty="0"/>
                    </a:p>
                  </a:txBody>
                  <a:tcPr/>
                </a:tc>
              </a:tr>
              <a:tr h="669521"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“От</a:t>
                      </a:r>
                      <a:r>
                        <a:rPr lang="uk-UA" sz="2400" b="1" dirty="0" smtClean="0"/>
                        <a:t>  юних  літ  не  </a:t>
                      </a:r>
                      <a:r>
                        <a:rPr lang="uk-UA" sz="2400" b="1" dirty="0" err="1" smtClean="0"/>
                        <a:t>знал</a:t>
                      </a:r>
                      <a:r>
                        <a:rPr lang="uk-UA" sz="2400" b="1" dirty="0" smtClean="0"/>
                        <a:t>  я  </a:t>
                      </a:r>
                      <a:r>
                        <a:rPr lang="uk-UA" sz="2400" b="1" dirty="0" err="1" smtClean="0"/>
                        <a:t>любові”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возний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кохання  до  Наталки</a:t>
                      </a:r>
                      <a:endParaRPr lang="ru-RU" sz="2400" b="1" dirty="0"/>
                    </a:p>
                  </a:txBody>
                  <a:tcPr/>
                </a:tc>
              </a:tr>
              <a:tr h="971885"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3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“Видно</a:t>
                      </a:r>
                      <a:r>
                        <a:rPr lang="uk-UA" sz="2400" b="1" dirty="0" smtClean="0"/>
                        <a:t>  шляхи</a:t>
                      </a:r>
                      <a:r>
                        <a:rPr lang="uk-UA" sz="2400" b="1" baseline="0" dirty="0" smtClean="0"/>
                        <a:t>  </a:t>
                      </a:r>
                      <a:r>
                        <a:rPr lang="uk-UA" sz="2400" b="1" baseline="0" dirty="0" err="1" smtClean="0"/>
                        <a:t>полтавськії</a:t>
                      </a:r>
                      <a:r>
                        <a:rPr lang="uk-UA" sz="2400" b="1" baseline="0" dirty="0" smtClean="0"/>
                        <a:t>  і  славну  </a:t>
                      </a:r>
                      <a:r>
                        <a:rPr lang="uk-UA" sz="2400" b="1" baseline="0" dirty="0" err="1" smtClean="0"/>
                        <a:t>Полтаву”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Наталка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працелюбність, скромність, самоповагу, чесність</a:t>
                      </a:r>
                      <a:endParaRPr lang="ru-RU" sz="2400" b="1" dirty="0"/>
                    </a:p>
                  </a:txBody>
                  <a:tcPr/>
                </a:tc>
              </a:tr>
              <a:tr h="669521"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4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“Дід</a:t>
                      </a:r>
                      <a:r>
                        <a:rPr lang="uk-UA" sz="2400" b="1" dirty="0" smtClean="0"/>
                        <a:t>  рудий, баба  </a:t>
                      </a:r>
                      <a:r>
                        <a:rPr lang="uk-UA" sz="2400" b="1" dirty="0" err="1" smtClean="0"/>
                        <a:t>руда”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виборний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веселу  вдачу</a:t>
                      </a:r>
                      <a:endParaRPr lang="ru-RU" sz="2400" b="1" dirty="0"/>
                    </a:p>
                  </a:txBody>
                  <a:tcPr/>
                </a:tc>
              </a:tr>
              <a:tr h="669521"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err="1" smtClean="0"/>
                        <a:t>“Ой</a:t>
                      </a:r>
                      <a:r>
                        <a:rPr lang="uk-UA" sz="2400" b="1" dirty="0" smtClean="0"/>
                        <a:t>  під  вишнею, під  </a:t>
                      </a:r>
                      <a:r>
                        <a:rPr lang="uk-UA" sz="2400" b="1" dirty="0" err="1" smtClean="0"/>
                        <a:t>черешнею</a:t>
                      </a:r>
                      <a:r>
                        <a:rPr lang="uk-UA" sz="2400" b="1" dirty="0" err="1" smtClean="0"/>
                        <a:t>”</a:t>
                      </a:r>
                      <a:endParaRPr lang="uk-UA" sz="2400" b="1" dirty="0" smtClean="0"/>
                    </a:p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виборний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погляд  на  нерівний  шлюб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 advTm="2000">
    <p:cut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780</TotalTime>
  <Words>920</Words>
  <PresentationFormat>Экран (4:3)</PresentationFormat>
  <Paragraphs>167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Іван   Петрович Котляревський   “Наталка  Полтавка”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Пісні  з  п’єси  “Наталка  Полтавка”</vt:lpstr>
      <vt:lpstr>Слайд 10</vt:lpstr>
      <vt:lpstr>Слайд 11</vt:lpstr>
      <vt:lpstr>Слайд 12</vt:lpstr>
      <vt:lpstr>Чи  знаєте  ви, що:                 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Соломыя</dc:creator>
  <cp:lastModifiedBy>RWT</cp:lastModifiedBy>
  <cp:revision>88</cp:revision>
  <dcterms:created xsi:type="dcterms:W3CDTF">2011-12-02T17:44:29Z</dcterms:created>
  <dcterms:modified xsi:type="dcterms:W3CDTF">2014-06-22T16:10:28Z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936083</vt:lpwstr>
  </property>
  <property fmtid="{D5CDD505-2E9C-101B-9397-08002B2CF9AE}" name="NXPowerLiteVersion" pid="3">
    <vt:lpwstr>D4.1.4</vt:lpwstr>
  </property>
</Properties>
</file>