
<file path=[Content_Types].xml><?xml version="1.0" encoding="utf-8"?>
<Types xmlns="http://schemas.openxmlformats.org/package/2006/content-types"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DBC113B-659B-482A-9FFA-47C7864984B0}" type="datetimeFigureOut">
              <a:rPr lang="ru-RU" smtClean="0"/>
              <a:t>07.10.2014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2CF127E-AA51-45A1-9914-44EF4344CC4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DBC113B-659B-482A-9FFA-47C7864984B0}" type="datetimeFigureOut">
              <a:rPr lang="ru-RU" smtClean="0"/>
              <a:t>07.10.2014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2CF127E-AA51-45A1-9914-44EF4344CC4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DBC113B-659B-482A-9FFA-47C7864984B0}" type="datetimeFigureOut">
              <a:rPr lang="ru-RU" smtClean="0"/>
              <a:t>07.10.2014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2CF127E-AA51-45A1-9914-44EF4344CC4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DBC113B-659B-482A-9FFA-47C7864984B0}" type="datetimeFigureOut">
              <a:rPr lang="ru-RU" smtClean="0"/>
              <a:t>07.10.2014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2CF127E-AA51-45A1-9914-44EF4344CC4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DBC113B-659B-482A-9FFA-47C7864984B0}" type="datetimeFigureOut">
              <a:rPr lang="ru-RU" smtClean="0"/>
              <a:t>07.10.2014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2CF127E-AA51-45A1-9914-44EF4344CC4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DBC113B-659B-482A-9FFA-47C7864984B0}" type="datetimeFigureOut">
              <a:rPr lang="ru-RU" smtClean="0"/>
              <a:t>07.10.2014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2CF127E-AA51-45A1-9914-44EF4344CC4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DBC113B-659B-482A-9FFA-47C7864984B0}" type="datetimeFigureOut">
              <a:rPr lang="ru-RU" smtClean="0"/>
              <a:t>07.10.2014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2CF127E-AA51-45A1-9914-44EF4344CC4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DBC113B-659B-482A-9FFA-47C7864984B0}" type="datetimeFigureOut">
              <a:rPr lang="ru-RU" smtClean="0"/>
              <a:t>07.10.2014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2CF127E-AA51-45A1-9914-44EF4344CC4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DBC113B-659B-482A-9FFA-47C7864984B0}" type="datetimeFigureOut">
              <a:rPr lang="ru-RU" smtClean="0"/>
              <a:t>07.10.2014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2CF127E-AA51-45A1-9914-44EF4344CC4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DBC113B-659B-482A-9FFA-47C7864984B0}" type="datetimeFigureOut">
              <a:rPr lang="ru-RU" smtClean="0"/>
              <a:t>07.10.2014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2CF127E-AA51-45A1-9914-44EF4344CC4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DBC113B-659B-482A-9FFA-47C7864984B0}" type="datetimeFigureOut">
              <a:rPr lang="ru-RU" smtClean="0"/>
              <a:t>07.10.2014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2CF127E-AA51-45A1-9914-44EF4344CC4E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DDBC113B-659B-482A-9FFA-47C7864984B0}" type="datetimeFigureOut">
              <a:rPr lang="ru-RU" smtClean="0"/>
              <a:t>07.10.2014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82CF127E-AA51-45A1-9914-44EF4344CC4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uk-UA" dirty="0" smtClean="0"/>
              <a:t>Павло Григорович Тичина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067944" y="3685032"/>
            <a:ext cx="4426832" cy="2552280"/>
          </a:xfrm>
        </p:spPr>
        <p:txBody>
          <a:bodyPr>
            <a:normAutofit fontScale="92500"/>
          </a:bodyPr>
          <a:lstStyle/>
          <a:p>
            <a:r>
              <a:rPr lang="ru-RU" sz="2800" dirty="0" err="1"/>
              <a:t>Молодий</a:t>
            </a:r>
            <a:r>
              <a:rPr lang="ru-RU" sz="2800" dirty="0"/>
              <a:t> я, </a:t>
            </a:r>
            <a:r>
              <a:rPr lang="ru-RU" sz="2800" dirty="0" err="1"/>
              <a:t>молодий</a:t>
            </a:r>
            <a:r>
              <a:rPr lang="ru-RU" sz="2800" dirty="0"/>
              <a:t>,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 err="1"/>
              <a:t>Повний</a:t>
            </a:r>
            <a:r>
              <a:rPr lang="ru-RU" sz="2800" dirty="0"/>
              <a:t> </a:t>
            </a:r>
            <a:r>
              <a:rPr lang="ru-RU" sz="2800" dirty="0" err="1"/>
              <a:t>сили</a:t>
            </a:r>
            <a:r>
              <a:rPr lang="ru-RU" sz="2800" dirty="0"/>
              <a:t> та </a:t>
            </a:r>
            <a:r>
              <a:rPr lang="ru-RU" sz="2800" dirty="0" err="1"/>
              <a:t>одваги</a:t>
            </a:r>
            <a:r>
              <a:rPr lang="ru-RU" sz="2800" dirty="0"/>
              <a:t>.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/>
              <a:t>Гей, </a:t>
            </a:r>
            <a:r>
              <a:rPr lang="ru-RU" sz="2800" dirty="0" err="1"/>
              <a:t>життя</a:t>
            </a:r>
            <a:r>
              <a:rPr lang="ru-RU" sz="2800" dirty="0"/>
              <a:t>, </a:t>
            </a:r>
            <a:r>
              <a:rPr lang="ru-RU" sz="2800" dirty="0" err="1"/>
              <a:t>виходь</a:t>
            </a:r>
            <a:r>
              <a:rPr lang="ru-RU" sz="2800" dirty="0"/>
              <a:t> на </a:t>
            </a:r>
            <a:r>
              <a:rPr lang="ru-RU" sz="2800" dirty="0" err="1"/>
              <a:t>бій</a:t>
            </a:r>
            <a:r>
              <a:rPr lang="ru-RU" sz="2800" dirty="0"/>
              <a:t>,—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 err="1"/>
              <a:t>Пожартуєм</a:t>
            </a:r>
            <a:r>
              <a:rPr lang="ru-RU" sz="2800" dirty="0"/>
              <a:t> для </a:t>
            </a:r>
            <a:r>
              <a:rPr lang="ru-RU" sz="2800" dirty="0" err="1"/>
              <a:t>розваги</a:t>
            </a:r>
            <a:r>
              <a:rPr lang="ru-RU" dirty="0"/>
              <a:t>!</a:t>
            </a:r>
            <a:endParaRPr lang="ru-RU" dirty="0"/>
          </a:p>
        </p:txBody>
      </p:sp>
      <p:pic>
        <p:nvPicPr>
          <p:cNvPr id="1026" name="Picture 2" descr="C:\Users\Администратор\Desktop\Ukrlit11_03t_tichin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996952"/>
            <a:ext cx="3168352" cy="352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2681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51273" y="0"/>
            <a:ext cx="5292725" cy="6842511"/>
          </a:xfrm>
          <a:prstGeom prst="rect">
            <a:avLst/>
          </a:prstGeom>
          <a:noFill/>
        </p:spPr>
      </p:pic>
      <p:pic>
        <p:nvPicPr>
          <p:cNvPr id="3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33748">
            <a:off x="3779838" y="404813"/>
            <a:ext cx="2149475" cy="194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20562242">
            <a:off x="3671888" y="3562350"/>
            <a:ext cx="3057525" cy="287813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10997" y="764704"/>
            <a:ext cx="4572000" cy="60893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ru-RU" sz="3600" b="1" dirty="0" err="1" smtClean="0">
                <a:solidFill>
                  <a:schemeClr val="accent3">
                    <a:lumMod val="75000"/>
                  </a:schemeClr>
                </a:solidFill>
                <a:latin typeface="Ariston" pitchFamily="66" charset="0"/>
              </a:rPr>
              <a:t>Розкажіть</a:t>
            </a:r>
            <a:r>
              <a:rPr lang="ru-RU" sz="3600" b="1" dirty="0" smtClean="0">
                <a:solidFill>
                  <a:schemeClr val="accent3">
                    <a:lumMod val="75000"/>
                  </a:schemeClr>
                </a:solidFill>
                <a:latin typeface="Ariston" pitchFamily="66" charset="0"/>
              </a:rPr>
              <a:t>, </a:t>
            </a:r>
            <a:r>
              <a:rPr lang="ru-RU" sz="3600" b="1" dirty="0" err="1" smtClean="0">
                <a:solidFill>
                  <a:schemeClr val="accent3">
                    <a:lumMod val="75000"/>
                  </a:schemeClr>
                </a:solidFill>
                <a:latin typeface="Ariston" pitchFamily="66" charset="0"/>
              </a:rPr>
              <a:t>розкажіть</a:t>
            </a:r>
            <a:r>
              <a:rPr lang="ru-RU" sz="3600" b="1" dirty="0" smtClean="0">
                <a:solidFill>
                  <a:schemeClr val="accent3">
                    <a:lumMod val="75000"/>
                  </a:schemeClr>
                </a:solidFill>
                <a:latin typeface="Ariston" pitchFamily="66" charset="0"/>
              </a:rPr>
              <a:t> </a:t>
            </a:r>
            <a:r>
              <a:rPr lang="ru-RU" sz="3600" b="1" dirty="0" err="1" smtClean="0">
                <a:solidFill>
                  <a:schemeClr val="accent3">
                    <a:lumMod val="75000"/>
                  </a:schemeClr>
                </a:solidFill>
                <a:latin typeface="Ariston" pitchFamily="66" charset="0"/>
              </a:rPr>
              <a:t>мені</a:t>
            </a:r>
            <a:r>
              <a:rPr lang="ru-RU" sz="3600" b="1" dirty="0" smtClean="0">
                <a:solidFill>
                  <a:schemeClr val="accent3">
                    <a:lumMod val="75000"/>
                  </a:schemeClr>
                </a:solidFill>
                <a:latin typeface="Ariston" pitchFamily="66" charset="0"/>
              </a:rPr>
              <a:t>, хмари:</a:t>
            </a:r>
            <a:br>
              <a:rPr lang="ru-RU" sz="3600" b="1" dirty="0" smtClean="0">
                <a:solidFill>
                  <a:schemeClr val="accent3">
                    <a:lumMod val="75000"/>
                  </a:schemeClr>
                </a:solidFill>
                <a:latin typeface="Ariston" pitchFamily="66" charset="0"/>
              </a:rPr>
            </a:br>
            <a:r>
              <a:rPr lang="ru-RU" sz="3600" b="1" dirty="0" smtClean="0">
                <a:solidFill>
                  <a:schemeClr val="accent3">
                    <a:lumMod val="75000"/>
                  </a:schemeClr>
                </a:solidFill>
                <a:latin typeface="Ariston" pitchFamily="66" charset="0"/>
              </a:rPr>
              <a:t>Ви </a:t>
            </a:r>
            <a:r>
              <a:rPr lang="ru-RU" sz="3600" b="1" dirty="0" err="1" smtClean="0">
                <a:solidFill>
                  <a:schemeClr val="accent3">
                    <a:lumMod val="75000"/>
                  </a:schemeClr>
                </a:solidFill>
                <a:latin typeface="Ariston" pitchFamily="66" charset="0"/>
              </a:rPr>
              <a:t>чого</a:t>
            </a:r>
            <a:r>
              <a:rPr lang="ru-RU" sz="3600" b="1" dirty="0" smtClean="0">
                <a:solidFill>
                  <a:schemeClr val="accent3">
                    <a:lumMod val="75000"/>
                  </a:schemeClr>
                </a:solidFill>
                <a:latin typeface="Ariston" pitchFamily="66" charset="0"/>
              </a:rPr>
              <a:t> </a:t>
            </a:r>
            <a:r>
              <a:rPr lang="ru-RU" sz="3600" b="1" dirty="0" err="1" smtClean="0">
                <a:solidFill>
                  <a:schemeClr val="accent3">
                    <a:lumMod val="75000"/>
                  </a:schemeClr>
                </a:solidFill>
                <a:latin typeface="Ariston" pitchFamily="66" charset="0"/>
              </a:rPr>
              <a:t>це</a:t>
            </a:r>
            <a:r>
              <a:rPr lang="ru-RU" sz="3600" b="1" dirty="0" smtClean="0">
                <a:solidFill>
                  <a:schemeClr val="accent3">
                    <a:lumMod val="75000"/>
                  </a:schemeClr>
                </a:solidFill>
                <a:latin typeface="Ariston" pitchFamily="66" charset="0"/>
              </a:rPr>
              <a:t> </a:t>
            </a:r>
            <a:r>
              <a:rPr lang="ru-RU" sz="3600" b="1" dirty="0" err="1" smtClean="0">
                <a:solidFill>
                  <a:schemeClr val="accent3">
                    <a:lumMod val="75000"/>
                  </a:schemeClr>
                </a:solidFill>
                <a:latin typeface="Ariston" pitchFamily="66" charset="0"/>
              </a:rPr>
              <a:t>тікаєте</a:t>
            </a:r>
            <a:r>
              <a:rPr lang="ru-RU" sz="3600" b="1" dirty="0" smtClean="0">
                <a:solidFill>
                  <a:schemeClr val="accent3">
                    <a:lumMod val="75000"/>
                  </a:schemeClr>
                </a:solidFill>
                <a:latin typeface="Ariston" pitchFamily="66" charset="0"/>
              </a:rPr>
              <a:t> </a:t>
            </a:r>
            <a:r>
              <a:rPr lang="ru-RU" sz="3600" b="1" dirty="0" err="1" smtClean="0">
                <a:solidFill>
                  <a:schemeClr val="accent3">
                    <a:lumMod val="75000"/>
                  </a:schemeClr>
                </a:solidFill>
                <a:latin typeface="Ariston" pitchFamily="66" charset="0"/>
              </a:rPr>
              <a:t>далі</a:t>
            </a:r>
            <a:r>
              <a:rPr lang="ru-RU" sz="3600" b="1" dirty="0" smtClean="0">
                <a:solidFill>
                  <a:schemeClr val="accent3">
                    <a:lumMod val="75000"/>
                  </a:schemeClr>
                </a:solidFill>
                <a:latin typeface="Ariston" pitchFamily="66" charset="0"/>
              </a:rPr>
              <a:t>?</a:t>
            </a:r>
            <a:br>
              <a:rPr lang="ru-RU" sz="3600" b="1" dirty="0" smtClean="0">
                <a:solidFill>
                  <a:schemeClr val="accent3">
                    <a:lumMod val="75000"/>
                  </a:schemeClr>
                </a:solidFill>
                <a:latin typeface="Ariston" pitchFamily="66" charset="0"/>
              </a:rPr>
            </a:br>
            <a:r>
              <a:rPr lang="ru-RU" sz="3600" b="1" dirty="0" smtClean="0">
                <a:solidFill>
                  <a:schemeClr val="accent3">
                    <a:lumMod val="75000"/>
                  </a:schemeClr>
                </a:solidFill>
                <a:latin typeface="Ariston" pitchFamily="66" charset="0"/>
              </a:rPr>
              <a:t>— Та </a:t>
            </a:r>
            <a:r>
              <a:rPr lang="ru-RU" sz="3600" b="1" dirty="0" err="1" smtClean="0">
                <a:solidFill>
                  <a:schemeClr val="accent3">
                    <a:lumMod val="75000"/>
                  </a:schemeClr>
                </a:solidFill>
                <a:latin typeface="Ariston" pitchFamily="66" charset="0"/>
              </a:rPr>
              <a:t>хіба</a:t>
            </a:r>
            <a:r>
              <a:rPr lang="ru-RU" sz="3600" b="1" dirty="0" smtClean="0">
                <a:solidFill>
                  <a:schemeClr val="accent3">
                    <a:lumMod val="75000"/>
                  </a:schemeClr>
                </a:solidFill>
                <a:latin typeface="Ariston" pitchFamily="66" charset="0"/>
              </a:rPr>
              <a:t> ми, </a:t>
            </a:r>
            <a:r>
              <a:rPr lang="ru-RU" sz="3600" b="1" dirty="0" err="1" smtClean="0">
                <a:solidFill>
                  <a:schemeClr val="accent3">
                    <a:lumMod val="75000"/>
                  </a:schemeClr>
                </a:solidFill>
                <a:latin typeface="Ariston" pitchFamily="66" charset="0"/>
              </a:rPr>
              <a:t>нещасні</a:t>
            </a:r>
            <a:r>
              <a:rPr lang="ru-RU" sz="3600" b="1" dirty="0" smtClean="0">
                <a:solidFill>
                  <a:schemeClr val="accent3">
                    <a:lumMod val="75000"/>
                  </a:schemeClr>
                </a:solidFill>
                <a:latin typeface="Ariston" pitchFamily="66" charset="0"/>
              </a:rPr>
              <a:t> та </a:t>
            </a:r>
            <a:r>
              <a:rPr lang="ru-RU" sz="3600" b="1" dirty="0" err="1" smtClean="0">
                <a:solidFill>
                  <a:schemeClr val="accent3">
                    <a:lumMod val="75000"/>
                  </a:schemeClr>
                </a:solidFill>
                <a:latin typeface="Ariston" pitchFamily="66" charset="0"/>
              </a:rPr>
              <a:t>стомлені</a:t>
            </a:r>
            <a:r>
              <a:rPr lang="ru-RU" sz="3600" b="1" dirty="0" smtClean="0">
                <a:solidFill>
                  <a:schemeClr val="accent3">
                    <a:lumMod val="75000"/>
                  </a:schemeClr>
                </a:solidFill>
                <a:latin typeface="Ariston" pitchFamily="66" charset="0"/>
              </a:rPr>
              <a:t>, </a:t>
            </a:r>
            <a:r>
              <a:rPr lang="ru-RU" sz="3600" b="1" dirty="0" err="1" smtClean="0">
                <a:solidFill>
                  <a:schemeClr val="accent3">
                    <a:lumMod val="75000"/>
                  </a:schemeClr>
                </a:solidFill>
                <a:latin typeface="Ariston" pitchFamily="66" charset="0"/>
              </a:rPr>
              <a:t>знаєм</a:t>
            </a:r>
            <a:r>
              <a:rPr lang="ru-RU" sz="3600" b="1" dirty="0" smtClean="0">
                <a:solidFill>
                  <a:schemeClr val="accent3">
                    <a:lumMod val="75000"/>
                  </a:schemeClr>
                </a:solidFill>
                <a:latin typeface="Ariston" pitchFamily="66" charset="0"/>
              </a:rPr>
              <a:t>?</a:t>
            </a:r>
            <a:br>
              <a:rPr lang="ru-RU" sz="3600" b="1" dirty="0" smtClean="0">
                <a:solidFill>
                  <a:schemeClr val="accent3">
                    <a:lumMod val="75000"/>
                  </a:schemeClr>
                </a:solidFill>
                <a:latin typeface="Ariston" pitchFamily="66" charset="0"/>
              </a:rPr>
            </a:br>
            <a:r>
              <a:rPr lang="ru-RU" sz="3600" b="1" dirty="0" smtClean="0">
                <a:solidFill>
                  <a:schemeClr val="accent3">
                    <a:lumMod val="75000"/>
                  </a:schemeClr>
                </a:solidFill>
                <a:latin typeface="Ariston" pitchFamily="66" charset="0"/>
              </a:rPr>
              <a:t>Он </a:t>
            </a:r>
            <a:r>
              <a:rPr lang="ru-RU" sz="3600" b="1" dirty="0" err="1" smtClean="0">
                <a:solidFill>
                  <a:schemeClr val="accent3">
                    <a:lumMod val="75000"/>
                  </a:schemeClr>
                </a:solidFill>
                <a:latin typeface="Ariston" pitchFamily="66" charset="0"/>
              </a:rPr>
              <a:t>вітри</a:t>
            </a:r>
            <a:r>
              <a:rPr lang="ru-RU" sz="3600" b="1" dirty="0" smtClean="0">
                <a:solidFill>
                  <a:schemeClr val="accent3">
                    <a:lumMod val="75000"/>
                  </a:schemeClr>
                </a:solidFill>
                <a:latin typeface="Ariston" pitchFamily="66" charset="0"/>
              </a:rPr>
              <a:t> там </a:t>
            </a:r>
            <a:r>
              <a:rPr lang="ru-RU" sz="3600" b="1" dirty="0" err="1" smtClean="0">
                <a:solidFill>
                  <a:schemeClr val="accent3">
                    <a:lumMod val="75000"/>
                  </a:schemeClr>
                </a:solidFill>
                <a:latin typeface="Ariston" pitchFamily="66" charset="0"/>
              </a:rPr>
              <a:t>женуться</a:t>
            </a:r>
            <a:r>
              <a:rPr lang="ru-RU" sz="3600" b="1" dirty="0" smtClean="0">
                <a:solidFill>
                  <a:schemeClr val="accent3">
                    <a:lumMod val="75000"/>
                  </a:schemeClr>
                </a:solidFill>
                <a:latin typeface="Ariston" pitchFamily="66" charset="0"/>
              </a:rPr>
              <a:t>, кричать: «</a:t>
            </a:r>
            <a:r>
              <a:rPr lang="uk-UA" sz="3600" b="1" dirty="0" smtClean="0">
                <a:solidFill>
                  <a:schemeClr val="accent3">
                    <a:lumMod val="75000"/>
                  </a:schemeClr>
                </a:solidFill>
                <a:latin typeface="Ariston" pitchFamily="66" charset="0"/>
              </a:rPr>
              <a:t>Е</a:t>
            </a:r>
            <a:r>
              <a:rPr lang="ru-RU" sz="3600" b="1" dirty="0" smtClean="0">
                <a:solidFill>
                  <a:schemeClr val="accent3">
                    <a:lumMod val="75000"/>
                  </a:schemeClr>
                </a:solidFill>
                <a:latin typeface="Ariston" pitchFamily="66" charset="0"/>
              </a:rPr>
              <a:t>й </a:t>
            </a:r>
            <a:r>
              <a:rPr lang="ru-RU" sz="3600" b="1" dirty="0" err="1" smtClean="0">
                <a:solidFill>
                  <a:schemeClr val="accent3">
                    <a:lumMod val="75000"/>
                  </a:schemeClr>
                </a:solidFill>
                <a:latin typeface="Ariston" pitchFamily="66" charset="0"/>
              </a:rPr>
              <a:t>ви</a:t>
            </a:r>
            <a:r>
              <a:rPr lang="ru-RU" sz="3600" b="1" dirty="0" smtClean="0">
                <a:solidFill>
                  <a:schemeClr val="accent3">
                    <a:lumMod val="75000"/>
                  </a:schemeClr>
                </a:solidFill>
                <a:latin typeface="Ariston" pitchFamily="66" charset="0"/>
              </a:rPr>
              <a:t>, </a:t>
            </a:r>
            <a:r>
              <a:rPr lang="ru-RU" sz="3600" b="1" dirty="0" err="1" smtClean="0">
                <a:solidFill>
                  <a:schemeClr val="accent3">
                    <a:lumMod val="75000"/>
                  </a:schemeClr>
                </a:solidFill>
                <a:latin typeface="Ariston" pitchFamily="66" charset="0"/>
              </a:rPr>
              <a:t>кралі</a:t>
            </a:r>
            <a:r>
              <a:rPr lang="ru-RU" sz="3600" b="1" dirty="0" smtClean="0">
                <a:solidFill>
                  <a:schemeClr val="accent3">
                    <a:lumMod val="75000"/>
                  </a:schemeClr>
                </a:solidFill>
                <a:latin typeface="Ariston" pitchFamily="66" charset="0"/>
              </a:rPr>
              <a:t>!</a:t>
            </a:r>
            <a:br>
              <a:rPr lang="ru-RU" sz="3600" b="1" dirty="0" smtClean="0">
                <a:solidFill>
                  <a:schemeClr val="accent3">
                    <a:lumMod val="75000"/>
                  </a:schemeClr>
                </a:solidFill>
                <a:latin typeface="Ariston" pitchFamily="66" charset="0"/>
              </a:rPr>
            </a:br>
            <a:r>
              <a:rPr lang="ru-RU" sz="3600" b="1" dirty="0" err="1" smtClean="0">
                <a:solidFill>
                  <a:schemeClr val="accent3">
                    <a:lumMod val="75000"/>
                  </a:schemeClr>
                </a:solidFill>
                <a:latin typeface="Ariston" pitchFamily="66" charset="0"/>
              </a:rPr>
              <a:t>Почекайте</a:t>
            </a:r>
            <a:r>
              <a:rPr lang="ru-RU" sz="3600" b="1" dirty="0" smtClean="0">
                <a:solidFill>
                  <a:schemeClr val="accent3">
                    <a:lumMod val="75000"/>
                  </a:schemeClr>
                </a:solidFill>
                <a:latin typeface="Ariston" pitchFamily="66" charset="0"/>
              </a:rPr>
              <a:t>,                                  </a:t>
            </a:r>
            <a:r>
              <a:rPr lang="ru-RU" sz="3600" b="1" dirty="0" err="1" smtClean="0">
                <a:solidFill>
                  <a:schemeClr val="accent3">
                    <a:lumMod val="75000"/>
                  </a:schemeClr>
                </a:solidFill>
                <a:latin typeface="Ariston" pitchFamily="66" charset="0"/>
              </a:rPr>
              <a:t>бо</a:t>
            </a:r>
            <a:r>
              <a:rPr lang="ru-RU" sz="3600" b="1" dirty="0" smtClean="0">
                <a:solidFill>
                  <a:schemeClr val="accent3">
                    <a:lumMod val="75000"/>
                  </a:schemeClr>
                </a:solidFill>
                <a:latin typeface="Ariston" pitchFamily="66" charset="0"/>
              </a:rPr>
              <a:t> ми вас </a:t>
            </a:r>
            <a:r>
              <a:rPr lang="ru-RU" sz="3600" b="1" dirty="0" err="1" smtClean="0">
                <a:solidFill>
                  <a:schemeClr val="accent3">
                    <a:lumMod val="75000"/>
                  </a:schemeClr>
                </a:solidFill>
                <a:latin typeface="Ariston" pitchFamily="66" charset="0"/>
              </a:rPr>
              <a:t>кохаєм</a:t>
            </a:r>
            <a:r>
              <a:rPr lang="ru-RU" sz="3600" b="1" dirty="0" smtClean="0">
                <a:solidFill>
                  <a:schemeClr val="accent3">
                    <a:lumMod val="75000"/>
                  </a:schemeClr>
                </a:solidFill>
                <a:latin typeface="Ariston" pitchFamily="66" charset="0"/>
              </a:rPr>
              <a:t>».</a:t>
            </a:r>
            <a:r>
              <a:rPr lang="ru-RU" sz="3600" dirty="0" smtClean="0">
                <a:solidFill>
                  <a:schemeClr val="accent3">
                    <a:lumMod val="75000"/>
                  </a:schemeClr>
                </a:solidFill>
                <a:latin typeface="Ariston" pitchFamily="66" charset="0"/>
              </a:rPr>
              <a:t/>
            </a:r>
            <a:br>
              <a:rPr lang="ru-RU" sz="3600" dirty="0" smtClean="0">
                <a:solidFill>
                  <a:schemeClr val="accent3">
                    <a:lumMod val="75000"/>
                  </a:schemeClr>
                </a:solidFill>
                <a:latin typeface="Ariston" pitchFamily="66" charset="0"/>
              </a:rPr>
            </a:br>
            <a:endParaRPr lang="ru-RU" sz="3600" dirty="0" smtClean="0">
              <a:solidFill>
                <a:schemeClr val="accent3">
                  <a:lumMod val="75000"/>
                </a:schemeClr>
              </a:solidFill>
              <a:latin typeface="Ariston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1311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779912" y="0"/>
            <a:ext cx="5364088" cy="6858000"/>
          </a:xfrm>
          <a:prstGeom prst="rect">
            <a:avLst/>
          </a:prstGeom>
        </p:spPr>
      </p:pic>
      <p:pic>
        <p:nvPicPr>
          <p:cNvPr id="3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0663" y="0"/>
            <a:ext cx="2573337" cy="328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9512" y="618489"/>
            <a:ext cx="3744416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chemeClr val="hlink"/>
                </a:solidFill>
                <a:latin typeface="Monotype Corsiva" pitchFamily="66" charset="0"/>
              </a:rPr>
              <a:t> </a:t>
            </a:r>
            <a:r>
              <a:rPr lang="ru-RU" sz="4000" b="1" dirty="0" smtClean="0">
                <a:solidFill>
                  <a:schemeClr val="hlink"/>
                </a:solidFill>
                <a:latin typeface="Monotype Corsiva" pitchFamily="66" charset="0"/>
              </a:rPr>
              <a:t>Ви </a:t>
            </a:r>
            <a:r>
              <a:rPr lang="ru-RU" sz="4000" b="1" dirty="0" err="1" smtClean="0">
                <a:solidFill>
                  <a:schemeClr val="hlink"/>
                </a:solidFill>
                <a:latin typeface="Monotype Corsiva" pitchFamily="66" charset="0"/>
              </a:rPr>
              <a:t>знаєте</a:t>
            </a:r>
            <a:r>
              <a:rPr lang="ru-RU" sz="4000" b="1" dirty="0" smtClean="0">
                <a:solidFill>
                  <a:schemeClr val="hlink"/>
                </a:solidFill>
                <a:latin typeface="Monotype Corsiva" pitchFamily="66" charset="0"/>
              </a:rPr>
              <a:t>, </a:t>
            </a:r>
            <a:r>
              <a:rPr lang="en-US" sz="4000" b="1" dirty="0" smtClean="0">
                <a:solidFill>
                  <a:schemeClr val="hlink"/>
                </a:solidFill>
                <a:latin typeface="Monotype Corsiva" pitchFamily="66" charset="0"/>
              </a:rPr>
              <a:t>                      </a:t>
            </a:r>
            <a:r>
              <a:rPr lang="ru-RU" sz="4000" b="1" dirty="0" smtClean="0">
                <a:solidFill>
                  <a:schemeClr val="hlink"/>
                </a:solidFill>
                <a:latin typeface="Monotype Corsiva" pitchFamily="66" charset="0"/>
              </a:rPr>
              <a:t>як липа </a:t>
            </a:r>
            <a:r>
              <a:rPr lang="ru-RU" sz="4000" b="1" dirty="0" err="1" smtClean="0">
                <a:solidFill>
                  <a:schemeClr val="hlink"/>
                </a:solidFill>
                <a:latin typeface="Monotype Corsiva" pitchFamily="66" charset="0"/>
              </a:rPr>
              <a:t>шелестить</a:t>
            </a:r>
            <a:r>
              <a:rPr lang="ru-RU" sz="4000" b="1" dirty="0" smtClean="0">
                <a:solidFill>
                  <a:schemeClr val="hlink"/>
                </a:solidFill>
                <a:latin typeface="Monotype Corsiva" pitchFamily="66" charset="0"/>
              </a:rPr>
              <a:t/>
            </a:r>
            <a:br>
              <a:rPr lang="ru-RU" sz="4000" b="1" dirty="0" smtClean="0">
                <a:solidFill>
                  <a:schemeClr val="hlink"/>
                </a:solidFill>
                <a:latin typeface="Monotype Corsiva" pitchFamily="66" charset="0"/>
              </a:rPr>
            </a:br>
            <a:r>
              <a:rPr lang="ru-RU" sz="4000" b="1" dirty="0" smtClean="0">
                <a:solidFill>
                  <a:schemeClr val="hlink"/>
                </a:solidFill>
                <a:latin typeface="Monotype Corsiva" pitchFamily="66" charset="0"/>
              </a:rPr>
              <a:t>У </a:t>
            </a:r>
            <a:r>
              <a:rPr lang="ru-RU" sz="4000" b="1" dirty="0" err="1" smtClean="0">
                <a:solidFill>
                  <a:schemeClr val="hlink"/>
                </a:solidFill>
                <a:latin typeface="Monotype Corsiva" pitchFamily="66" charset="0"/>
              </a:rPr>
              <a:t>місячні</a:t>
            </a:r>
            <a:r>
              <a:rPr lang="ru-RU" sz="4000" b="1" dirty="0" smtClean="0">
                <a:solidFill>
                  <a:schemeClr val="hlink"/>
                </a:solidFill>
                <a:latin typeface="Monotype Corsiva" pitchFamily="66" charset="0"/>
              </a:rPr>
              <a:t> </a:t>
            </a:r>
            <a:r>
              <a:rPr lang="ru-RU" sz="4000" b="1" dirty="0" err="1" smtClean="0">
                <a:solidFill>
                  <a:schemeClr val="hlink"/>
                </a:solidFill>
                <a:latin typeface="Monotype Corsiva" pitchFamily="66" charset="0"/>
              </a:rPr>
              <a:t>весняні</a:t>
            </a:r>
            <a:r>
              <a:rPr lang="ru-RU" sz="4000" b="1" dirty="0" smtClean="0">
                <a:solidFill>
                  <a:schemeClr val="hlink"/>
                </a:solidFill>
                <a:latin typeface="Monotype Corsiva" pitchFamily="66" charset="0"/>
              </a:rPr>
              <a:t> </a:t>
            </a:r>
            <a:r>
              <a:rPr lang="ru-RU" sz="4000" b="1" dirty="0" err="1" smtClean="0">
                <a:solidFill>
                  <a:schemeClr val="hlink"/>
                </a:solidFill>
                <a:latin typeface="Monotype Corsiva" pitchFamily="66" charset="0"/>
              </a:rPr>
              <a:t>ночі</a:t>
            </a:r>
            <a:r>
              <a:rPr lang="ru-RU" sz="4000" b="1" dirty="0" smtClean="0">
                <a:solidFill>
                  <a:schemeClr val="hlink"/>
                </a:solidFill>
                <a:latin typeface="Monotype Corsiva" pitchFamily="66" charset="0"/>
              </a:rPr>
              <a:t>?</a:t>
            </a:r>
            <a:br>
              <a:rPr lang="ru-RU" sz="4000" b="1" dirty="0" smtClean="0">
                <a:solidFill>
                  <a:schemeClr val="hlink"/>
                </a:solidFill>
                <a:latin typeface="Monotype Corsiva" pitchFamily="66" charset="0"/>
              </a:rPr>
            </a:br>
            <a:r>
              <a:rPr lang="ru-RU" sz="4000" b="1" dirty="0" err="1" smtClean="0">
                <a:solidFill>
                  <a:schemeClr val="hlink"/>
                </a:solidFill>
                <a:latin typeface="Monotype Corsiva" pitchFamily="66" charset="0"/>
              </a:rPr>
              <a:t>Кохана</a:t>
            </a:r>
            <a:r>
              <a:rPr lang="ru-RU" sz="4000" b="1" dirty="0" smtClean="0">
                <a:solidFill>
                  <a:schemeClr val="hlink"/>
                </a:solidFill>
                <a:latin typeface="Monotype Corsiva" pitchFamily="66" charset="0"/>
              </a:rPr>
              <a:t> спить, </a:t>
            </a:r>
            <a:r>
              <a:rPr lang="ru-RU" sz="4000" b="1" dirty="0" err="1" smtClean="0">
                <a:solidFill>
                  <a:schemeClr val="hlink"/>
                </a:solidFill>
                <a:latin typeface="Monotype Corsiva" pitchFamily="66" charset="0"/>
              </a:rPr>
              <a:t>кохана</a:t>
            </a:r>
            <a:r>
              <a:rPr lang="ru-RU" sz="4000" b="1" dirty="0" smtClean="0">
                <a:solidFill>
                  <a:schemeClr val="hlink"/>
                </a:solidFill>
                <a:latin typeface="Monotype Corsiva" pitchFamily="66" charset="0"/>
              </a:rPr>
              <a:t> спить,</a:t>
            </a:r>
            <a:br>
              <a:rPr lang="ru-RU" sz="4000" b="1" dirty="0" smtClean="0">
                <a:solidFill>
                  <a:schemeClr val="hlink"/>
                </a:solidFill>
                <a:latin typeface="Monotype Corsiva" pitchFamily="66" charset="0"/>
              </a:rPr>
            </a:br>
            <a:r>
              <a:rPr lang="ru-RU" sz="4000" b="1" dirty="0" err="1" smtClean="0">
                <a:solidFill>
                  <a:schemeClr val="hlink"/>
                </a:solidFill>
                <a:latin typeface="Monotype Corsiva" pitchFamily="66" charset="0"/>
              </a:rPr>
              <a:t>Піди</a:t>
            </a:r>
            <a:r>
              <a:rPr lang="ru-RU" sz="4000" b="1" dirty="0" smtClean="0">
                <a:solidFill>
                  <a:schemeClr val="hlink"/>
                </a:solidFill>
                <a:latin typeface="Monotype Corsiva" pitchFamily="66" charset="0"/>
              </a:rPr>
              <a:t> </a:t>
            </a:r>
            <a:r>
              <a:rPr lang="ru-RU" sz="4000" b="1" dirty="0" err="1" smtClean="0">
                <a:solidFill>
                  <a:schemeClr val="hlink"/>
                </a:solidFill>
                <a:latin typeface="Monotype Corsiva" pitchFamily="66" charset="0"/>
              </a:rPr>
              <a:t>збуди</a:t>
            </a:r>
            <a:r>
              <a:rPr lang="ru-RU" sz="4000" b="1" dirty="0" smtClean="0">
                <a:solidFill>
                  <a:schemeClr val="hlink"/>
                </a:solidFill>
                <a:latin typeface="Monotype Corsiva" pitchFamily="66" charset="0"/>
              </a:rPr>
              <a:t>, </a:t>
            </a:r>
            <a:r>
              <a:rPr lang="ru-RU" sz="4000" b="1" dirty="0" err="1" smtClean="0">
                <a:solidFill>
                  <a:schemeClr val="hlink"/>
                </a:solidFill>
                <a:latin typeface="Monotype Corsiva" pitchFamily="66" charset="0"/>
              </a:rPr>
              <a:t>цілуй</a:t>
            </a:r>
            <a:r>
              <a:rPr lang="ru-RU" sz="4000" b="1" dirty="0" smtClean="0">
                <a:solidFill>
                  <a:schemeClr val="hlink"/>
                </a:solidFill>
                <a:latin typeface="Monotype Corsiva" pitchFamily="66" charset="0"/>
              </a:rPr>
              <a:t> </a:t>
            </a:r>
            <a:r>
              <a:rPr lang="ru-RU" sz="4000" b="1" dirty="0" err="1" smtClean="0">
                <a:solidFill>
                  <a:schemeClr val="hlink"/>
                </a:solidFill>
                <a:latin typeface="Monotype Corsiva" pitchFamily="66" charset="0"/>
              </a:rPr>
              <a:t>їй</a:t>
            </a:r>
            <a:r>
              <a:rPr lang="ru-RU" sz="4000" b="1" dirty="0" smtClean="0">
                <a:solidFill>
                  <a:schemeClr val="hlink"/>
                </a:solidFill>
                <a:latin typeface="Monotype Corsiva" pitchFamily="66" charset="0"/>
              </a:rPr>
              <a:t> </a:t>
            </a:r>
            <a:r>
              <a:rPr lang="ru-RU" sz="4000" b="1" dirty="0" err="1" smtClean="0">
                <a:solidFill>
                  <a:schemeClr val="hlink"/>
                </a:solidFill>
                <a:latin typeface="Monotype Corsiva" pitchFamily="66" charset="0"/>
              </a:rPr>
              <a:t>очі</a:t>
            </a:r>
            <a:r>
              <a:rPr lang="ru-RU" sz="4000" b="1" dirty="0" smtClean="0">
                <a:solidFill>
                  <a:schemeClr val="hlink"/>
                </a:solidFill>
                <a:latin typeface="Monotype Corsiva" pitchFamily="66" charset="0"/>
              </a:rPr>
              <a:t>.</a:t>
            </a:r>
            <a:br>
              <a:rPr lang="ru-RU" sz="4000" b="1" dirty="0" smtClean="0">
                <a:solidFill>
                  <a:schemeClr val="hlink"/>
                </a:solidFill>
                <a:latin typeface="Monotype Corsiva" pitchFamily="66" charset="0"/>
              </a:rPr>
            </a:b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685259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051720" y="282098"/>
            <a:ext cx="3240088" cy="2519363"/>
          </a:xfrm>
          <a:prstGeom prst="rect">
            <a:avLst/>
          </a:prstGeom>
          <a:noFill/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700" y="260350"/>
            <a:ext cx="3563938" cy="3535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238" y="3573463"/>
            <a:ext cx="3689350" cy="2767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3663" y="4157663"/>
            <a:ext cx="2700337" cy="270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395536" y="2373134"/>
            <a:ext cx="4572000" cy="424731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5400" b="1" dirty="0" err="1" smtClean="0">
                <a:solidFill>
                  <a:srgbClr val="00B050"/>
                </a:solidFill>
                <a:latin typeface="Monotype Corsiva" pitchFamily="66" charset="0"/>
              </a:rPr>
              <a:t>Йде</a:t>
            </a:r>
            <a:r>
              <a:rPr lang="ru-RU" sz="5400" b="1" dirty="0" smtClean="0">
                <a:solidFill>
                  <a:srgbClr val="00B050"/>
                </a:solidFill>
                <a:latin typeface="Monotype Corsiva" pitchFamily="66" charset="0"/>
              </a:rPr>
              <a:t> весна</a:t>
            </a:r>
            <a:br>
              <a:rPr lang="ru-RU" sz="5400" b="1" dirty="0" smtClean="0">
                <a:solidFill>
                  <a:srgbClr val="00B050"/>
                </a:solidFill>
                <a:latin typeface="Monotype Corsiva" pitchFamily="66" charset="0"/>
              </a:rPr>
            </a:br>
            <a:r>
              <a:rPr lang="ru-RU" sz="5400" b="1" dirty="0" err="1" smtClean="0">
                <a:solidFill>
                  <a:srgbClr val="00B050"/>
                </a:solidFill>
                <a:latin typeface="Monotype Corsiva" pitchFamily="66" charset="0"/>
              </a:rPr>
              <a:t>запашна</a:t>
            </a:r>
            <a:r>
              <a:rPr lang="ru-RU" sz="5400" b="1" dirty="0" smtClean="0">
                <a:solidFill>
                  <a:srgbClr val="00B050"/>
                </a:solidFill>
                <a:latin typeface="Monotype Corsiva" pitchFamily="66" charset="0"/>
              </a:rPr>
              <a:t>,</a:t>
            </a:r>
            <a:br>
              <a:rPr lang="ru-RU" sz="5400" b="1" dirty="0" smtClean="0">
                <a:solidFill>
                  <a:srgbClr val="00B050"/>
                </a:solidFill>
                <a:latin typeface="Monotype Corsiva" pitchFamily="66" charset="0"/>
              </a:rPr>
            </a:br>
            <a:r>
              <a:rPr lang="ru-RU" sz="5400" b="1" dirty="0" err="1" smtClean="0">
                <a:solidFill>
                  <a:srgbClr val="00B050"/>
                </a:solidFill>
                <a:latin typeface="Monotype Corsiva" pitchFamily="66" charset="0"/>
              </a:rPr>
              <a:t>квітами</a:t>
            </a:r>
            <a:r>
              <a:rPr lang="ru-RU" sz="5400" b="1" dirty="0" smtClean="0">
                <a:solidFill>
                  <a:srgbClr val="00B050"/>
                </a:solidFill>
                <a:latin typeface="Monotype Corsiva" pitchFamily="66" charset="0"/>
              </a:rPr>
              <a:t>-перлами</a:t>
            </a:r>
            <a:br>
              <a:rPr lang="ru-RU" sz="5400" b="1" dirty="0" smtClean="0">
                <a:solidFill>
                  <a:srgbClr val="00B050"/>
                </a:solidFill>
                <a:latin typeface="Monotype Corsiva" pitchFamily="66" charset="0"/>
              </a:rPr>
            </a:br>
            <a:r>
              <a:rPr lang="ru-RU" sz="5400" b="1" dirty="0" err="1" smtClean="0">
                <a:solidFill>
                  <a:srgbClr val="00B050"/>
                </a:solidFill>
                <a:latin typeface="Monotype Corsiva" pitchFamily="66" charset="0"/>
              </a:rPr>
              <a:t>закосичена</a:t>
            </a:r>
            <a:endParaRPr lang="ru-RU" sz="54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9987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Администратор\Desktop\Ukrlit11_03t_tichina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4664"/>
            <a:ext cx="3024336" cy="6120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563888" y="1052736"/>
            <a:ext cx="4572000" cy="507831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600" dirty="0"/>
              <a:t>Помер П. Г. </a:t>
            </a:r>
            <a:r>
              <a:rPr lang="ru-RU" sz="3600" dirty="0" err="1"/>
              <a:t>Тичина</a:t>
            </a:r>
            <a:r>
              <a:rPr lang="ru-RU" sz="3600" dirty="0"/>
              <a:t> 16 </a:t>
            </a:r>
            <a:r>
              <a:rPr lang="ru-RU" sz="3600" dirty="0" err="1"/>
              <a:t>вересня</a:t>
            </a:r>
            <a:r>
              <a:rPr lang="ru-RU" sz="3600" dirty="0"/>
              <a:t> 1967 року в </a:t>
            </a:r>
            <a:r>
              <a:rPr lang="ru-RU" sz="3600" dirty="0" err="1"/>
              <a:t>Києві</a:t>
            </a:r>
            <a:r>
              <a:rPr lang="ru-RU" sz="3600" dirty="0"/>
              <a:t>.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err="1"/>
              <a:t>Похований</a:t>
            </a:r>
            <a:r>
              <a:rPr lang="ru-RU" sz="3600" dirty="0"/>
              <a:t> на Байковому </a:t>
            </a:r>
            <a:r>
              <a:rPr lang="ru-RU" sz="3600" dirty="0" err="1"/>
              <a:t>кладовищі</a:t>
            </a:r>
            <a:r>
              <a:rPr lang="ru-RU" sz="3600" dirty="0"/>
              <a:t> в </a:t>
            </a:r>
            <a:r>
              <a:rPr lang="ru-RU" sz="3600" dirty="0" err="1"/>
              <a:t>Києві</a:t>
            </a:r>
            <a:r>
              <a:rPr lang="ru-RU" sz="36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94493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548680"/>
            <a:ext cx="84249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23 </a:t>
            </a:r>
            <a:r>
              <a:rPr lang="ru-RU" dirty="0" err="1"/>
              <a:t>січня</a:t>
            </a:r>
            <a:r>
              <a:rPr lang="ru-RU" dirty="0"/>
              <a:t> </a:t>
            </a:r>
            <a:r>
              <a:rPr lang="ru-RU" dirty="0" smtClean="0"/>
              <a:t>1891р.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918012"/>
            <a:ext cx="856895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/>
              <a:t>Народився</a:t>
            </a:r>
            <a:r>
              <a:rPr lang="ru-RU" dirty="0"/>
              <a:t> у </a:t>
            </a:r>
            <a:r>
              <a:rPr lang="ru-RU" dirty="0" err="1"/>
              <a:t>селі</a:t>
            </a:r>
            <a:r>
              <a:rPr lang="ru-RU" dirty="0"/>
              <a:t> </a:t>
            </a:r>
            <a:r>
              <a:rPr lang="ru-RU" dirty="0" err="1"/>
              <a:t>Піски</a:t>
            </a:r>
            <a:r>
              <a:rPr lang="ru-RU" dirty="0"/>
              <a:t> </a:t>
            </a:r>
            <a:r>
              <a:rPr lang="ru-RU" dirty="0" err="1"/>
              <a:t>Козелецького</a:t>
            </a:r>
            <a:r>
              <a:rPr lang="ru-RU" dirty="0"/>
              <a:t> </a:t>
            </a:r>
            <a:r>
              <a:rPr lang="ru-RU" dirty="0" err="1"/>
              <a:t>повіту</a:t>
            </a:r>
            <a:r>
              <a:rPr lang="ru-RU" dirty="0"/>
              <a:t> </a:t>
            </a:r>
            <a:r>
              <a:rPr lang="ru-RU" dirty="0" err="1"/>
              <a:t>Чернігівської</a:t>
            </a:r>
            <a:r>
              <a:rPr lang="ru-RU" dirty="0"/>
              <a:t> </a:t>
            </a:r>
            <a:r>
              <a:rPr lang="ru-RU" dirty="0" err="1"/>
              <a:t>губернії</a:t>
            </a:r>
            <a:r>
              <a:rPr lang="ru-RU" dirty="0"/>
              <a:t> (</a:t>
            </a:r>
            <a:r>
              <a:rPr lang="ru-RU" dirty="0" err="1"/>
              <a:t>тепер</a:t>
            </a:r>
            <a:r>
              <a:rPr lang="ru-RU" dirty="0"/>
              <a:t> </a:t>
            </a:r>
            <a:r>
              <a:rPr lang="ru-RU" dirty="0" err="1"/>
              <a:t>Бобровицького</a:t>
            </a:r>
            <a:r>
              <a:rPr lang="ru-RU" dirty="0"/>
              <a:t> району </a:t>
            </a:r>
            <a:r>
              <a:rPr lang="ru-RU" dirty="0" err="1"/>
              <a:t>Чернігівської</a:t>
            </a:r>
            <a:r>
              <a:rPr lang="ru-RU" dirty="0"/>
              <a:t> </a:t>
            </a:r>
            <a:r>
              <a:rPr lang="ru-RU" dirty="0" err="1"/>
              <a:t>області</a:t>
            </a:r>
            <a:r>
              <a:rPr lang="ru-RU" dirty="0"/>
              <a:t>). Походить </a:t>
            </a:r>
            <a:r>
              <a:rPr lang="ru-RU" dirty="0" err="1"/>
              <a:t>зі</a:t>
            </a:r>
            <a:r>
              <a:rPr lang="ru-RU" dirty="0"/>
              <a:t> </a:t>
            </a:r>
            <a:r>
              <a:rPr lang="ru-RU" dirty="0" err="1"/>
              <a:t>старовинного</a:t>
            </a:r>
            <a:r>
              <a:rPr lang="ru-RU" dirty="0"/>
              <a:t> </a:t>
            </a:r>
            <a:r>
              <a:rPr lang="ru-RU" dirty="0" err="1"/>
              <a:t>козацького</a:t>
            </a:r>
            <a:r>
              <a:rPr lang="ru-RU" dirty="0"/>
              <a:t> роду (</a:t>
            </a:r>
            <a:r>
              <a:rPr lang="ru-RU" dirty="0" err="1"/>
              <a:t>його</a:t>
            </a:r>
            <a:r>
              <a:rPr lang="ru-RU" dirty="0"/>
              <a:t> пращур, за </a:t>
            </a:r>
            <a:r>
              <a:rPr lang="ru-RU" dirty="0" err="1"/>
              <a:t>родинним</a:t>
            </a:r>
            <a:r>
              <a:rPr lang="ru-RU" dirty="0"/>
              <a:t> </a:t>
            </a:r>
            <a:r>
              <a:rPr lang="ru-RU" dirty="0" err="1"/>
              <a:t>переказом</a:t>
            </a:r>
            <a:r>
              <a:rPr lang="ru-RU" dirty="0"/>
              <a:t>, </a:t>
            </a:r>
            <a:r>
              <a:rPr lang="ru-RU" dirty="0" err="1"/>
              <a:t>був</a:t>
            </a:r>
            <a:r>
              <a:rPr lang="ru-RU" dirty="0"/>
              <a:t> полковником у Богдана </a:t>
            </a:r>
            <a:r>
              <a:rPr lang="ru-RU" dirty="0" err="1"/>
              <a:t>Хмельницького</a:t>
            </a:r>
            <a:r>
              <a:rPr lang="ru-RU" dirty="0"/>
              <a:t>). </a:t>
            </a:r>
            <a:r>
              <a:rPr lang="ru-RU" dirty="0" err="1"/>
              <a:t>Батько</a:t>
            </a:r>
            <a:r>
              <a:rPr lang="ru-RU" dirty="0"/>
              <a:t> </a:t>
            </a:r>
            <a:r>
              <a:rPr lang="ru-RU" dirty="0" err="1"/>
              <a:t>майбутнього</a:t>
            </a:r>
            <a:r>
              <a:rPr lang="ru-RU" dirty="0"/>
              <a:t> </a:t>
            </a:r>
            <a:r>
              <a:rPr lang="ru-RU" dirty="0" err="1"/>
              <a:t>поета</a:t>
            </a:r>
            <a:r>
              <a:rPr lang="ru-RU" dirty="0"/>
              <a:t> </a:t>
            </a:r>
            <a:r>
              <a:rPr lang="ru-RU" dirty="0" err="1"/>
              <a:t>був</a:t>
            </a:r>
            <a:r>
              <a:rPr lang="ru-RU" dirty="0"/>
              <a:t> </a:t>
            </a:r>
            <a:r>
              <a:rPr lang="ru-RU" dirty="0" err="1"/>
              <a:t>сільським</a:t>
            </a:r>
            <a:r>
              <a:rPr lang="ru-RU" dirty="0"/>
              <a:t> </a:t>
            </a:r>
            <a:r>
              <a:rPr lang="ru-RU" dirty="0" err="1"/>
              <a:t>дяком</a:t>
            </a:r>
            <a:r>
              <a:rPr lang="ru-RU" dirty="0"/>
              <a:t> — </a:t>
            </a:r>
            <a:r>
              <a:rPr lang="ru-RU" dirty="0" err="1"/>
              <a:t>вчителем</a:t>
            </a:r>
            <a:r>
              <a:rPr lang="ru-RU" dirty="0"/>
              <a:t> «</a:t>
            </a:r>
            <a:r>
              <a:rPr lang="ru-RU" dirty="0" err="1"/>
              <a:t>школи</a:t>
            </a:r>
            <a:r>
              <a:rPr lang="ru-RU" dirty="0"/>
              <a:t> </a:t>
            </a:r>
            <a:r>
              <a:rPr lang="ru-RU" dirty="0" err="1"/>
              <a:t>грамоти</a:t>
            </a:r>
            <a:r>
              <a:rPr lang="ru-RU" dirty="0"/>
              <a:t>». </a:t>
            </a:r>
            <a:r>
              <a:rPr lang="ru-RU" dirty="0" err="1"/>
              <a:t>Змалку</a:t>
            </a:r>
            <a:r>
              <a:rPr lang="ru-RU" dirty="0"/>
              <a:t> </a:t>
            </a:r>
            <a:r>
              <a:rPr lang="ru-RU" dirty="0" err="1"/>
              <a:t>виявив</a:t>
            </a:r>
            <a:r>
              <a:rPr lang="ru-RU" dirty="0"/>
              <a:t> </a:t>
            </a:r>
            <a:r>
              <a:rPr lang="ru-RU" dirty="0" err="1"/>
              <a:t>хист</a:t>
            </a:r>
            <a:r>
              <a:rPr lang="ru-RU" dirty="0"/>
              <a:t> до </a:t>
            </a:r>
            <a:r>
              <a:rPr lang="ru-RU" dirty="0" err="1"/>
              <a:t>музики</a:t>
            </a:r>
            <a:r>
              <a:rPr lang="ru-RU" dirty="0"/>
              <a:t>, </a:t>
            </a:r>
            <a:r>
              <a:rPr lang="ru-RU" dirty="0" err="1"/>
              <a:t>малювання</a:t>
            </a:r>
            <a:r>
              <a:rPr lang="ru-RU" dirty="0"/>
              <a:t> і </a:t>
            </a:r>
            <a:r>
              <a:rPr lang="ru-RU" dirty="0" err="1"/>
              <a:t>віршування</a:t>
            </a:r>
            <a:r>
              <a:rPr lang="ru-RU" dirty="0"/>
              <a:t>.</a:t>
            </a:r>
          </a:p>
        </p:txBody>
      </p:sp>
      <p:pic>
        <p:nvPicPr>
          <p:cNvPr id="2050" name="Picture 2" descr="C:\Users\Администратор\Desktop\Chernigovska_duch_seminariy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918012"/>
            <a:ext cx="3238500" cy="2073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75856" y="1140148"/>
            <a:ext cx="459132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2400" dirty="0" err="1"/>
              <a:t>Навчався</a:t>
            </a:r>
            <a:r>
              <a:rPr lang="ru-RU" sz="2400" dirty="0"/>
              <a:t> в </a:t>
            </a:r>
            <a:r>
              <a:rPr lang="ru-RU" sz="2400" dirty="0" err="1"/>
              <a:t>Чернігівському</a:t>
            </a:r>
            <a:r>
              <a:rPr lang="ru-RU" sz="2400" dirty="0"/>
              <a:t> </a:t>
            </a:r>
            <a:endParaRPr lang="ru-RU" sz="2400" dirty="0" smtClean="0"/>
          </a:p>
          <a:p>
            <a:pPr algn="ctr"/>
            <a:r>
              <a:rPr lang="ru-RU" sz="2400" dirty="0" smtClean="0"/>
              <a:t>духовному </a:t>
            </a:r>
            <a:r>
              <a:rPr lang="ru-RU" sz="2400" dirty="0" err="1"/>
              <a:t>училищі</a:t>
            </a:r>
            <a:r>
              <a:rPr lang="ru-RU" sz="2400" dirty="0"/>
              <a:t>.</a:t>
            </a:r>
            <a:endParaRPr lang="ru-RU" sz="2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74106" y="3417516"/>
            <a:ext cx="14686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1913-1914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968464" y="3284984"/>
            <a:ext cx="677999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/>
              <a:t>Працював</a:t>
            </a:r>
            <a:r>
              <a:rPr lang="ru-RU" dirty="0"/>
              <a:t> у </a:t>
            </a:r>
            <a:r>
              <a:rPr lang="ru-RU" dirty="0" err="1"/>
              <a:t>редакції</a:t>
            </a:r>
            <a:r>
              <a:rPr lang="ru-RU" dirty="0"/>
              <a:t> </a:t>
            </a:r>
            <a:r>
              <a:rPr lang="ru-RU" dirty="0" err="1"/>
              <a:t>ліберального</a:t>
            </a:r>
            <a:r>
              <a:rPr lang="ru-RU" dirty="0"/>
              <a:t> </a:t>
            </a:r>
            <a:r>
              <a:rPr lang="ru-RU" dirty="0" err="1"/>
              <a:t>україномовного</a:t>
            </a:r>
            <a:r>
              <a:rPr lang="ru-RU" dirty="0"/>
              <a:t> журналу «</a:t>
            </a:r>
            <a:r>
              <a:rPr lang="ru-RU" dirty="0" err="1"/>
              <a:t>Світло</a:t>
            </a:r>
            <a:r>
              <a:rPr lang="ru-RU" dirty="0"/>
              <a:t>», а </a:t>
            </a:r>
            <a:r>
              <a:rPr lang="ru-RU" dirty="0" err="1"/>
              <a:t>після</a:t>
            </a:r>
            <a:r>
              <a:rPr lang="ru-RU" dirty="0"/>
              <a:t> </a:t>
            </a:r>
            <a:r>
              <a:rPr lang="ru-RU" dirty="0" err="1"/>
              <a:t>його</a:t>
            </a:r>
            <a:r>
              <a:rPr lang="ru-RU" dirty="0"/>
              <a:t> </a:t>
            </a:r>
            <a:r>
              <a:rPr lang="ru-RU" dirty="0" err="1"/>
              <a:t>закриття</a:t>
            </a:r>
            <a:r>
              <a:rPr lang="ru-RU" dirty="0"/>
              <a:t> — в </a:t>
            </a:r>
            <a:r>
              <a:rPr lang="ru-RU" dirty="0" err="1"/>
              <a:t>Чернігівському</a:t>
            </a:r>
            <a:r>
              <a:rPr lang="ru-RU" dirty="0"/>
              <a:t> </a:t>
            </a:r>
            <a:r>
              <a:rPr lang="ru-RU" dirty="0" err="1"/>
              <a:t>статистичному</a:t>
            </a:r>
            <a:r>
              <a:rPr lang="ru-RU" dirty="0"/>
              <a:t> </a:t>
            </a:r>
            <a:r>
              <a:rPr lang="ru-RU" dirty="0" err="1"/>
              <a:t>бюро.Тичина</a:t>
            </a:r>
            <a:r>
              <a:rPr lang="ru-RU" dirty="0"/>
              <a:t> </a:t>
            </a:r>
            <a:r>
              <a:rPr lang="ru-RU" dirty="0" err="1"/>
              <a:t>опублікував</a:t>
            </a:r>
            <a:r>
              <a:rPr lang="ru-RU" dirty="0"/>
              <a:t> три </a:t>
            </a:r>
            <a:r>
              <a:rPr lang="ru-RU" dirty="0" err="1"/>
              <a:t>оповідання</a:t>
            </a:r>
            <a:r>
              <a:rPr lang="ru-RU" dirty="0"/>
              <a:t> — «</a:t>
            </a:r>
            <a:r>
              <a:rPr lang="ru-RU" dirty="0" err="1"/>
              <a:t>Спокуса</a:t>
            </a:r>
            <a:r>
              <a:rPr lang="ru-RU" dirty="0"/>
              <a:t>»,«</a:t>
            </a:r>
            <a:r>
              <a:rPr lang="ru-RU" dirty="0" err="1"/>
              <a:t>Богословіє</a:t>
            </a:r>
            <a:r>
              <a:rPr lang="ru-RU" dirty="0"/>
              <a:t>»,«На </a:t>
            </a:r>
            <a:r>
              <a:rPr lang="ru-RU" dirty="0" err="1"/>
              <a:t>ріках</a:t>
            </a:r>
            <a:r>
              <a:rPr lang="ru-RU" dirty="0"/>
              <a:t> </a:t>
            </a:r>
            <a:r>
              <a:rPr lang="ru-RU" dirty="0" err="1"/>
              <a:t>вавілонських</a:t>
            </a:r>
            <a:r>
              <a:rPr lang="ru-RU" dirty="0"/>
              <a:t>».</a:t>
            </a:r>
          </a:p>
        </p:txBody>
      </p:sp>
    </p:spTree>
    <p:extLst>
      <p:ext uri="{BB962C8B-B14F-4D97-AF65-F5344CB8AC3E}">
        <p14:creationId xmlns:p14="http://schemas.microsoft.com/office/powerpoint/2010/main" val="1463665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8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15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Администратор\Desktop\загруженное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8496944" cy="6192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67544" y="1556792"/>
            <a:ext cx="741260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Сонячні кларнети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8701541"/>
              </p:ext>
            </p:extLst>
          </p:nvPr>
        </p:nvGraphicFramePr>
        <p:xfrm>
          <a:off x="611560" y="5013176"/>
          <a:ext cx="3312368" cy="1644773"/>
        </p:xfrm>
        <a:graphic>
          <a:graphicData uri="http://schemas.openxmlformats.org/drawingml/2006/table">
            <a:tbl>
              <a:tblPr/>
              <a:tblGrid>
                <a:gridCol w="1656184"/>
                <a:gridCol w="1656184"/>
              </a:tblGrid>
              <a:tr h="1644773">
                <a:tc>
                  <a:txBody>
                    <a:bodyPr/>
                    <a:lstStyle/>
                    <a:p>
                      <a:pPr fontAlgn="t"/>
                      <a:r>
                        <a:rPr lang="ru-RU" dirty="0">
                          <a:effectLst/>
                        </a:rPr>
                        <a:t>1918</a:t>
                      </a: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dirty="0" err="1">
                          <a:effectLst/>
                        </a:rPr>
                        <a:t>Закінчив</a:t>
                      </a:r>
                      <a:r>
                        <a:rPr lang="ru-RU" dirty="0">
                          <a:effectLst/>
                        </a:rPr>
                        <a:t> першу свою книгу </a:t>
                      </a:r>
                      <a:r>
                        <a:rPr lang="ru-RU" dirty="0" err="1">
                          <a:effectLst/>
                        </a:rPr>
                        <a:t>поезій</a:t>
                      </a:r>
                      <a:r>
                        <a:rPr lang="ru-RU" dirty="0">
                          <a:effectLst/>
                        </a:rPr>
                        <a:t> «</a:t>
                      </a:r>
                      <a:r>
                        <a:rPr lang="ru-RU" dirty="0" err="1">
                          <a:effectLst/>
                        </a:rPr>
                        <a:t>Сонячні</a:t>
                      </a:r>
                      <a:r>
                        <a:rPr lang="ru-RU" dirty="0">
                          <a:effectLst/>
                        </a:rPr>
                        <a:t> </a:t>
                      </a:r>
                      <a:r>
                        <a:rPr lang="ru-RU" dirty="0" err="1">
                          <a:effectLst/>
                        </a:rPr>
                        <a:t>кларнети</a:t>
                      </a:r>
                      <a:r>
                        <a:rPr lang="ru-RU" dirty="0">
                          <a:effectLst/>
                        </a:rPr>
                        <a:t>»</a:t>
                      </a: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91971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Администратор\Desktop\Ukrlit11_03t_tichina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404664"/>
            <a:ext cx="4191000" cy="2619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81000" y="3024039"/>
            <a:ext cx="8511480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 </a:t>
            </a:r>
            <a:r>
              <a:rPr lang="ru-RU" sz="1400" dirty="0"/>
              <a:t>1923 по 1934 </a:t>
            </a:r>
            <a:r>
              <a:rPr lang="ru-RU" sz="1400" dirty="0" err="1"/>
              <a:t>рік</a:t>
            </a:r>
            <a:r>
              <a:rPr lang="ru-RU" sz="1400" dirty="0"/>
              <a:t> — </a:t>
            </a:r>
            <a:r>
              <a:rPr lang="ru-RU" sz="1400" dirty="0" err="1"/>
              <a:t>співредактор</a:t>
            </a:r>
            <a:r>
              <a:rPr lang="ru-RU" sz="1400" dirty="0"/>
              <a:t> журналу «</a:t>
            </a:r>
            <a:r>
              <a:rPr lang="ru-RU" sz="1400" dirty="0" err="1"/>
              <a:t>Червоний</a:t>
            </a:r>
            <a:r>
              <a:rPr lang="ru-RU" sz="1400" dirty="0"/>
              <a:t> шлях» (</a:t>
            </a:r>
            <a:r>
              <a:rPr lang="ru-RU" sz="1400" dirty="0" err="1"/>
              <a:t>Харків</a:t>
            </a:r>
            <a:r>
              <a:rPr lang="ru-RU" sz="1400" dirty="0"/>
              <a:t>).  Входить до </a:t>
            </a:r>
            <a:r>
              <a:rPr lang="ru-RU" sz="1400" dirty="0" err="1"/>
              <a:t>заснованої</a:t>
            </a:r>
            <a:r>
              <a:rPr lang="ru-RU" sz="1400" dirty="0"/>
              <a:t> 1923 р. </a:t>
            </a:r>
            <a:r>
              <a:rPr lang="ru-RU" sz="1400" dirty="0" err="1"/>
              <a:t>Спілки</a:t>
            </a:r>
            <a:r>
              <a:rPr lang="ru-RU" sz="1400" dirty="0"/>
              <a:t> </a:t>
            </a:r>
            <a:r>
              <a:rPr lang="ru-RU" sz="1400" dirty="0" err="1"/>
              <a:t>пролетарських</a:t>
            </a:r>
            <a:r>
              <a:rPr lang="ru-RU" sz="1400" dirty="0"/>
              <a:t> </a:t>
            </a:r>
            <a:r>
              <a:rPr lang="ru-RU" sz="1400" dirty="0" err="1"/>
              <a:t>письменників</a:t>
            </a:r>
            <a:r>
              <a:rPr lang="ru-RU" sz="1400" dirty="0"/>
              <a:t> </a:t>
            </a:r>
            <a:r>
              <a:rPr lang="ru-RU" sz="1400" dirty="0" err="1"/>
              <a:t>України</a:t>
            </a:r>
            <a:r>
              <a:rPr lang="ru-RU" sz="1400" dirty="0"/>
              <a:t> «Гарт». </a:t>
            </a:r>
            <a:br>
              <a:rPr lang="ru-RU" sz="1400" dirty="0"/>
            </a:b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/>
              <a:t>1926 року взяв </a:t>
            </a:r>
            <a:r>
              <a:rPr lang="ru-RU" sz="1400" dirty="0" err="1"/>
              <a:t>активну</a:t>
            </a:r>
            <a:r>
              <a:rPr lang="ru-RU" sz="1400" dirty="0"/>
              <a:t> участь у </a:t>
            </a:r>
            <a:r>
              <a:rPr lang="ru-RU" sz="1400" dirty="0" err="1"/>
              <a:t>створенні</a:t>
            </a:r>
            <a:r>
              <a:rPr lang="ru-RU" sz="1400" dirty="0"/>
              <a:t> ВАПЛІТЕ (</a:t>
            </a:r>
            <a:r>
              <a:rPr lang="ru-RU" sz="1400" dirty="0" err="1"/>
              <a:t>Вільної</a:t>
            </a:r>
            <a:r>
              <a:rPr lang="ru-RU" sz="1400" dirty="0"/>
              <a:t> </a:t>
            </a:r>
            <a:r>
              <a:rPr lang="ru-RU" sz="1400" dirty="0" err="1"/>
              <a:t>Академії</a:t>
            </a:r>
            <a:r>
              <a:rPr lang="ru-RU" sz="1400" dirty="0"/>
              <a:t> </a:t>
            </a:r>
            <a:r>
              <a:rPr lang="ru-RU" sz="1400" dirty="0" err="1"/>
              <a:t>пролетарської</a:t>
            </a:r>
            <a:r>
              <a:rPr lang="ru-RU" sz="1400" dirty="0"/>
              <a:t> </a:t>
            </a:r>
            <a:r>
              <a:rPr lang="ru-RU" sz="1400" dirty="0" err="1"/>
              <a:t>літератури</a:t>
            </a:r>
            <a:r>
              <a:rPr lang="ru-RU" sz="1400" dirty="0"/>
              <a:t>) на </a:t>
            </a:r>
            <a:r>
              <a:rPr lang="ru-RU" sz="1400" dirty="0" err="1"/>
              <a:t>чолі</a:t>
            </a:r>
            <a:r>
              <a:rPr lang="ru-RU" sz="1400" dirty="0"/>
              <a:t> з М. </a:t>
            </a:r>
            <a:r>
              <a:rPr lang="ru-RU" sz="1400" dirty="0" err="1"/>
              <a:t>Хвильовим</a:t>
            </a:r>
            <a:r>
              <a:rPr lang="ru-RU" sz="1400" dirty="0"/>
              <a:t>, </a:t>
            </a:r>
            <a:r>
              <a:rPr lang="ru-RU" sz="1400" dirty="0" err="1"/>
              <a:t>куди</a:t>
            </a:r>
            <a:r>
              <a:rPr lang="ru-RU" sz="1400" dirty="0"/>
              <a:t> </a:t>
            </a:r>
            <a:r>
              <a:rPr lang="ru-RU" sz="1400" dirty="0" err="1"/>
              <a:t>увійшли</a:t>
            </a:r>
            <a:r>
              <a:rPr lang="ru-RU" sz="1400" dirty="0"/>
              <a:t> й </a:t>
            </a:r>
            <a:r>
              <a:rPr lang="ru-RU" sz="1400" dirty="0" err="1"/>
              <a:t>колишні</a:t>
            </a:r>
            <a:r>
              <a:rPr lang="ru-RU" sz="1400" dirty="0"/>
              <a:t> члени «Гарту». </a:t>
            </a:r>
            <a:br>
              <a:rPr lang="ru-RU" sz="1400" dirty="0"/>
            </a:br>
            <a:endParaRPr lang="ru-RU" sz="1400" dirty="0"/>
          </a:p>
          <a:p>
            <a:r>
              <a:rPr lang="ru-RU" sz="1400" dirty="0"/>
              <a:t>З 1929 р. — </a:t>
            </a:r>
            <a:r>
              <a:rPr lang="ru-RU" sz="1400" dirty="0" err="1"/>
              <a:t>дійсний</a:t>
            </a:r>
            <a:r>
              <a:rPr lang="ru-RU" sz="1400" dirty="0"/>
              <a:t> член </a:t>
            </a:r>
            <a:r>
              <a:rPr lang="ru-RU" sz="1400" dirty="0" err="1"/>
              <a:t>Академії</a:t>
            </a:r>
            <a:r>
              <a:rPr lang="ru-RU" sz="1400" dirty="0"/>
              <a:t> наук </a:t>
            </a:r>
            <a:r>
              <a:rPr lang="ru-RU" sz="1400" dirty="0" err="1"/>
              <a:t>Української</a:t>
            </a:r>
            <a:r>
              <a:rPr lang="ru-RU" sz="1400" dirty="0"/>
              <a:t> РСР, у 1936-1939 </a:t>
            </a:r>
            <a:r>
              <a:rPr lang="ru-RU" sz="1400" dirty="0" err="1"/>
              <a:t>рр</a:t>
            </a:r>
            <a:r>
              <a:rPr lang="ru-RU" sz="1400" dirty="0"/>
              <a:t>. і в 1940-1943 </a:t>
            </a:r>
            <a:r>
              <a:rPr lang="ru-RU" sz="1400" dirty="0" err="1"/>
              <a:t>рр</a:t>
            </a:r>
            <a:r>
              <a:rPr lang="ru-RU" sz="1400" dirty="0"/>
              <a:t>. </a:t>
            </a:r>
            <a:r>
              <a:rPr lang="ru-RU" sz="1400" dirty="0" err="1"/>
              <a:t>очолює</a:t>
            </a:r>
            <a:r>
              <a:rPr lang="ru-RU" sz="1400" dirty="0"/>
              <a:t> </a:t>
            </a:r>
            <a:r>
              <a:rPr lang="ru-RU" sz="1400" dirty="0" err="1"/>
              <a:t>Інститут</a:t>
            </a:r>
            <a:r>
              <a:rPr lang="ru-RU" sz="1400" dirty="0"/>
              <a:t> </a:t>
            </a:r>
            <a:r>
              <a:rPr lang="ru-RU" sz="1400" dirty="0" err="1"/>
              <a:t>літератури</a:t>
            </a:r>
            <a:r>
              <a:rPr lang="ru-RU" sz="1400" dirty="0"/>
              <a:t> АН УРСР.</a:t>
            </a:r>
            <a:br>
              <a:rPr lang="ru-RU" sz="1400" dirty="0"/>
            </a:b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/>
              <a:t>З 1947 р. — член-</a:t>
            </a:r>
            <a:r>
              <a:rPr lang="ru-RU" sz="1400" dirty="0" err="1"/>
              <a:t>кореспондент</a:t>
            </a:r>
            <a:r>
              <a:rPr lang="ru-RU" sz="1400" dirty="0"/>
              <a:t> </a:t>
            </a:r>
            <a:r>
              <a:rPr lang="ru-RU" sz="1400" dirty="0" err="1"/>
              <a:t>Болгарської</a:t>
            </a:r>
            <a:r>
              <a:rPr lang="ru-RU" sz="1400" dirty="0"/>
              <a:t> АН, доктор </a:t>
            </a:r>
            <a:r>
              <a:rPr lang="ru-RU" sz="1400" dirty="0" err="1"/>
              <a:t>філології</a:t>
            </a:r>
            <a:r>
              <a:rPr lang="ru-RU" sz="1400" dirty="0"/>
              <a:t>. </a:t>
            </a:r>
            <a:br>
              <a:rPr lang="ru-RU" sz="1400" dirty="0"/>
            </a:b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/>
              <a:t>1943— 1948 </a:t>
            </a:r>
            <a:r>
              <a:rPr lang="ru-RU" sz="1400" dirty="0" err="1"/>
              <a:t>рр</a:t>
            </a:r>
            <a:r>
              <a:rPr lang="ru-RU" sz="1400" dirty="0"/>
              <a:t>. — </a:t>
            </a:r>
            <a:r>
              <a:rPr lang="ru-RU" sz="1400" dirty="0" err="1"/>
              <a:t>міністр</a:t>
            </a:r>
            <a:r>
              <a:rPr lang="ru-RU" sz="1400" dirty="0"/>
              <a:t> </a:t>
            </a:r>
            <a:r>
              <a:rPr lang="ru-RU" sz="1400" dirty="0" err="1"/>
              <a:t>освіти</a:t>
            </a:r>
            <a:r>
              <a:rPr lang="ru-RU" sz="1400" dirty="0"/>
              <a:t> УРСР.</a:t>
            </a:r>
            <a:br>
              <a:rPr lang="ru-RU" sz="1400" dirty="0"/>
            </a:b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/>
              <a:t>З 1953 по 1959 </a:t>
            </a:r>
            <a:r>
              <a:rPr lang="ru-RU" sz="1400" dirty="0" err="1"/>
              <a:t>рік</a:t>
            </a:r>
            <a:r>
              <a:rPr lang="ru-RU" sz="1400" dirty="0"/>
              <a:t> — голова </a:t>
            </a:r>
            <a:r>
              <a:rPr lang="ru-RU" sz="1400" dirty="0" err="1"/>
              <a:t>Верховної</a:t>
            </a:r>
            <a:r>
              <a:rPr lang="ru-RU" sz="1400" dirty="0"/>
              <a:t> Ради УРСР, заступник </a:t>
            </a:r>
            <a:r>
              <a:rPr lang="ru-RU" sz="1400" dirty="0" err="1"/>
              <a:t>голови</a:t>
            </a:r>
            <a:r>
              <a:rPr lang="ru-RU" sz="1400" dirty="0"/>
              <a:t> Ради </a:t>
            </a:r>
            <a:r>
              <a:rPr lang="ru-RU" sz="1400" dirty="0" err="1"/>
              <a:t>Національностей</a:t>
            </a:r>
            <a:r>
              <a:rPr lang="ru-RU" sz="1400" dirty="0"/>
              <a:t> </a:t>
            </a:r>
            <a:r>
              <a:rPr lang="ru-RU" sz="1400" dirty="0" err="1"/>
              <a:t>Верховної</a:t>
            </a:r>
            <a:r>
              <a:rPr lang="ru-RU" sz="1400" dirty="0"/>
              <a:t> Ради УРСР, член </a:t>
            </a:r>
            <a:r>
              <a:rPr lang="ru-RU" sz="1400" dirty="0" err="1"/>
              <a:t>багатьох</a:t>
            </a:r>
            <a:r>
              <a:rPr lang="ru-RU" sz="1400" dirty="0"/>
              <a:t> </a:t>
            </a:r>
            <a:r>
              <a:rPr lang="ru-RU" sz="1400" dirty="0" err="1"/>
              <a:t>товариств</a:t>
            </a:r>
            <a:r>
              <a:rPr lang="ru-RU" sz="1400" dirty="0"/>
              <a:t>, </a:t>
            </a:r>
            <a:r>
              <a:rPr lang="ru-RU" sz="1400" dirty="0" err="1"/>
              <a:t>комітетів</a:t>
            </a:r>
            <a:r>
              <a:rPr lang="ru-RU" sz="1400" dirty="0"/>
              <a:t>, </a:t>
            </a:r>
            <a:r>
              <a:rPr lang="ru-RU" sz="1400" dirty="0" err="1"/>
              <a:t>президій</a:t>
            </a:r>
            <a:r>
              <a:rPr lang="ru-RU" sz="1400" dirty="0"/>
              <a:t>, кавалер </a:t>
            </a:r>
            <a:r>
              <a:rPr lang="ru-RU" sz="1400" dirty="0" err="1"/>
              <a:t>орденів</a:t>
            </a:r>
            <a:r>
              <a:rPr lang="ru-RU" sz="1400" dirty="0"/>
              <a:t> і медалей.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549583" y="462729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err="1"/>
              <a:t>Засідання</a:t>
            </a:r>
            <a:r>
              <a:rPr lang="ru-RU" b="1" dirty="0"/>
              <a:t> </a:t>
            </a:r>
            <a:r>
              <a:rPr lang="ru-RU" b="1" dirty="0" err="1"/>
              <a:t>правописної</a:t>
            </a:r>
            <a:r>
              <a:rPr lang="ru-RU" b="1" dirty="0"/>
              <a:t> </a:t>
            </a:r>
            <a:r>
              <a:rPr lang="ru-RU" b="1" dirty="0" err="1"/>
              <a:t>комісії</a:t>
            </a:r>
            <a:r>
              <a:rPr lang="ru-RU" b="1" dirty="0"/>
              <a:t> </a:t>
            </a:r>
            <a:br>
              <a:rPr lang="ru-RU" b="1" dirty="0"/>
            </a:br>
            <a:r>
              <a:rPr lang="ru-RU" b="1" dirty="0"/>
              <a:t>в </a:t>
            </a:r>
            <a:r>
              <a:rPr lang="ru-RU" b="1" dirty="0" err="1"/>
              <a:t>селі</a:t>
            </a:r>
            <a:r>
              <a:rPr lang="ru-RU" b="1" dirty="0"/>
              <a:t> </a:t>
            </a:r>
            <a:r>
              <a:rPr lang="ru-RU" b="1" dirty="0" err="1"/>
              <a:t>Поміри</a:t>
            </a:r>
            <a:r>
              <a:rPr lang="ru-RU" b="1" dirty="0"/>
              <a:t> на </a:t>
            </a:r>
            <a:r>
              <a:rPr lang="ru-RU" b="1" dirty="0" err="1"/>
              <a:t>Харківщині</a:t>
            </a:r>
            <a:r>
              <a:rPr lang="ru-RU" b="1" dirty="0"/>
              <a:t> </a:t>
            </a:r>
            <a:br>
              <a:rPr lang="ru-RU" b="1" dirty="0"/>
            </a:br>
            <a:r>
              <a:rPr lang="ru-RU" b="1" dirty="0" err="1"/>
              <a:t>під</a:t>
            </a:r>
            <a:r>
              <a:rPr lang="ru-RU" b="1" dirty="0"/>
              <a:t> </a:t>
            </a:r>
            <a:r>
              <a:rPr lang="ru-RU" b="1" dirty="0" err="1"/>
              <a:t>головуванням</a:t>
            </a:r>
            <a:r>
              <a:rPr lang="ru-RU" b="1" dirty="0"/>
              <a:t> Павла </a:t>
            </a:r>
            <a:r>
              <a:rPr lang="ru-RU" b="1" dirty="0" err="1"/>
              <a:t>Тичини</a:t>
            </a:r>
            <a:r>
              <a:rPr lang="ru-RU" b="1" dirty="0"/>
              <a:t>,</a:t>
            </a:r>
            <a:br>
              <a:rPr lang="ru-RU" b="1" dirty="0"/>
            </a:br>
            <a:r>
              <a:rPr lang="ru-RU" b="1" dirty="0"/>
              <a:t> 28 </a:t>
            </a:r>
            <a:r>
              <a:rPr lang="ru-RU" b="1" dirty="0" err="1"/>
              <a:t>серпня</a:t>
            </a:r>
            <a:r>
              <a:rPr lang="ru-RU" b="1" dirty="0"/>
              <a:t> 1943 р.</a:t>
            </a:r>
            <a:endParaRPr lang="ru-RU" dirty="0"/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22808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268760"/>
            <a:ext cx="8183880" cy="1051560"/>
          </a:xfrm>
        </p:spPr>
        <p:txBody>
          <a:bodyPr>
            <a:noAutofit/>
          </a:bodyPr>
          <a:lstStyle/>
          <a:p>
            <a:pPr algn="ctr"/>
            <a:r>
              <a:rPr lang="uk-UA" sz="9600" dirty="0" smtClean="0">
                <a:latin typeface="Ariston" pitchFamily="66" charset="0"/>
              </a:rPr>
              <a:t>Творчість </a:t>
            </a:r>
            <a:endParaRPr lang="ru-RU" sz="9600" dirty="0">
              <a:latin typeface="Ariston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3102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305342"/>
            <a:ext cx="842493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Лауреат </a:t>
            </a:r>
            <a:r>
              <a:rPr lang="ru-RU" sz="2400" dirty="0" err="1"/>
              <a:t>Державної</a:t>
            </a:r>
            <a:r>
              <a:rPr lang="ru-RU" sz="2400" dirty="0"/>
              <a:t> </a:t>
            </a:r>
            <a:r>
              <a:rPr lang="ru-RU" sz="2400" dirty="0" err="1"/>
              <a:t>премії</a:t>
            </a:r>
            <a:r>
              <a:rPr lang="ru-RU" sz="2400" dirty="0"/>
              <a:t> СРСР (1941), </a:t>
            </a:r>
            <a:r>
              <a:rPr lang="ru-RU" sz="2400" dirty="0" err="1"/>
              <a:t>Державної</a:t>
            </a:r>
            <a:r>
              <a:rPr lang="ru-RU" sz="2400" dirty="0"/>
              <a:t> </a:t>
            </a:r>
            <a:r>
              <a:rPr lang="ru-RU" sz="2400" dirty="0" err="1"/>
              <a:t>премії</a:t>
            </a:r>
            <a:r>
              <a:rPr lang="ru-RU" sz="2400" dirty="0"/>
              <a:t> УРСР </a:t>
            </a:r>
            <a:r>
              <a:rPr lang="ru-RU" sz="2400" dirty="0" err="1"/>
              <a:t>імені</a:t>
            </a:r>
            <a:r>
              <a:rPr lang="ru-RU" sz="2400" dirty="0"/>
              <a:t> Т. Г. </a:t>
            </a:r>
            <a:r>
              <a:rPr lang="ru-RU" sz="2400" dirty="0" err="1"/>
              <a:t>Шевченка</a:t>
            </a:r>
            <a:r>
              <a:rPr lang="ru-RU" sz="2400" dirty="0"/>
              <a:t> (1962). 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>1967 року </a:t>
            </a:r>
            <a:r>
              <a:rPr lang="ru-RU" sz="2400" dirty="0" err="1"/>
              <a:t>отримав</a:t>
            </a:r>
            <a:r>
              <a:rPr lang="ru-RU" sz="2400" dirty="0"/>
              <a:t> </a:t>
            </a:r>
            <a:r>
              <a:rPr lang="ru-RU" sz="2400" dirty="0" err="1"/>
              <a:t>звання</a:t>
            </a:r>
            <a:r>
              <a:rPr lang="ru-RU" sz="2400" dirty="0"/>
              <a:t> Герой </a:t>
            </a:r>
            <a:r>
              <a:rPr lang="ru-RU" sz="2400" dirty="0" err="1"/>
              <a:t>Соціалістичної</a:t>
            </a:r>
            <a:r>
              <a:rPr lang="ru-RU" sz="2400" dirty="0"/>
              <a:t> </a:t>
            </a:r>
            <a:r>
              <a:rPr lang="ru-RU" sz="2400" dirty="0" err="1"/>
              <a:t>Праці</a:t>
            </a:r>
            <a:r>
              <a:rPr lang="ru-RU" sz="2400" dirty="0"/>
              <a:t>.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>Як поет П. Г. </a:t>
            </a:r>
            <a:r>
              <a:rPr lang="ru-RU" sz="2400" dirty="0" err="1"/>
              <a:t>Тичина</a:t>
            </a:r>
            <a:r>
              <a:rPr lang="ru-RU" sz="2400" dirty="0"/>
              <a:t> починав у 1906-1910 </a:t>
            </a:r>
            <a:r>
              <a:rPr lang="ru-RU" sz="2400" dirty="0" err="1"/>
              <a:t>рр</a:t>
            </a:r>
            <a:r>
              <a:rPr lang="ru-RU" sz="2400" dirty="0"/>
              <a:t>. з </a:t>
            </a:r>
            <a:r>
              <a:rPr lang="ru-RU" sz="2400" dirty="0" err="1"/>
              <a:t>наслідування</a:t>
            </a:r>
            <a:r>
              <a:rPr lang="ru-RU" sz="2400" dirty="0"/>
              <a:t> </a:t>
            </a:r>
            <a:r>
              <a:rPr lang="ru-RU" sz="2400" dirty="0" err="1"/>
              <a:t>народних</a:t>
            </a:r>
            <a:r>
              <a:rPr lang="ru-RU" sz="2400" dirty="0"/>
              <a:t> </a:t>
            </a:r>
            <a:r>
              <a:rPr lang="ru-RU" sz="2400" dirty="0" err="1"/>
              <a:t>пісень</a:t>
            </a:r>
            <a:r>
              <a:rPr lang="ru-RU" sz="2400" dirty="0"/>
              <a:t> та </a:t>
            </a:r>
            <a:r>
              <a:rPr lang="ru-RU" sz="2400" dirty="0" err="1"/>
              <a:t>творів</a:t>
            </a:r>
            <a:r>
              <a:rPr lang="ru-RU" sz="2400" dirty="0"/>
              <a:t> Т. Г. </a:t>
            </a:r>
            <a:r>
              <a:rPr lang="ru-RU" sz="2400" dirty="0" err="1"/>
              <a:t>Шевченка</a:t>
            </a:r>
            <a:r>
              <a:rPr lang="ru-RU" sz="2400" dirty="0"/>
              <a:t>. 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err="1"/>
              <a:t>Перші</a:t>
            </a:r>
            <a:r>
              <a:rPr lang="ru-RU" sz="2400" dirty="0"/>
              <a:t> </a:t>
            </a:r>
            <a:r>
              <a:rPr lang="ru-RU" sz="2400" dirty="0" err="1"/>
              <a:t>друковані</a:t>
            </a:r>
            <a:r>
              <a:rPr lang="ru-RU" sz="2400" dirty="0"/>
              <a:t> твори молодого </a:t>
            </a:r>
            <a:r>
              <a:rPr lang="ru-RU" sz="2400" dirty="0" err="1"/>
              <a:t>поета</a:t>
            </a:r>
            <a:r>
              <a:rPr lang="ru-RU" sz="2400" dirty="0"/>
              <a:t> </a:t>
            </a:r>
            <a:r>
              <a:rPr lang="ru-RU" sz="2400" dirty="0" err="1"/>
              <a:t>з'явилися</a:t>
            </a:r>
            <a:r>
              <a:rPr lang="ru-RU" sz="2400" dirty="0"/>
              <a:t> 1912 р. 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558792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305342"/>
            <a:ext cx="8352928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«Плуг» (1920) ,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«</a:t>
            </a:r>
            <a:r>
              <a:rPr lang="ru-RU" dirty="0" err="1"/>
              <a:t>Вітер</a:t>
            </a:r>
            <a:r>
              <a:rPr lang="ru-RU" dirty="0"/>
              <a:t> з </a:t>
            </a:r>
            <a:r>
              <a:rPr lang="ru-RU" dirty="0" err="1"/>
              <a:t>України</a:t>
            </a:r>
            <a:r>
              <a:rPr lang="ru-RU" dirty="0"/>
              <a:t>» (1924),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«</a:t>
            </a:r>
            <a:r>
              <a:rPr lang="ru-RU" dirty="0" err="1"/>
              <a:t>Чернігів</a:t>
            </a:r>
            <a:r>
              <a:rPr lang="ru-RU" dirty="0"/>
              <a:t>» (1931 р.).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err="1"/>
              <a:t>Приховане</a:t>
            </a:r>
            <a:r>
              <a:rPr lang="ru-RU" dirty="0"/>
              <a:t> </a:t>
            </a:r>
            <a:r>
              <a:rPr lang="ru-RU" dirty="0" err="1"/>
              <a:t>протистояння</a:t>
            </a:r>
            <a:r>
              <a:rPr lang="ru-RU" dirty="0"/>
              <a:t> з </a:t>
            </a:r>
            <a:r>
              <a:rPr lang="ru-RU" dirty="0" err="1"/>
              <a:t>тоталітаризмом</a:t>
            </a:r>
            <a:r>
              <a:rPr lang="ru-RU" dirty="0"/>
              <a:t> </a:t>
            </a:r>
            <a:r>
              <a:rPr lang="ru-RU" dirty="0" err="1"/>
              <a:t>засвідчують</a:t>
            </a:r>
            <a:r>
              <a:rPr lang="ru-RU" dirty="0"/>
              <a:t> </a:t>
            </a:r>
            <a:r>
              <a:rPr lang="ru-RU" dirty="0" err="1"/>
              <a:t>окремі</a:t>
            </a:r>
            <a:r>
              <a:rPr lang="ru-RU" dirty="0"/>
              <a:t> </a:t>
            </a:r>
            <a:r>
              <a:rPr lang="ru-RU" dirty="0" err="1"/>
              <a:t>поетичні</a:t>
            </a:r>
            <a:r>
              <a:rPr lang="ru-RU" dirty="0"/>
              <a:t>, </a:t>
            </a:r>
            <a:r>
              <a:rPr lang="ru-RU" dirty="0" err="1"/>
              <a:t>літературознавчі</a:t>
            </a:r>
            <a:r>
              <a:rPr lang="ru-RU" dirty="0"/>
              <a:t>, </a:t>
            </a:r>
            <a:r>
              <a:rPr lang="ru-RU" dirty="0" err="1"/>
              <a:t>публіцистичні</a:t>
            </a:r>
            <a:r>
              <a:rPr lang="ru-RU" dirty="0"/>
              <a:t> твори </a:t>
            </a:r>
            <a:r>
              <a:rPr lang="ru-RU" dirty="0" err="1"/>
              <a:t>пізнішого</a:t>
            </a:r>
            <a:r>
              <a:rPr lang="ru-RU" dirty="0"/>
              <a:t> часу: «</a:t>
            </a:r>
            <a:r>
              <a:rPr lang="ru-RU" dirty="0" err="1"/>
              <a:t>Григорій</a:t>
            </a:r>
            <a:r>
              <a:rPr lang="ru-RU" dirty="0"/>
              <a:t> Сковорода» (1939), «Похорон друга» (1942), «</a:t>
            </a:r>
            <a:r>
              <a:rPr lang="ru-RU" dirty="0" err="1"/>
              <a:t>Творча</a:t>
            </a:r>
            <a:r>
              <a:rPr lang="ru-RU" dirty="0"/>
              <a:t> сила народу», «</a:t>
            </a:r>
            <a:r>
              <a:rPr lang="ru-RU" dirty="0" err="1"/>
              <a:t>Геть</a:t>
            </a:r>
            <a:r>
              <a:rPr lang="ru-RU" dirty="0"/>
              <a:t> </a:t>
            </a:r>
            <a:r>
              <a:rPr lang="ru-RU" dirty="0" err="1"/>
              <a:t>брудні</a:t>
            </a:r>
            <a:r>
              <a:rPr lang="ru-RU" dirty="0"/>
              <a:t> руки </a:t>
            </a:r>
            <a:r>
              <a:rPr lang="ru-RU" dirty="0" err="1"/>
              <a:t>від</a:t>
            </a:r>
            <a:r>
              <a:rPr lang="ru-RU" dirty="0"/>
              <a:t> </a:t>
            </a:r>
            <a:r>
              <a:rPr lang="ru-RU" dirty="0" err="1"/>
              <a:t>України</a:t>
            </a:r>
            <a:r>
              <a:rPr lang="ru-RU" dirty="0"/>
              <a:t>» (1943)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95981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980728"/>
            <a:ext cx="6480720" cy="2086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uk-UA" sz="7200" b="1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Справжній співець</a:t>
            </a:r>
          </a:p>
          <a:p>
            <a:pPr algn="ctr">
              <a:lnSpc>
                <a:spcPct val="90000"/>
              </a:lnSpc>
              <a:defRPr/>
            </a:pPr>
            <a:r>
              <a:rPr lang="uk-UA" sz="7200" b="1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 природи</a:t>
            </a:r>
            <a:r>
              <a:rPr lang="en-US" sz="7200" b="1" dirty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 </a:t>
            </a:r>
            <a:endParaRPr lang="en-US" sz="7200" b="1" dirty="0">
              <a:solidFill>
                <a:schemeClr val="folHlin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1503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51520" y="5733256"/>
            <a:ext cx="895469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600" b="1" dirty="0" smtClean="0">
                <a:solidFill>
                  <a:schemeClr val="accent1"/>
                </a:solidFill>
              </a:rPr>
              <a:t>Ми дзвіночки, лісові дзвіночки…</a:t>
            </a:r>
            <a:endParaRPr lang="ru-RU" sz="36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9584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54</TotalTime>
  <Words>187</Words>
  <Application>Microsoft Office PowerPoint</Application>
  <PresentationFormat>Экран (4:3)</PresentationFormat>
  <Paragraphs>25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Аспект</vt:lpstr>
      <vt:lpstr>Павло Григорович Тичина </vt:lpstr>
      <vt:lpstr>Презентация PowerPoint</vt:lpstr>
      <vt:lpstr>Презентация PowerPoint</vt:lpstr>
      <vt:lpstr>Презентация PowerPoint</vt:lpstr>
      <vt:lpstr>Творчість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Павло Григорович Тичина</dc:title>
  <dc:creator>Admin</dc:creator>
  <cp:lastModifiedBy>Admin</cp:lastModifiedBy>
  <cp:revision>6</cp:revision>
  <dcterms:created xsi:type="dcterms:W3CDTF">2014-10-07T20:48:52Z</dcterms:created>
  <dcterms:modified xsi:type="dcterms:W3CDTF">2014-10-07T21:43:32Z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313948</vt:lpwstr>
  </property>
  <property fmtid="{D5CDD505-2E9C-101B-9397-08002B2CF9AE}" name="NXPowerLiteVersion" pid="3">
    <vt:lpwstr>D4.1.4</vt:lpwstr>
  </property>
</Properties>
</file>