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0" r:id="rId5"/>
    <p:sldId id="281" r:id="rId6"/>
    <p:sldId id="282" r:id="rId7"/>
    <p:sldId id="275" r:id="rId8"/>
    <p:sldId id="283" r:id="rId9"/>
    <p:sldId id="284" r:id="rId10"/>
    <p:sldId id="285" r:id="rId11"/>
    <p:sldId id="260" r:id="rId12"/>
    <p:sldId id="286" r:id="rId13"/>
    <p:sldId id="287" r:id="rId14"/>
    <p:sldId id="288" r:id="rId15"/>
    <p:sldId id="261" r:id="rId16"/>
    <p:sldId id="289" r:id="rId17"/>
    <p:sldId id="290" r:id="rId18"/>
    <p:sldId id="296" r:id="rId19"/>
    <p:sldId id="291" r:id="rId20"/>
    <p:sldId id="292" r:id="rId21"/>
    <p:sldId id="262" r:id="rId22"/>
    <p:sldId id="293" r:id="rId23"/>
    <p:sldId id="294" r:id="rId24"/>
    <p:sldId id="305" r:id="rId25"/>
    <p:sldId id="295" r:id="rId26"/>
    <p:sldId id="297" r:id="rId27"/>
    <p:sldId id="298" r:id="rId28"/>
    <p:sldId id="299" r:id="rId29"/>
    <p:sldId id="300" r:id="rId30"/>
    <p:sldId id="263" r:id="rId31"/>
    <p:sldId id="264" r:id="rId32"/>
    <p:sldId id="301" r:id="rId33"/>
    <p:sldId id="265" r:id="rId34"/>
    <p:sldId id="266" r:id="rId35"/>
    <p:sldId id="278" r:id="rId36"/>
    <p:sldId id="302" r:id="rId37"/>
    <p:sldId id="303" r:id="rId38"/>
    <p:sldId id="30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C6AAF-DC6D-4D72-BD69-B084648026FA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3A0BB-6A29-4F44-94D0-D90D2AEAD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hecker dir="vert"/>
    <p:sndAc>
      <p:stSnd>
        <p:snd r:embed="rId13" name="chimes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6.xml" Type="http://schemas.openxmlformats.org/officeDocument/2006/relationships/slideLayout"/><Relationship Id="rId5" Target="../media/image45.jpeg" Type="http://schemas.openxmlformats.org/officeDocument/2006/relationships/image"/><Relationship Id="rId4" Target="../media/image44.jpeg" Type="http://schemas.openxmlformats.org/officeDocument/2006/relationships/image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 ?><Relationships xmlns="http://schemas.openxmlformats.org/package/2006/relationships"><Relationship Id="rId3" Target="../media/image49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4.xml" Type="http://schemas.openxmlformats.org/officeDocument/2006/relationships/slideLayout"/><Relationship Id="rId6" Target="../media/image52.jpeg" Type="http://schemas.openxmlformats.org/officeDocument/2006/relationships/image"/><Relationship Id="rId5" Target="../media/image51.jpeg" Type="http://schemas.openxmlformats.org/officeDocument/2006/relationships/image"/><Relationship Id="rId4" Target="../media/image50.jpeg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204823225_D5F0E8E7E0EDF2E5ECFB2030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index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214290"/>
            <a:ext cx="7286676" cy="44291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28596" y="4857760"/>
            <a:ext cx="82868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Іван Петрович </a:t>
            </a:r>
            <a:endParaRPr lang="en-US" sz="5400" b="1" cap="none" spc="0" dirty="0" smtClean="0">
              <a:ln w="11430">
                <a:solidFill>
                  <a:schemeClr val="tx1"/>
                </a:solidFill>
              </a:ln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uk-UA" sz="5400" b="1" cap="none" spc="0" dirty="0" smtClean="0">
                <a:ln w="11430"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Котляревський</a:t>
            </a:r>
            <a:endParaRPr lang="ru-RU" sz="5400" b="1" cap="none" spc="0" dirty="0">
              <a:ln w="11430">
                <a:solidFill>
                  <a:schemeClr val="tx1"/>
                </a:solidFill>
              </a:ln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ос-тур в__йна  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3071810"/>
            <a:ext cx="5643602" cy="3571896"/>
          </a:xfrm>
          <a:prstGeom prst="rect">
            <a:avLst/>
          </a:prstGeom>
        </p:spPr>
      </p:pic>
      <p:pic>
        <p:nvPicPr>
          <p:cNvPr id="11" name="Рисунок 10" descr="старовина полтаваjp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57166"/>
            <a:ext cx="4357718" cy="2500330"/>
          </a:xfrm>
          <a:prstGeom prst="rect">
            <a:avLst/>
          </a:prstGeom>
        </p:spPr>
      </p:pic>
      <p:pic>
        <p:nvPicPr>
          <p:cNvPr id="12" name="Рисунок 11" descr="images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2" y="285728"/>
            <a:ext cx="3714744" cy="2571768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5es.jpeg"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0"/>
            <a:ext cx="5143504" cy="4143404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pic>
        <p:nvPicPr>
          <p:cNvPr descr="__нсит шляхетних пан.jpg" id="9" name="Рисунок 8"/>
          <p:cNvPicPr>
            <a:picLocks noChangeAspect="1"/>
          </p:cNvPicPr>
          <p:nvPr/>
        </p:nvPicPr>
        <p:blipFill>
          <a:blip r:embed="rId4"/>
          <a:srcRect b="109"/>
          <a:stretch>
            <a:fillRect/>
          </a:stretch>
        </p:blipFill>
        <p:spPr>
          <a:xfrm>
            <a:off x="0" y="2643182"/>
            <a:ext cx="3571900" cy="3929090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</p:cSld>
  <p:clrMapOvr>
    <a:masterClrMapping/>
  </p:clrMapOvr>
  <p:transition spd="slow">
    <p:checker dir="vert"/>
    <p:sndAc>
      <p:stSnd>
        <p:snd builtIn="1" name="chimes.wav" r:embed="rId2"/>
      </p:stSnd>
    </p:sndAc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8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1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20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21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22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23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24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5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2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7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28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9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3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923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5511816"/>
          </a:xfr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Autofit/>
          </a:bodyPr>
          <a:lstStyle/>
          <a:p>
            <a:r>
              <a:rPr lang="uk-UA" sz="3200" dirty="0" smtClean="0">
                <a:latin typeface="Arno Pro Smbd" pitchFamily="18" charset="0"/>
              </a:rPr>
              <a:t>Літературознавча мозаїка “ </a:t>
            </a:r>
            <a:r>
              <a:rPr lang="uk-UA" sz="3200" dirty="0" smtClean="0">
                <a:latin typeface="Arno Pro Smbd" pitchFamily="18" charset="0"/>
              </a:rPr>
              <a:t>Незакінчені</a:t>
            </a:r>
            <a:r>
              <a:rPr lang="uk-UA" sz="3200" dirty="0" smtClean="0">
                <a:latin typeface="Arno Pro Smbd" pitchFamily="18" charset="0"/>
              </a:rPr>
              <a:t>  </a:t>
            </a:r>
            <a:r>
              <a:rPr lang="uk-UA" sz="3200" dirty="0" smtClean="0">
                <a:latin typeface="Arno Pro Smbd" pitchFamily="18" charset="0"/>
              </a:rPr>
              <a:t>речення ”</a:t>
            </a:r>
            <a:br>
              <a:rPr lang="uk-UA" sz="3200" dirty="0" smtClean="0">
                <a:latin typeface="Arno Pro Smbd" pitchFamily="18" charset="0"/>
              </a:rPr>
            </a:br>
            <a:r>
              <a:rPr lang="uk-UA" sz="2800" dirty="0" smtClean="0">
                <a:latin typeface="Arno Pro Smbd" pitchFamily="18" charset="0"/>
              </a:rPr>
              <a:t>( як  цей термін </a:t>
            </a:r>
            <a:r>
              <a:rPr lang="uk-UA" sz="2800" dirty="0" err="1" smtClean="0">
                <a:latin typeface="Arno Pro Smbd" pitchFamily="18" charset="0"/>
              </a:rPr>
              <a:t>пов</a:t>
            </a:r>
            <a:r>
              <a:rPr lang="en-US" sz="2800" dirty="0" smtClean="0">
                <a:latin typeface="Arno Pro Smbd" pitchFamily="18" charset="0"/>
              </a:rPr>
              <a:t>’</a:t>
            </a:r>
            <a:r>
              <a:rPr lang="uk-UA" sz="2800" dirty="0" err="1" smtClean="0">
                <a:latin typeface="Arno Pro Smbd" pitchFamily="18" charset="0"/>
              </a:rPr>
              <a:t>язаний</a:t>
            </a:r>
            <a:r>
              <a:rPr lang="uk-UA" sz="2800" dirty="0" smtClean="0">
                <a:latin typeface="Arno Pro Smbd" pitchFamily="18" charset="0"/>
              </a:rPr>
              <a:t> із творчістю Котляревського ? )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>
                <a:latin typeface="Bookman Old Style" pitchFamily="18" charset="0"/>
              </a:rPr>
              <a:t>Ліро – епічна поема ….</a:t>
            </a:r>
            <a:br>
              <a:rPr lang="uk-UA" sz="3600" dirty="0" smtClean="0">
                <a:latin typeface="Bookman Old Style" pitchFamily="18" charset="0"/>
              </a:rPr>
            </a:br>
            <a:r>
              <a:rPr lang="uk-UA" sz="3600" dirty="0" smtClean="0">
                <a:latin typeface="Bookman Old Style" pitchFamily="18" charset="0"/>
              </a:rPr>
              <a:t>Бурлеск …..</a:t>
            </a:r>
            <a:br>
              <a:rPr lang="uk-UA" sz="3600" dirty="0" smtClean="0">
                <a:latin typeface="Bookman Old Style" pitchFamily="18" charset="0"/>
              </a:rPr>
            </a:br>
            <a:r>
              <a:rPr lang="uk-UA" sz="3600" dirty="0" smtClean="0">
                <a:latin typeface="Bookman Old Style" pitchFamily="18" charset="0"/>
              </a:rPr>
              <a:t>Травестія….</a:t>
            </a:r>
            <a:br>
              <a:rPr lang="uk-UA" sz="3600" dirty="0" smtClean="0">
                <a:latin typeface="Bookman Old Style" pitchFamily="18" charset="0"/>
              </a:rPr>
            </a:br>
            <a:r>
              <a:rPr lang="uk-UA" sz="3600" dirty="0" smtClean="0">
                <a:latin typeface="Bookman Old Style" pitchFamily="18" charset="0"/>
              </a:rPr>
              <a:t>Соціально – побутова драма ….</a:t>
            </a:r>
            <a:br>
              <a:rPr lang="uk-UA" sz="3600" dirty="0" smtClean="0">
                <a:latin typeface="Bookman Old Style" pitchFamily="18" charset="0"/>
              </a:rPr>
            </a:br>
            <a:r>
              <a:rPr lang="uk-UA" sz="3600" dirty="0" smtClean="0">
                <a:latin typeface="Bookman Old Style" pitchFamily="18" charset="0"/>
              </a:rPr>
              <a:t>Жива народна мова твору….</a:t>
            </a:r>
            <a:r>
              <a:rPr lang="uk-UA" sz="3600" dirty="0" smtClean="0"/>
              <a:t/>
            </a:r>
            <a:br>
              <a:rPr lang="uk-UA" sz="3600" dirty="0" smtClean="0"/>
            </a:br>
            <a:endParaRPr lang="ru-RU" sz="3600" dirty="0"/>
          </a:p>
        </p:txBody>
      </p:sp>
      <p:sp>
        <p:nvSpPr>
          <p:cNvPr id="7" name="Круглая лента лицом вверх 6"/>
          <p:cNvSpPr/>
          <p:nvPr/>
        </p:nvSpPr>
        <p:spPr>
          <a:xfrm rot="2422889">
            <a:off x="7584044" y="150122"/>
            <a:ext cx="1393803" cy="496349"/>
          </a:xfrm>
          <a:prstGeom prst="ellipseRibbon2">
            <a:avLst>
              <a:gd name="adj1" fmla="val 35666"/>
              <a:gd name="adj2" fmla="val 50000"/>
              <a:gd name="adj3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руглая лента лицом вверх 3"/>
          <p:cNvSpPr/>
          <p:nvPr/>
        </p:nvSpPr>
        <p:spPr>
          <a:xfrm rot="2275001">
            <a:off x="40360" y="5420526"/>
            <a:ext cx="1073352" cy="500066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руглая лента лицом вверх 5"/>
          <p:cNvSpPr/>
          <p:nvPr/>
        </p:nvSpPr>
        <p:spPr>
          <a:xfrm rot="19552599">
            <a:off x="15534" y="304218"/>
            <a:ext cx="1216152" cy="428628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руглая лента лицом вверх 4"/>
          <p:cNvSpPr/>
          <p:nvPr/>
        </p:nvSpPr>
        <p:spPr>
          <a:xfrm rot="19173632">
            <a:off x="7923342" y="5545072"/>
            <a:ext cx="1202067" cy="500066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06070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28726" y="0"/>
            <a:ext cx="1042994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  <a:solidFill>
            <a:schemeClr val="accent5">
              <a:lumMod val="60000"/>
              <a:lumOff val="4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Bookman Old Style" pitchFamily="18" charset="0"/>
                <a:ea typeface="Cambria Math" pitchFamily="18" charset="0"/>
              </a:rPr>
              <a:t>Цікаві дати</a:t>
            </a:r>
            <a:r>
              <a:rPr lang="uk-UA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uk-UA" dirty="0" smtClean="0">
                <a:latin typeface="Cambria Math" pitchFamily="18" charset="0"/>
                <a:ea typeface="Cambria Math" pitchFamily="18" charset="0"/>
              </a:rPr>
            </a:br>
            <a:r>
              <a:rPr lang="uk-UA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uk-UA" dirty="0" smtClean="0">
                <a:latin typeface="Cambria Math" pitchFamily="18" charset="0"/>
                <a:ea typeface="Cambria Math" pitchFamily="18" charset="0"/>
              </a:rPr>
            </a:br>
            <a:r>
              <a:rPr lang="uk-UA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uk-UA" dirty="0" smtClean="0">
                <a:latin typeface="Bookman Old Style" pitchFamily="18" charset="0"/>
                <a:ea typeface="Cambria Math" pitchFamily="18" charset="0"/>
              </a:rPr>
              <a:t>1769     1798      1842      1819  </a:t>
            </a:r>
            <a:r>
              <a:rPr lang="uk-UA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uk-UA" dirty="0" smtClean="0">
                <a:latin typeface="Cambria Math" pitchFamily="18" charset="0"/>
                <a:ea typeface="Cambria Math" pitchFamily="18" charset="0"/>
              </a:rPr>
            </a:br>
            <a:r>
              <a:rPr lang="uk-UA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uk-UA" dirty="0" smtClean="0">
                <a:latin typeface="Cambria Math" pitchFamily="18" charset="0"/>
                <a:ea typeface="Cambria Math" pitchFamily="18" charset="0"/>
              </a:rPr>
            </a:br>
            <a:r>
              <a:rPr lang="uk-UA" dirty="0" smtClean="0">
                <a:latin typeface="Cambria Math" pitchFamily="18" charset="0"/>
                <a:ea typeface="Cambria Math" pitchFamily="18" charset="0"/>
              </a:rPr>
              <a:t>           </a:t>
            </a:r>
            <a:br>
              <a:rPr lang="uk-UA" dirty="0" smtClean="0">
                <a:latin typeface="Cambria Math" pitchFamily="18" charset="0"/>
                <a:ea typeface="Cambria Math" pitchFamily="18" charset="0"/>
              </a:rPr>
            </a:br>
            <a:r>
              <a:rPr lang="uk-UA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uk-UA" dirty="0" smtClean="0">
                <a:latin typeface="Cambria Math" pitchFamily="18" charset="0"/>
                <a:ea typeface="Cambria Math" pitchFamily="18" charset="0"/>
              </a:rPr>
            </a:br>
            <a:r>
              <a:rPr lang="uk-UA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uk-UA" dirty="0" smtClean="0">
                <a:latin typeface="Cambria Math" pitchFamily="18" charset="0"/>
                <a:ea typeface="Cambria Math" pitchFamily="18" charset="0"/>
              </a:rPr>
            </a:b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Выгнутая вверх стрелка 3"/>
          <p:cNvSpPr/>
          <p:nvPr/>
        </p:nvSpPr>
        <p:spPr>
          <a:xfrm>
            <a:off x="6929454" y="857232"/>
            <a:ext cx="1073276" cy="7858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5214942" y="1142984"/>
            <a:ext cx="785818" cy="58864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>
            <a:off x="3000364" y="1071546"/>
            <a:ext cx="858962" cy="58864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642910" y="785794"/>
            <a:ext cx="1144714" cy="80295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 descr="ima222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660" y="3143248"/>
            <a:ext cx="2981332" cy="3071834"/>
          </a:xfrm>
          <a:prstGeom prst="rect">
            <a:avLst/>
          </a:prstGeom>
        </p:spPr>
      </p:pic>
      <p:pic>
        <p:nvPicPr>
          <p:cNvPr id="10" name="Рисунок 9" descr="ima44ges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322" y="3286124"/>
            <a:ext cx="3000396" cy="2928958"/>
          </a:xfrm>
          <a:prstGeom prst="rect">
            <a:avLst/>
          </a:prstGeom>
        </p:spPr>
      </p:pic>
      <p:pic>
        <p:nvPicPr>
          <p:cNvPr id="11" name="Рисунок 10" descr="knigonosha_net_3971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488" y="2786058"/>
            <a:ext cx="2786082" cy="3676650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0926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714511"/>
          </a:xfrm>
        </p:spPr>
        <p:txBody>
          <a:bodyPr/>
          <a:lstStyle/>
          <a:p>
            <a:r>
              <a:rPr lang="uk-UA" dirty="0" smtClean="0">
                <a:latin typeface="Arno Pro Smbd" pitchFamily="18" charset="0"/>
              </a:rPr>
              <a:t>Народність творів Котляревського</a:t>
            </a:r>
            <a:endParaRPr lang="ru-RU" dirty="0">
              <a:latin typeface="Arno Pro Smbd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2000240"/>
            <a:ext cx="6400800" cy="4214842"/>
          </a:xfrm>
          <a:solidFill>
            <a:srgbClr val="FFC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normAutofit fontScale="85000" lnSpcReduction="20000"/>
          </a:bodyPr>
          <a:lstStyle/>
          <a:p>
            <a:r>
              <a:rPr lang="uk-UA" sz="3900" dirty="0" err="1" smtClean="0">
                <a:latin typeface="Cambria Math" pitchFamily="18" charset="0"/>
                <a:ea typeface="Cambria Math" pitchFamily="18" charset="0"/>
              </a:rPr>
              <a:t>Зв</a:t>
            </a:r>
            <a:r>
              <a:rPr lang="en-US" sz="3900" dirty="0" smtClean="0">
                <a:latin typeface="Cambria Math" pitchFamily="18" charset="0"/>
                <a:ea typeface="Cambria Math" pitchFamily="18" charset="0"/>
              </a:rPr>
              <a:t>’</a:t>
            </a:r>
            <a:r>
              <a:rPr lang="uk-UA" sz="3900" dirty="0" err="1" smtClean="0">
                <a:latin typeface="Cambria Math" pitchFamily="18" charset="0"/>
                <a:ea typeface="Cambria Math" pitchFamily="18" charset="0"/>
              </a:rPr>
              <a:t>язок</a:t>
            </a:r>
            <a:r>
              <a:rPr lang="uk-UA" sz="3900" dirty="0" smtClean="0">
                <a:latin typeface="Cambria Math" pitchFamily="18" charset="0"/>
                <a:ea typeface="Cambria Math" pitchFamily="18" charset="0"/>
              </a:rPr>
              <a:t> з життям українців;</a:t>
            </a:r>
          </a:p>
          <a:p>
            <a:r>
              <a:rPr lang="uk-UA" sz="3900" dirty="0" smtClean="0">
                <a:latin typeface="Cambria Math" pitchFamily="18" charset="0"/>
                <a:ea typeface="Cambria Math" pitchFamily="18" charset="0"/>
              </a:rPr>
              <a:t>Боротьба народу за волю;</a:t>
            </a:r>
          </a:p>
          <a:p>
            <a:r>
              <a:rPr lang="uk-UA" sz="3900" dirty="0" smtClean="0">
                <a:latin typeface="Cambria Math" pitchFamily="18" charset="0"/>
                <a:ea typeface="Cambria Math" pitchFamily="18" charset="0"/>
              </a:rPr>
              <a:t>Опис життя у народних традиціях;</a:t>
            </a:r>
          </a:p>
          <a:p>
            <a:r>
              <a:rPr lang="uk-UA" sz="3900" dirty="0" smtClean="0">
                <a:latin typeface="Cambria Math" pitchFamily="18" charset="0"/>
                <a:ea typeface="Cambria Math" pitchFamily="18" charset="0"/>
              </a:rPr>
              <a:t>Використання фольклору, </a:t>
            </a:r>
            <a:r>
              <a:rPr lang="uk-UA" sz="3900" dirty="0" err="1" smtClean="0">
                <a:latin typeface="Cambria Math" pitchFamily="18" charset="0"/>
                <a:ea typeface="Cambria Math" pitchFamily="18" charset="0"/>
              </a:rPr>
              <a:t>народнорозмовний</a:t>
            </a:r>
            <a:r>
              <a:rPr lang="uk-UA" sz="3900" dirty="0" smtClean="0">
                <a:latin typeface="Cambria Math" pitchFamily="18" charset="0"/>
                <a:ea typeface="Cambria Math" pitchFamily="18" charset="0"/>
              </a:rPr>
              <a:t> характер творів.</a:t>
            </a:r>
          </a:p>
          <a:p>
            <a:r>
              <a:rPr lang="uk-UA" dirty="0" smtClean="0"/>
              <a:t>(наведіть приклади з текстів </a:t>
            </a:r>
            <a:r>
              <a:rPr lang="uk-UA" dirty="0" err="1" smtClean="0"/>
              <a:t>“Енеїди”</a:t>
            </a:r>
            <a:r>
              <a:rPr lang="uk-UA" dirty="0" smtClean="0"/>
              <a:t> та </a:t>
            </a:r>
            <a:r>
              <a:rPr lang="uk-UA" dirty="0" err="1" smtClean="0"/>
              <a:t>“Наталки</a:t>
            </a:r>
            <a:r>
              <a:rPr lang="uk-UA" dirty="0" smtClean="0"/>
              <a:t> </a:t>
            </a:r>
            <a:r>
              <a:rPr lang="uk-UA" dirty="0" err="1" smtClean="0"/>
              <a:t>Полтавки”</a:t>
            </a:r>
            <a:r>
              <a:rPr lang="uk-UA" dirty="0" smtClean="0"/>
              <a:t>)</a:t>
            </a:r>
            <a:endParaRPr lang="ru-RU" dirty="0"/>
          </a:p>
        </p:txBody>
      </p:sp>
      <p:sp>
        <p:nvSpPr>
          <p:cNvPr id="6" name="Круглая лента лицом вверх 5"/>
          <p:cNvSpPr/>
          <p:nvPr/>
        </p:nvSpPr>
        <p:spPr>
          <a:xfrm>
            <a:off x="1643042" y="2214554"/>
            <a:ext cx="1216152" cy="758952"/>
          </a:xfrm>
          <a:prstGeom prst="ellipseRibbon2">
            <a:avLst>
              <a:gd name="adj1" fmla="val 100000"/>
              <a:gd name="adj2" fmla="val 50000"/>
              <a:gd name="adj3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785786" y="1428736"/>
            <a:ext cx="914400" cy="62864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7358082" y="1428736"/>
            <a:ext cx="914400" cy="55721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0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923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42876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uk-UA" sz="3200" b="1" dirty="0" smtClean="0">
                <a:latin typeface="Cambria Math" pitchFamily="18" charset="0"/>
                <a:ea typeface="Cambria Math" pitchFamily="18" charset="0"/>
              </a:rPr>
            </a:br>
            <a:r>
              <a:rPr lang="uk-UA" sz="3200" b="1" dirty="0" err="1">
                <a:latin typeface="Cambria Math" pitchFamily="18" charset="0"/>
                <a:ea typeface="Cambria Math" pitchFamily="18" charset="0"/>
              </a:rPr>
              <a:t>Б</a:t>
            </a:r>
            <a:r>
              <a:rPr lang="uk-UA" sz="3200" b="1" dirty="0" err="1" smtClean="0">
                <a:latin typeface="Cambria Math" pitchFamily="18" charset="0"/>
                <a:ea typeface="Cambria Math" pitchFamily="18" charset="0"/>
              </a:rPr>
              <a:t>урлескно</a:t>
            </a:r>
            <a:r>
              <a:rPr lang="uk-UA" sz="3200" b="1" dirty="0" smtClean="0">
                <a:latin typeface="Cambria Math" pitchFamily="18" charset="0"/>
                <a:ea typeface="Cambria Math" pitchFamily="18" charset="0"/>
              </a:rPr>
              <a:t> – травестійна ліро – епічна поема </a:t>
            </a:r>
            <a:r>
              <a:rPr lang="uk-UA" sz="3200" b="1" dirty="0" err="1" smtClean="0">
                <a:latin typeface="Cambria Math" pitchFamily="18" charset="0"/>
                <a:ea typeface="Cambria Math" pitchFamily="18" charset="0"/>
              </a:rPr>
              <a:t>“Енеїда</a:t>
            </a:r>
            <a:r>
              <a:rPr lang="uk-UA" sz="3200" b="1" dirty="0" smtClean="0">
                <a:latin typeface="Cambria Math" pitchFamily="18" charset="0"/>
                <a:ea typeface="Cambria Math" pitchFamily="18" charset="0"/>
              </a:rPr>
              <a:t>;</a:t>
            </a:r>
            <a:endParaRPr lang="ru-RU" sz="32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im9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1928802"/>
            <a:ext cx="2786082" cy="3643338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  <p:pic>
        <p:nvPicPr>
          <p:cNvPr id="5" name="Рисунок 4" descr="im8ages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60" y="2214554"/>
            <a:ext cx="2857520" cy="4143404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  <p:pic>
        <p:nvPicPr>
          <p:cNvPr id="6" name="Рисунок 5" descr="im11ages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2357430"/>
            <a:ext cx="3000364" cy="4071966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536289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енеїдаjpg.jpg"/>
          <p:cNvPicPr>
            <a:picLocks noChangeAspect="1"/>
          </p:cNvPicPr>
          <p:nvPr/>
        </p:nvPicPr>
        <p:blipFill>
          <a:blip r:embed="rId4">
            <a:lum/>
          </a:blip>
          <a:stretch>
            <a:fillRect/>
          </a:stretch>
        </p:blipFill>
        <p:spPr>
          <a:xfrm>
            <a:off x="857224" y="2071678"/>
            <a:ext cx="7286676" cy="4000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2071702"/>
          </a:xfrm>
        </p:spPr>
        <p:txBody>
          <a:bodyPr>
            <a:normAutofit/>
          </a:bodyPr>
          <a:lstStyle/>
          <a:p>
            <a:r>
              <a:rPr lang="uk-UA" sz="3600" dirty="0" smtClean="0">
                <a:latin typeface="Arno Pro Smbd Caption" pitchFamily="18" charset="0"/>
              </a:rPr>
              <a:t>“О Зевс ! О, батечку мій рідний !</a:t>
            </a:r>
            <a:br>
              <a:rPr lang="uk-UA" sz="3600" dirty="0" smtClean="0">
                <a:latin typeface="Arno Pro Smbd Caption" pitchFamily="18" charset="0"/>
              </a:rPr>
            </a:br>
            <a:r>
              <a:rPr lang="uk-UA" sz="3600" dirty="0" smtClean="0">
                <a:latin typeface="Arno Pro Smbd Caption" pitchFamily="18" charset="0"/>
              </a:rPr>
              <a:t>На плач дочки </a:t>
            </a:r>
            <a:r>
              <a:rPr lang="uk-UA" sz="3600" dirty="0" err="1" smtClean="0">
                <a:latin typeface="Arno Pro Smbd Caption" pitchFamily="18" charset="0"/>
              </a:rPr>
              <a:t>своєй</a:t>
            </a:r>
            <a:r>
              <a:rPr lang="uk-UA" sz="3600" dirty="0" smtClean="0">
                <a:latin typeface="Arno Pro Smbd Caption" pitchFamily="18" charset="0"/>
              </a:rPr>
              <a:t>;</a:t>
            </a:r>
            <a:br>
              <a:rPr lang="uk-UA" sz="3600" dirty="0" smtClean="0">
                <a:latin typeface="Arno Pro Smbd Caption" pitchFamily="18" charset="0"/>
              </a:rPr>
            </a:br>
            <a:r>
              <a:rPr lang="uk-UA" sz="3600" dirty="0" smtClean="0">
                <a:latin typeface="Arno Pro Smbd Caption" pitchFamily="18" charset="0"/>
              </a:rPr>
              <a:t>Спаси народ фрігійський бідний…”</a:t>
            </a:r>
            <a:endParaRPr lang="ru-RU" sz="3600" dirty="0">
              <a:latin typeface="Arno Pro Smbd Caption" pitchFamily="18" charset="0"/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223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1.jpg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uk-UA" sz="2700" dirty="0" smtClean="0">
                <a:latin typeface="Arno Pro Smbd Caption" pitchFamily="18" charset="0"/>
              </a:rPr>
              <a:t>“ </a:t>
            </a:r>
            <a:r>
              <a:rPr lang="uk-UA" sz="2700" dirty="0" err="1" smtClean="0">
                <a:latin typeface="Arno Pro Smbd Caption" pitchFamily="18" charset="0"/>
              </a:rPr>
              <a:t>Відкіль</a:t>
            </a:r>
            <a:r>
              <a:rPr lang="uk-UA" sz="2700" dirty="0" smtClean="0">
                <a:latin typeface="Arno Pro Smbd Caption" pitchFamily="18" charset="0"/>
              </a:rPr>
              <a:t> такі се гольтіпаки?”</a:t>
            </a:r>
            <a:br>
              <a:rPr lang="uk-UA" sz="2700" dirty="0" smtClean="0">
                <a:latin typeface="Arno Pro Smbd Caption" pitchFamily="18" charset="0"/>
              </a:rPr>
            </a:br>
            <a:r>
              <a:rPr lang="uk-UA" sz="2700" dirty="0" smtClean="0">
                <a:latin typeface="Arno Pro Smbd Caption" pitchFamily="18" charset="0"/>
              </a:rPr>
              <a:t>чи рибу з Дону везете ?</a:t>
            </a:r>
            <a:br>
              <a:rPr lang="uk-UA" sz="2700" dirty="0" smtClean="0">
                <a:latin typeface="Arno Pro Smbd Caption" pitchFamily="18" charset="0"/>
              </a:rPr>
            </a:br>
            <a:r>
              <a:rPr lang="uk-UA" sz="2700" dirty="0" smtClean="0">
                <a:latin typeface="Arno Pro Smbd Caption" pitchFamily="18" charset="0"/>
              </a:rPr>
              <a:t>Чи, може </a:t>
            </a:r>
            <a:r>
              <a:rPr lang="uk-UA" sz="2700" dirty="0" err="1" smtClean="0">
                <a:latin typeface="Arno Pro Smbd Caption" pitchFamily="18" charset="0"/>
              </a:rPr>
              <a:t>виходці</a:t>
            </a:r>
            <a:r>
              <a:rPr lang="uk-UA" sz="2700" dirty="0" smtClean="0">
                <a:latin typeface="Arno Pro Smbd Caption" pitchFamily="18" charset="0"/>
              </a:rPr>
              <a:t> – бурлаки?</a:t>
            </a:r>
            <a:br>
              <a:rPr lang="uk-UA" sz="2700" dirty="0" smtClean="0">
                <a:latin typeface="Arno Pro Smbd Caption" pitchFamily="18" charset="0"/>
              </a:rPr>
            </a:br>
            <a:r>
              <a:rPr lang="uk-UA" sz="2700" dirty="0" smtClean="0">
                <a:latin typeface="Arno Pro Smbd Caption" pitchFamily="18" charset="0"/>
              </a:rPr>
              <a:t>Куди, прочани , ви йдете ?”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4" name="Рисунок 3" descr="im8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04" y="1857364"/>
            <a:ext cx="5572164" cy="4714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24253.jpg"/>
          <p:cNvPicPr>
            <a:picLocks noChangeAspect="1"/>
          </p:cNvPicPr>
          <p:nvPr/>
        </p:nvPicPr>
        <p:blipFill>
          <a:blip r:embed="rId3">
            <a:lum brigh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0488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80" y="1785926"/>
            <a:ext cx="5572164" cy="47149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Arno Pro Smbd Caption" pitchFamily="18" charset="0"/>
              </a:rPr>
              <a:t>“ Не плачте, мамо ! Я покорюся вашій волі і для вас за </a:t>
            </a:r>
            <a:r>
              <a:rPr lang="uk-UA" sz="3200" dirty="0" err="1" smtClean="0">
                <a:latin typeface="Arno Pro Smbd Caption" pitchFamily="18" charset="0"/>
              </a:rPr>
              <a:t>первого</a:t>
            </a:r>
            <a:r>
              <a:rPr lang="uk-UA" sz="3200" dirty="0" smtClean="0">
                <a:latin typeface="Arno Pro Smbd Caption" pitchFamily="18" charset="0"/>
              </a:rPr>
              <a:t> жениха, вам угодного, піду заміж…”</a:t>
            </a:r>
            <a:endParaRPr lang="ru-RU" sz="3200" dirty="0">
              <a:latin typeface="Arno Pro Smbd Caption" pitchFamily="18" charset="0"/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І.П.Котляревський – зачинатель нової української літератури.</a:t>
            </a:r>
            <a:endParaRPr lang="ru-RU" dirty="0"/>
          </a:p>
        </p:txBody>
      </p:sp>
      <p:pic>
        <p:nvPicPr>
          <p:cNvPr id="4" name="Содержимое 3" descr="00003.jpg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kotlyrevsk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357166"/>
            <a:ext cx="4714908" cy="60722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loss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2858"/>
          </a:xfrm>
          <a:solidFill>
            <a:schemeClr val="accent4">
              <a:lumMod val="60000"/>
              <a:lumOff val="40000"/>
            </a:schemeClr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Arno Pro Smbd" pitchFamily="18" charset="0"/>
              </a:rPr>
              <a:t>“ Наталка  Полтавка ” </a:t>
            </a:r>
            <a:r>
              <a:rPr lang="uk-UA" dirty="0" smtClean="0">
                <a:latin typeface="Arno Pro Smbd" pitchFamily="18" charset="0"/>
              </a:rPr>
              <a:t>– це праматір українського народного </a:t>
            </a:r>
            <a:r>
              <a:rPr lang="uk-UA" dirty="0" smtClean="0">
                <a:latin typeface="Arno Pro Smbd" pitchFamily="18" charset="0"/>
              </a:rPr>
              <a:t>театру 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3100" dirty="0" smtClean="0"/>
              <a:t>( І.Карпенко – Карий )</a:t>
            </a:r>
            <a:br>
              <a:rPr lang="uk-UA" sz="3100" dirty="0" smtClean="0"/>
            </a:br>
            <a:r>
              <a:rPr lang="uk-UA" sz="3100" dirty="0" smtClean="0"/>
              <a:t>Вперше була поставлена 21 січня 1921 року у Харківському театрі.</a:t>
            </a:r>
            <a:endParaRPr lang="ru-RU" sz="3100" dirty="0"/>
          </a:p>
        </p:txBody>
      </p:sp>
      <p:pic>
        <p:nvPicPr>
          <p:cNvPr id="4" name="Рисунок 3" descr="44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143248"/>
            <a:ext cx="4732315" cy="3433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возний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8" y="3000372"/>
            <a:ext cx="3214710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Arial Black" pitchFamily="34" charset="0"/>
              </a:rPr>
              <a:t>Соціально – побутова драма “</a:t>
            </a:r>
            <a:r>
              <a:rPr lang="en-US" b="1" dirty="0" smtClean="0">
                <a:latin typeface="Arial Black" pitchFamily="34" charset="0"/>
              </a:rPr>
              <a:t> </a:t>
            </a:r>
            <a:r>
              <a:rPr lang="uk-UA" b="1" dirty="0" smtClean="0">
                <a:latin typeface="Arial Black" pitchFamily="34" charset="0"/>
              </a:rPr>
              <a:t>Наталка </a:t>
            </a:r>
            <a:r>
              <a:rPr lang="uk-UA" b="1" dirty="0" err="1" smtClean="0">
                <a:latin typeface="Arial Black" pitchFamily="34" charset="0"/>
              </a:rPr>
              <a:t>Полтавка”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4" name="Рисунок 3" descr="imag1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1857364"/>
            <a:ext cx="2928958" cy="4357718"/>
          </a:xfrm>
          <a:prstGeom prst="rect">
            <a:avLst/>
          </a:prstGeom>
        </p:spPr>
      </p:pic>
      <p:pic>
        <p:nvPicPr>
          <p:cNvPr id="5" name="Рисунок 4" descr="imag2es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314" y="1643050"/>
            <a:ext cx="4071934" cy="2786082"/>
          </a:xfrm>
          <a:prstGeom prst="rect">
            <a:avLst/>
          </a:prstGeom>
        </p:spPr>
      </p:pic>
      <p:pic>
        <p:nvPicPr>
          <p:cNvPr id="6" name="Рисунок 5" descr="i99mages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0430" y="4143380"/>
            <a:ext cx="4071966" cy="2500330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22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 rot="16200000">
            <a:off x="3935471" y="-863669"/>
            <a:ext cx="1530846" cy="3258184"/>
          </a:xfrm>
          <a:prstGeom prst="cloudCallou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lvl="0"/>
            <a:r>
              <a:rPr lang="uk-UA" sz="3200" b="1" dirty="0" smtClean="0">
                <a:solidFill>
                  <a:srgbClr val="FF0000"/>
                </a:solidFill>
              </a:rPr>
              <a:t>“ Золото – не дівка !”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11750"/>
          </a:xfrm>
          <a:solidFill>
            <a:schemeClr val="accent6">
              <a:lumMod val="20000"/>
              <a:lumOff val="8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uk-UA" dirty="0" smtClean="0"/>
              <a:t>С</a:t>
            </a:r>
            <a:r>
              <a:rPr lang="uk-UA" dirty="0" smtClean="0">
                <a:latin typeface="Arno Pro Smbd" pitchFamily="18" charset="0"/>
              </a:rPr>
              <a:t>кладіть усну розповідь про Наталку, зазначаючи ставлення її </a:t>
            </a:r>
            <a:br>
              <a:rPr lang="uk-UA" dirty="0" smtClean="0">
                <a:latin typeface="Arno Pro Smbd" pitchFamily="18" charset="0"/>
              </a:rPr>
            </a:br>
            <a:r>
              <a:rPr lang="uk-UA" dirty="0" smtClean="0">
                <a:latin typeface="Arno Pro Smbd" pitchFamily="18" charset="0"/>
              </a:rPr>
              <a:t>*  до матері</a:t>
            </a:r>
            <a:br>
              <a:rPr lang="uk-UA" dirty="0" smtClean="0">
                <a:latin typeface="Arno Pro Smbd" pitchFamily="18" charset="0"/>
              </a:rPr>
            </a:br>
            <a:r>
              <a:rPr lang="uk-UA" dirty="0" smtClean="0">
                <a:latin typeface="Arno Pro Smbd" pitchFamily="18" charset="0"/>
              </a:rPr>
              <a:t>*ставлення до людей старшого віку</a:t>
            </a:r>
            <a:br>
              <a:rPr lang="uk-UA" dirty="0" smtClean="0">
                <a:latin typeface="Arno Pro Smbd" pitchFamily="18" charset="0"/>
              </a:rPr>
            </a:br>
            <a:r>
              <a:rPr lang="uk-UA" dirty="0" smtClean="0">
                <a:latin typeface="Arno Pro Smbd" pitchFamily="18" charset="0"/>
              </a:rPr>
              <a:t>* до коханого</a:t>
            </a:r>
            <a:br>
              <a:rPr lang="uk-UA" dirty="0" smtClean="0">
                <a:latin typeface="Arno Pro Smbd" pitchFamily="18" charset="0"/>
              </a:rPr>
            </a:br>
            <a:r>
              <a:rPr lang="uk-UA" dirty="0" smtClean="0">
                <a:latin typeface="Arno Pro Smbd" pitchFamily="18" charset="0"/>
              </a:rPr>
              <a:t>* відношення до кохання</a:t>
            </a:r>
            <a:br>
              <a:rPr lang="uk-UA" dirty="0" smtClean="0">
                <a:latin typeface="Arno Pro Smbd" pitchFamily="18" charset="0"/>
              </a:rPr>
            </a:br>
            <a:r>
              <a:rPr lang="uk-UA" dirty="0" smtClean="0">
                <a:latin typeface="Arno Pro Smbd" pitchFamily="18" charset="0"/>
              </a:rPr>
              <a:t>* до багатства</a:t>
            </a:r>
            <a:endParaRPr lang="ru-RU" dirty="0">
              <a:latin typeface="Arno Pro Smbd" pitchFamily="18" charset="0"/>
            </a:endParaRPr>
          </a:p>
        </p:txBody>
      </p:sp>
      <p:pic>
        <p:nvPicPr>
          <p:cNvPr id="4" name="Рисунок 3" descr="нат полт 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4572008"/>
            <a:ext cx="2643206" cy="22859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Наталка полт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4643422"/>
            <a:ext cx="2500330" cy="22145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uk-UA" sz="2800" dirty="0" smtClean="0"/>
              <a:t>Порівняйте Наталку із сучасними дівчатами.</a:t>
            </a:r>
            <a:br>
              <a:rPr lang="uk-UA" sz="2800" dirty="0" smtClean="0"/>
            </a:br>
            <a:r>
              <a:rPr lang="uk-UA" sz="2800" dirty="0" smtClean="0"/>
              <a:t>Чи правильний вибір вона зробила?</a:t>
            </a:r>
            <a:br>
              <a:rPr lang="uk-UA" sz="2800" dirty="0" smtClean="0"/>
            </a:br>
            <a:r>
              <a:rPr lang="uk-UA" sz="2800" dirty="0" smtClean="0"/>
              <a:t>А якби вчинили ви на Наталчиному місці?</a:t>
            </a:r>
            <a:br>
              <a:rPr lang="uk-UA" sz="2800" dirty="0" smtClean="0"/>
            </a:br>
            <a:r>
              <a:rPr lang="uk-UA" sz="2800" dirty="0" smtClean="0"/>
              <a:t>Чи буде щасливою дівчина з коханим, у якого немає достатку?</a:t>
            </a:r>
            <a:br>
              <a:rPr lang="uk-UA" sz="2800" dirty="0" smtClean="0"/>
            </a:br>
            <a:r>
              <a:rPr lang="uk-UA" sz="2800" dirty="0" smtClean="0"/>
              <a:t>Яку роль відіграють гроші у сучасному житті?</a:t>
            </a:r>
            <a:br>
              <a:rPr lang="uk-UA" sz="2800" dirty="0" smtClean="0"/>
            </a:br>
            <a:r>
              <a:rPr lang="uk-UA" sz="2800" dirty="0" smtClean="0"/>
              <a:t>Який вибір краще зробити для щасливого майбутнього:</a:t>
            </a:r>
            <a:br>
              <a:rPr lang="uk-UA" sz="2800" dirty="0" smtClean="0"/>
            </a:br>
            <a:r>
              <a:rPr lang="uk-UA" sz="2800" dirty="0" smtClean="0"/>
              <a:t>без кохання у багатстві, чи з коханням у бідності ?</a:t>
            </a:r>
            <a:br>
              <a:rPr lang="uk-UA" sz="2800" dirty="0" smtClean="0"/>
            </a:br>
            <a:r>
              <a:rPr lang="uk-UA" sz="2800" dirty="0" smtClean="0"/>
              <a:t>Висловіть власні думки</a:t>
            </a:r>
            <a:br>
              <a:rPr lang="uk-UA" sz="2800" dirty="0" smtClean="0"/>
            </a:br>
            <a:r>
              <a:rPr lang="uk-UA" sz="2800" dirty="0" smtClean="0"/>
              <a:t>……………….</a:t>
            </a:r>
            <a:endParaRPr lang="ru-RU" sz="2800" dirty="0"/>
          </a:p>
        </p:txBody>
      </p:sp>
      <p:pic>
        <p:nvPicPr>
          <p:cNvPr id="3" name="Рисунок 2" descr="монетаjp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4714884"/>
            <a:ext cx="3214710" cy="1928826"/>
          </a:xfrm>
          <a:prstGeom prst="triangle">
            <a:avLst>
              <a:gd name="adj" fmla="val 48171"/>
            </a:avLst>
          </a:prstGeom>
        </p:spPr>
      </p:pic>
      <p:pic>
        <p:nvPicPr>
          <p:cNvPr id="4" name="Рисунок 3" descr="сердце аниме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0316" y="4357694"/>
            <a:ext cx="2833684" cy="2500306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c3ac_bd5cad98_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15082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Arno Pro Smbd" pitchFamily="18" charset="0"/>
              </a:rPr>
              <a:t>Що говорить український  народ про кохання та одруження</a:t>
            </a:r>
            <a:br>
              <a:rPr lang="uk-UA" dirty="0" smtClean="0">
                <a:latin typeface="Arno Pro Smbd" pitchFamily="18" charset="0"/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4000" dirty="0" smtClean="0">
                <a:latin typeface="Comic Sans MS" pitchFamily="66" charset="0"/>
              </a:rPr>
              <a:t>Де любов у хаті, там люди багаті.</a:t>
            </a:r>
            <a:br>
              <a:rPr lang="uk-UA" sz="4000" dirty="0" smtClean="0">
                <a:latin typeface="Comic Sans MS" pitchFamily="66" charset="0"/>
              </a:rPr>
            </a:br>
            <a:r>
              <a:rPr lang="uk-UA" sz="4000" dirty="0" smtClean="0">
                <a:latin typeface="Comic Sans MS" pitchFamily="66" charset="0"/>
              </a:rPr>
              <a:t>Де любов, там і щастя</a:t>
            </a:r>
            <a:br>
              <a:rPr lang="uk-UA" sz="4000" dirty="0" smtClean="0">
                <a:latin typeface="Comic Sans MS" pitchFamily="66" charset="0"/>
              </a:rPr>
            </a:br>
            <a:r>
              <a:rPr lang="uk-UA" sz="4000" dirty="0" smtClean="0">
                <a:latin typeface="Comic Sans MS" pitchFamily="66" charset="0"/>
              </a:rPr>
              <a:t>Старого любить тільки дні губить.</a:t>
            </a:r>
            <a:br>
              <a:rPr lang="uk-UA" sz="4000" dirty="0" smtClean="0">
                <a:latin typeface="Comic Sans MS" pitchFamily="66" charset="0"/>
              </a:rPr>
            </a:br>
            <a:r>
              <a:rPr lang="uk-UA" sz="4000" dirty="0" smtClean="0">
                <a:latin typeface="Comic Sans MS" pitchFamily="66" charset="0"/>
              </a:rPr>
              <a:t>Ліпше весь вік дівувати, як з нелюбом проживати.</a:t>
            </a:r>
            <a:br>
              <a:rPr lang="uk-UA" sz="4000" dirty="0" smtClean="0">
                <a:latin typeface="Comic Sans MS" pitchFamily="66" charset="0"/>
              </a:rPr>
            </a:br>
            <a:r>
              <a:rPr lang="uk-UA" sz="4000" dirty="0" smtClean="0">
                <a:latin typeface="Comic Sans MS" pitchFamily="66" charset="0"/>
              </a:rPr>
              <a:t>Як серцем не любиш, то словом не здуриш.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Сердце 3"/>
          <p:cNvSpPr/>
          <p:nvPr/>
        </p:nvSpPr>
        <p:spPr>
          <a:xfrm>
            <a:off x="714348" y="5214950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ердце 4"/>
          <p:cNvSpPr/>
          <p:nvPr/>
        </p:nvSpPr>
        <p:spPr>
          <a:xfrm>
            <a:off x="1285852" y="5214950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ukoshko.jpg" id="12" name="Рисунок 11"/>
          <p:cNvPicPr>
            <a:picLocks noChangeAspect="1"/>
          </p:cNvPicPr>
          <p:nvPr/>
        </p:nvPicPr>
        <p:blipFill>
          <a:blip r:embed="rId3">
            <a:lum bright="10000"/>
          </a:blip>
          <a:srcRect r="107"/>
          <a:stretch>
            <a:fillRect/>
          </a:stretch>
        </p:blipFill>
        <p:spPr>
          <a:xfrm>
            <a:off x="214282" y="4786322"/>
            <a:ext cx="3714776" cy="1848983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uk-UA" smtClean="0" sz="3600">
                <a:latin charset="0" pitchFamily="34" typeface="Arial Black"/>
              </a:rPr>
              <a:t>“ Кошик народної творчості ”</a:t>
            </a:r>
            <a:endParaRPr dirty="0" lang="ru-RU" sz="3600">
              <a:latin charset="0" pitchFamily="34" typeface="Arial Black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2" sz="half"/>
          </p:nvPr>
        </p:nvSpPr>
        <p:spPr>
          <a:xfrm>
            <a:off x="4429124" y="1500174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b="1" dirty="0" lang="uk-UA" smtClean="0" sz="3200">
                <a:solidFill>
                  <a:srgbClr val="7030A0"/>
                </a:solidFill>
                <a:latin charset="0" pitchFamily="66" typeface="Monotype Corsiva"/>
              </a:rPr>
              <a:t>Друга група </a:t>
            </a:r>
            <a:r>
              <a:rPr b="1" dirty="0" err="1" lang="uk-UA" smtClean="0" sz="3200">
                <a:solidFill>
                  <a:srgbClr val="7030A0"/>
                </a:solidFill>
                <a:latin charset="0" pitchFamily="66" typeface="Monotype Corsiva"/>
              </a:rPr>
              <a:t>“Полтавка”</a:t>
            </a:r>
            <a:endParaRPr b="1" dirty="0" lang="uk-UA" smtClean="0" sz="3200">
              <a:solidFill>
                <a:srgbClr val="7030A0"/>
              </a:solidFill>
              <a:latin charset="0" pitchFamily="66" typeface="Monotype Corsiva"/>
            </a:endParaRPr>
          </a:p>
          <a:p>
            <a:r>
              <a:rPr b="1" dirty="0" lang="uk-UA" smtClean="0" sz="3200">
                <a:latin charset="0" pitchFamily="66" typeface="Monotype Corsiva"/>
              </a:rPr>
              <a:t>Збирає приказки, </a:t>
            </a:r>
            <a:r>
              <a:rPr b="1" dirty="0" err="1" lang="uk-UA" smtClean="0" sz="3200">
                <a:latin charset="0" pitchFamily="66" typeface="Monotype Corsiva"/>
              </a:rPr>
              <a:t>прислів</a:t>
            </a:r>
            <a:r>
              <a:rPr b="1" dirty="0" lang="en-US" smtClean="0" sz="3200">
                <a:latin charset="0" pitchFamily="66" typeface="Monotype Corsiva"/>
              </a:rPr>
              <a:t>’</a:t>
            </a:r>
            <a:r>
              <a:rPr b="1" dirty="0" lang="uk-UA" smtClean="0" sz="3200">
                <a:latin charset="0" pitchFamily="66" typeface="Monotype Corsiva"/>
              </a:rPr>
              <a:t>я, фразеологізми із драми  “НАТАЛКА ПОЛТАВКА”</a:t>
            </a:r>
            <a:endParaRPr b="1" dirty="0" lang="ru-RU" sz="3200">
              <a:latin charset="0" pitchFamily="66" typeface="Monotype Corsiva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 sz="half"/>
          </p:nvPr>
        </p:nvSpPr>
        <p:spPr>
          <a:xfrm>
            <a:off x="285720" y="1428736"/>
            <a:ext cx="3929090" cy="35004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b="1" dirty="0" lang="uk-UA" smtClean="0" sz="3200">
                <a:solidFill>
                  <a:srgbClr val="7030A0"/>
                </a:solidFill>
                <a:latin charset="0" pitchFamily="66" typeface="Monotype Corsiva"/>
              </a:rPr>
              <a:t>Перша група </a:t>
            </a:r>
            <a:r>
              <a:rPr b="1" dirty="0" err="1" lang="uk-UA" smtClean="0" sz="3200">
                <a:solidFill>
                  <a:srgbClr val="7030A0"/>
                </a:solidFill>
                <a:latin charset="0" pitchFamily="66" typeface="Monotype Corsiva"/>
              </a:rPr>
              <a:t>“Енеїда”</a:t>
            </a:r>
            <a:endParaRPr b="1" dirty="0" lang="uk-UA" smtClean="0" sz="3200">
              <a:solidFill>
                <a:srgbClr val="7030A0"/>
              </a:solidFill>
              <a:latin charset="0" pitchFamily="66" typeface="Monotype Corsiva"/>
            </a:endParaRPr>
          </a:p>
          <a:p>
            <a:r>
              <a:rPr b="1" dirty="0" lang="uk-UA" smtClean="0" sz="3200">
                <a:latin charset="0" pitchFamily="66" typeface="Monotype Corsiva"/>
              </a:rPr>
              <a:t>Збирає фразеологізми, </a:t>
            </a:r>
            <a:r>
              <a:rPr b="1" dirty="0" err="1" lang="uk-UA" smtClean="0" sz="3200">
                <a:latin charset="0" pitchFamily="66" typeface="Monotype Corsiva"/>
              </a:rPr>
              <a:t>прислів</a:t>
            </a:r>
            <a:r>
              <a:rPr b="1" dirty="0" lang="en-US" smtClean="0" sz="3200">
                <a:latin charset="0" pitchFamily="66" typeface="Monotype Corsiva"/>
              </a:rPr>
              <a:t>’</a:t>
            </a:r>
            <a:r>
              <a:rPr b="1" dirty="0" lang="uk-UA" smtClean="0" sz="3200">
                <a:latin charset="0" pitchFamily="66" typeface="Monotype Corsiva"/>
              </a:rPr>
              <a:t>я, влучні вислови із поеми </a:t>
            </a:r>
            <a:r>
              <a:rPr b="1" dirty="0" err="1" lang="uk-UA" smtClean="0" sz="3200">
                <a:latin charset="0" pitchFamily="66" typeface="Monotype Corsiva"/>
              </a:rPr>
              <a:t>“Енеїда</a:t>
            </a:r>
            <a:r>
              <a:rPr dirty="0" err="1" lang="uk-UA" smtClean="0">
                <a:latin charset="0" pitchFamily="18" typeface="Bookman Old Style"/>
              </a:rPr>
              <a:t>”</a:t>
            </a:r>
            <a:endParaRPr dirty="0" lang="ru-RU">
              <a:latin charset="0" pitchFamily="18" typeface="Bookman Old Style"/>
            </a:endParaRPr>
          </a:p>
        </p:txBody>
      </p:sp>
      <p:pic>
        <p:nvPicPr>
          <p:cNvPr descr="лукошко.jpg" id="13" name="Рисунок 12"/>
          <p:cNvPicPr>
            <a:picLocks noChangeAspect="1"/>
          </p:cNvPicPr>
          <p:nvPr/>
        </p:nvPicPr>
        <p:blipFill>
          <a:blip r:embed="rId4"/>
          <a:srcRect r="126"/>
          <a:stretch>
            <a:fillRect/>
          </a:stretch>
        </p:blipFill>
        <p:spPr>
          <a:xfrm>
            <a:off x="4357686" y="4572008"/>
            <a:ext cx="4286248" cy="2285992"/>
          </a:xfrm>
          <a:prstGeom prst="rect">
            <a:avLst/>
          </a:prstGeom>
        </p:spPr>
      </p:pic>
      <p:pic>
        <p:nvPicPr>
          <p:cNvPr descr="кущ калини jpg.jpg" id="14" name="Рисунок 13"/>
          <p:cNvPicPr>
            <a:picLocks noChangeAspect="1"/>
          </p:cNvPicPr>
          <p:nvPr/>
        </p:nvPicPr>
        <p:blipFill>
          <a:blip r:embed="rId5">
            <a:lum/>
          </a:blip>
          <a:srcRect b="33333" l="41667" t="9375"/>
          <a:stretch>
            <a:fillRect/>
          </a:stretch>
        </p:blipFill>
        <p:spPr>
          <a:xfrm>
            <a:off x="5143504" y="5286388"/>
            <a:ext cx="2714644" cy="865352"/>
          </a:xfrm>
          <a:prstGeom prst="rect">
            <a:avLst/>
          </a:prstGeom>
        </p:spPr>
      </p:pic>
      <p:pic>
        <p:nvPicPr>
          <p:cNvPr descr="калина.png" id="15" name="Рисунок 14"/>
          <p:cNvPicPr>
            <a:picLocks noChangeAspect="1"/>
          </p:cNvPicPr>
          <p:nvPr/>
        </p:nvPicPr>
        <p:blipFill>
          <a:blip r:embed="rId6">
            <a:lum bright="20000"/>
          </a:blip>
          <a:srcRect b="128" r="89"/>
          <a:stretch>
            <a:fillRect/>
          </a:stretch>
        </p:blipFill>
        <p:spPr>
          <a:xfrm>
            <a:off x="928662" y="5429264"/>
            <a:ext cx="2071702" cy="663343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builtIn="1" name="chimes.wav" r:embed="rId2"/>
      </p:stSnd>
    </p:sndAc>
  </p:transition>
  <p:timing>
    <p:tnLst>
      <p:par>
        <p:cTn dur="indefinite" id="1" nodeType="tmRoot" restart="never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ущ калини jp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uk-UA" sz="2800" b="0" dirty="0" smtClean="0">
                <a:latin typeface="Arial Narrow" pitchFamily="34" charset="0"/>
              </a:rPr>
              <a:t>МУТИВ , ЯК НА СЕЛІ МОСКАЛЬ;                                    ВЕЛИКІЇ У СТРАХА ОЧІ ;  ОХЛЯВ, ЯК В ДОЩ ЩЕНЯ;       ГОСТРИЙ , ЯК НА БРИТВІ СТАЛЬ.</a:t>
            </a:r>
            <a:endParaRPr lang="ru-RU" sz="2800" b="0" dirty="0">
              <a:latin typeface="Arial Narrow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22313" y="214290"/>
            <a:ext cx="7772400" cy="3929090"/>
          </a:xfr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3200" dirty="0" smtClean="0"/>
              <a:t>“П</a:t>
            </a:r>
            <a:r>
              <a:rPr lang="en-US" sz="3200" dirty="0" smtClean="0"/>
              <a:t>’</a:t>
            </a:r>
            <a:r>
              <a:rPr lang="uk-UA" sz="3200" dirty="0" err="1" smtClean="0"/>
              <a:t>ятами</a:t>
            </a:r>
            <a:r>
              <a:rPr lang="uk-UA" sz="3200" dirty="0" smtClean="0"/>
              <a:t> накивав;  куди очі почухрав;  </a:t>
            </a:r>
            <a:r>
              <a:rPr lang="uk-UA" sz="3200" dirty="0" err="1" smtClean="0"/>
              <a:t>гірчіший</a:t>
            </a:r>
            <a:r>
              <a:rPr lang="uk-UA" sz="3200" dirty="0" smtClean="0"/>
              <a:t> від перцю ;  підпускати ляси;  мотати на </a:t>
            </a:r>
            <a:r>
              <a:rPr lang="uk-UA" sz="3200" dirty="0" err="1" smtClean="0"/>
              <a:t>ус</a:t>
            </a:r>
            <a:r>
              <a:rPr lang="uk-UA" sz="3200" dirty="0" smtClean="0"/>
              <a:t>;  нагріти в пазусі гадюку;   дати дропака;  дати драла;                    погнати </a:t>
            </a:r>
            <a:r>
              <a:rPr lang="uk-UA" sz="3200" dirty="0" err="1" smtClean="0"/>
              <a:t>втришиї</a:t>
            </a:r>
            <a:r>
              <a:rPr lang="uk-UA" sz="3200" dirty="0" smtClean="0"/>
              <a:t>;  за гріхи їм носа втруть;  полічити ребра; загнати в глухий кут;  почесати ребра й спину;  йому море  по коліна.                                         </a:t>
            </a:r>
            <a:endParaRPr lang="ru-RU" sz="3200" dirty="0"/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лина 3 .jp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00034" y="214290"/>
            <a:ext cx="8143932" cy="6357982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357166"/>
            <a:ext cx="7772400" cy="628654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b="0" dirty="0" smtClean="0"/>
              <a:t>В ТОЛК НЕ ВІЗЬМУ;   НАУКА В ЛІС НЕ ВЕДЕ;</a:t>
            </a:r>
            <a:br>
              <a:rPr lang="uk-UA" sz="2800" b="0" dirty="0" smtClean="0"/>
            </a:br>
            <a:r>
              <a:rPr lang="uk-UA" sz="2800" b="0" dirty="0" smtClean="0"/>
              <a:t>ЗНАЙСЯ КІНЬ З КОНЕМ, А ВІЛ З ВОЛОМ;</a:t>
            </a:r>
            <a:br>
              <a:rPr lang="uk-UA" sz="2800" b="0" dirty="0" smtClean="0"/>
            </a:br>
            <a:r>
              <a:rPr lang="uk-UA" sz="2800" b="0" dirty="0" smtClean="0"/>
              <a:t>НА ОЧІ НЕ НАВИСЛА;    ОБЛИЗНЯ ПІЙМАЛИ;</a:t>
            </a:r>
            <a:br>
              <a:rPr lang="uk-UA" sz="2800" b="0" dirty="0" smtClean="0"/>
            </a:br>
            <a:r>
              <a:rPr lang="uk-UA" sz="2800" b="0" dirty="0" smtClean="0"/>
              <a:t>ВГОРУ ДЕРЕТЬСЯ, А ПІД НОСОМ НІЧОГО НЕ БАЧИТЬ;  ЖИЖКИ ЗАДРИЖАТЬ;   ЛУЧЧЕ СИНИЦЯ В ЖМЕНІ,           ЯК ЖУРАВЕЛЬ В НЕБІ;    СЕРЦЕ МОЄ РУЧАЄТЬСЯ;   МАЄМОСЯ, ЯК ГОРОХ ПРИ ДОРОЗІ;</a:t>
            </a:r>
            <a:br>
              <a:rPr lang="uk-UA" sz="2800" b="0" dirty="0" smtClean="0"/>
            </a:br>
            <a:r>
              <a:rPr lang="uk-UA" sz="2800" b="0" dirty="0" smtClean="0"/>
              <a:t>НА ПОХИЛЕ ДЕРЕВО І КОЗИ СКАЧУТЬ;</a:t>
            </a:r>
            <a:br>
              <a:rPr lang="uk-UA" sz="2800" b="0" dirty="0" smtClean="0"/>
            </a:br>
            <a:r>
              <a:rPr lang="uk-UA" sz="2800" b="0" dirty="0" smtClean="0"/>
              <a:t>НІХТО НЕ ВІДА, ХТО ЯК ОБІДА;    ХТО ЖИВЕ ЧЕСНО І ГОРДУЄТЬСЯ ТРУДАМИ СВОЇМИ,  ТОМУ Й КУСОК ЧЕРСТВОГО ХЛІБА СМАЧНІШИЙ ОД М</a:t>
            </a:r>
            <a:r>
              <a:rPr lang="en-US" sz="2800" b="0" dirty="0" smtClean="0"/>
              <a:t>’</a:t>
            </a:r>
            <a:r>
              <a:rPr lang="uk-UA" sz="2800" b="0" dirty="0" smtClean="0"/>
              <a:t>ЯКОЇ БУЛКИ, НЕПРАВДОЮ НАЖИТОЇ;    ОДИН ЯК БИЛИНКА В ПОЛІ;  ХАПУН ТАКИЙ, ЩО І З РІДНОГО БАТЬКА ЗЛУПИТЬ;  БЕЗТАЛАННЕ НАПАДЕ;     КОГО ЛЮБИШ, ТОГО НЕ ЗАБУДЕШ.</a:t>
            </a:r>
            <a:endParaRPr lang="ru-RU" sz="2800" b="0" dirty="0"/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eautiful-flowers-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214554"/>
            <a:ext cx="7772400" cy="4214842"/>
          </a:xfrm>
          <a:solidFill>
            <a:schemeClr val="bg2">
              <a:lumMod val="75000"/>
            </a:schemeClr>
          </a:solidFill>
          <a:ln w="38100">
            <a:solidFill>
              <a:srgbClr val="92D05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uk-UA" sz="2400" b="0" dirty="0" smtClean="0">
                <a:latin typeface="Arial" pitchFamily="34" charset="0"/>
                <a:cs typeface="Arial" pitchFamily="34" charset="0"/>
              </a:rPr>
              <a:t>“ Віють вітри, віють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буйні”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,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“Ой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під вишнею…”</a:t>
            </a:r>
            <a:br>
              <a:rPr lang="uk-UA" sz="2400" b="0" dirty="0" smtClean="0">
                <a:latin typeface="Arial" pitchFamily="34" charset="0"/>
                <a:cs typeface="Arial" pitchFamily="34" charset="0"/>
              </a:rPr>
            </a:b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“От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юних літ не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знал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я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любові”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                        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“Де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згода в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сімействі”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“Дід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рудий, баба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руда”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</a:t>
            </a:r>
            <a:br>
              <a:rPr lang="uk-UA" sz="2400" b="0" dirty="0" smtClean="0">
                <a:latin typeface="Arial" pitchFamily="34" charset="0"/>
                <a:cs typeface="Arial" pitchFamily="34" charset="0"/>
              </a:rPr>
            </a:b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“Всякому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городу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нрав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і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права”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“Ой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мати,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мати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! Серце не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вважає”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“Чия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тобі, дочко, не добра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желаю”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 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“Гомін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, гомін по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діброві”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           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“Сонце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низенько”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    “У сусіда хата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біла”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;    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“Що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за того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Петруся”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“Ворскло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, річка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невеличка”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    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“Ой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я дівчина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Наталка”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              “ Ой доля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людськая..”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,   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“Вітер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віє горою, любивсь Петрусь зо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мною”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;     </a:t>
            </a:r>
            <a:r>
              <a:rPr lang="uk-UA" sz="2400" b="0" dirty="0" err="1" smtClean="0">
                <a:latin typeface="Arial" pitchFamily="34" charset="0"/>
                <a:cs typeface="Arial" pitchFamily="34" charset="0"/>
              </a:rPr>
              <a:t>“Чого</a:t>
            </a:r>
            <a:r>
              <a:rPr lang="uk-UA" sz="2400" b="0" dirty="0" smtClean="0">
                <a:latin typeface="Arial" pitchFamily="34" charset="0"/>
                <a:cs typeface="Arial" pitchFamily="34" charset="0"/>
              </a:rPr>
              <a:t> ж вода каламутна, чи не хвиля збила?”</a:t>
            </a:r>
            <a:endParaRPr lang="ru-RU" sz="24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28605"/>
            <a:ext cx="7772400" cy="1428759"/>
          </a:xfr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uk-UA" sz="3600" dirty="0" smtClean="0">
                <a:latin typeface="Comic Sans MS" pitchFamily="66" charset="0"/>
              </a:rPr>
              <a:t>УКРАЇНСЬКІ НАРОДНІ ТА АВТОРСЬКІ ПІСНІ, ЯКІ ЗВУЧАТЬ У ДРАМІ “НАТАЛКА  ПОЛТАВКА”</a:t>
            </a:r>
            <a:endParaRPr lang="ru-RU" sz="36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- Чи не той ви Котляревський, що </a:t>
            </a:r>
            <a:r>
              <a:rPr lang="uk-UA" sz="2800" b="1" dirty="0" err="1" smtClean="0"/>
              <a:t>“Енеїду”</a:t>
            </a:r>
            <a:r>
              <a:rPr lang="uk-UA" sz="2800" b="1" dirty="0" smtClean="0"/>
              <a:t> скомпонував?</a:t>
            </a:r>
            <a:br>
              <a:rPr lang="uk-UA" sz="2800" b="1" dirty="0" smtClean="0"/>
            </a:br>
            <a:r>
              <a:rPr lang="uk-UA" sz="2800" b="1" dirty="0" smtClean="0"/>
              <a:t>- Той самий.</a:t>
            </a:r>
            <a:br>
              <a:rPr lang="uk-UA" sz="2800" b="1" dirty="0" smtClean="0"/>
            </a:br>
            <a:r>
              <a:rPr lang="uk-UA" sz="2800" b="1" dirty="0" smtClean="0"/>
              <a:t>- Так це ти, батьку наш! …  Отакого б нам, браття, за кошового отамана</a:t>
            </a:r>
            <a:r>
              <a:rPr lang="uk-UA" sz="2800" dirty="0" smtClean="0"/>
              <a:t>!</a:t>
            </a:r>
            <a:endParaRPr lang="ru-RU" sz="2800" dirty="0"/>
          </a:p>
        </p:txBody>
      </p:sp>
      <p:pic>
        <p:nvPicPr>
          <p:cNvPr id="5" name="Рисунок 4" descr="image7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000372"/>
            <a:ext cx="4714908" cy="3286148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4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714348" y="4429132"/>
            <a:ext cx="7772400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dirty="0" smtClean="0">
                <a:latin typeface="Arno Pro Smbd" pitchFamily="18" charset="0"/>
              </a:rPr>
              <a:t>“ Коперник   українського  слова ”</a:t>
            </a:r>
            <a:r>
              <a:rPr lang="uk-UA" dirty="0" smtClean="0">
                <a:latin typeface="Arno Pro Smbd" pitchFamily="18" charset="0"/>
              </a:rPr>
              <a:t/>
            </a:r>
            <a:br>
              <a:rPr lang="uk-UA" dirty="0" smtClean="0">
                <a:latin typeface="Arno Pro Smbd" pitchFamily="18" charset="0"/>
              </a:rPr>
            </a:br>
            <a:r>
              <a:rPr lang="uk-UA" dirty="0" smtClean="0">
                <a:latin typeface="Arno Pro Smbd" pitchFamily="18" charset="0"/>
              </a:rPr>
              <a:t>                                           </a:t>
            </a:r>
            <a:r>
              <a:rPr lang="uk-UA" sz="3100" b="0" dirty="0" smtClean="0">
                <a:latin typeface="Arno Pro Smbd" pitchFamily="18" charset="0"/>
              </a:rPr>
              <a:t>( М.Рильський )</a:t>
            </a:r>
            <a:endParaRPr lang="ru-RU" sz="3100" b="0" dirty="0">
              <a:latin typeface="Arno Pro Smbd" pitchFamily="18" charset="0"/>
            </a:endParaRPr>
          </a:p>
        </p:txBody>
      </p:sp>
      <p:pic>
        <p:nvPicPr>
          <p:cNvPr id="4" name="Рисунок 3" descr="8957415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500042"/>
            <a:ext cx="2071702" cy="2571768"/>
          </a:xfrm>
          <a:prstGeom prst="rect">
            <a:avLst/>
          </a:prstGeom>
        </p:spPr>
      </p:pic>
      <p:pic>
        <p:nvPicPr>
          <p:cNvPr id="5" name="Рисунок 4" descr="FF02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40" y="500042"/>
            <a:ext cx="2014526" cy="2571768"/>
          </a:xfrm>
          <a:prstGeom prst="rect">
            <a:avLst/>
          </a:prstGeom>
        </p:spPr>
      </p:pic>
      <p:pic>
        <p:nvPicPr>
          <p:cNvPr id="8" name="Рисунок 7" descr="55189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3240" y="357166"/>
            <a:ext cx="3071834" cy="3786214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73674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dirty="0" smtClean="0">
                <a:latin typeface="Arno Pro Smbd Caption" pitchFamily="18" charset="0"/>
              </a:rPr>
              <a:t>“ І огник, ним засвічений, не згас…”</a:t>
            </a:r>
            <a:r>
              <a:rPr lang="uk-UA" dirty="0" smtClean="0">
                <a:latin typeface="Arno Pro Smbd Caption" pitchFamily="18" charset="0"/>
              </a:rPr>
              <a:t/>
            </a:r>
            <a:br>
              <a:rPr lang="uk-UA" dirty="0" smtClean="0">
                <a:latin typeface="Arno Pro Smbd Caption" pitchFamily="18" charset="0"/>
              </a:rPr>
            </a:br>
            <a:r>
              <a:rPr lang="uk-UA" dirty="0" smtClean="0">
                <a:latin typeface="Arno Pro Smbd Caption" pitchFamily="18" charset="0"/>
              </a:rPr>
              <a:t>                                                        </a:t>
            </a:r>
            <a:r>
              <a:rPr lang="uk-UA" sz="2700" dirty="0" smtClean="0">
                <a:latin typeface="Arno Pro Smbd Caption" pitchFamily="18" charset="0"/>
              </a:rPr>
              <a:t>( І.Франко )</a:t>
            </a:r>
            <a:endParaRPr lang="ru-RU" sz="2700" dirty="0">
              <a:latin typeface="Arno Pro Smbd Caption" pitchFamily="18" charset="0"/>
            </a:endParaRPr>
          </a:p>
        </p:txBody>
      </p:sp>
      <p:pic>
        <p:nvPicPr>
          <p:cNvPr id="5" name="Рисунок 4" descr="i9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214290"/>
            <a:ext cx="3143272" cy="3429024"/>
          </a:xfrm>
          <a:prstGeom prst="rect">
            <a:avLst/>
          </a:prstGeom>
        </p:spPr>
      </p:pic>
      <p:pic>
        <p:nvPicPr>
          <p:cNvPr id="7" name="Рисунок 6" descr="1008241538231017_f0_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7" y="357166"/>
            <a:ext cx="3286148" cy="3214710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071678"/>
            <a:ext cx="7772400" cy="435771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Письменник</a:t>
            </a:r>
            <a:br>
              <a:rPr lang="uk-UA" dirty="0" smtClean="0"/>
            </a:br>
            <a:r>
              <a:rPr lang="uk-UA" dirty="0" smtClean="0"/>
              <a:t>капітан</a:t>
            </a:r>
            <a:br>
              <a:rPr lang="uk-UA" dirty="0" smtClean="0"/>
            </a:br>
            <a:r>
              <a:rPr lang="uk-UA" dirty="0" smtClean="0"/>
              <a:t>актор</a:t>
            </a:r>
            <a:br>
              <a:rPr lang="uk-UA" dirty="0" smtClean="0"/>
            </a:br>
            <a:r>
              <a:rPr lang="uk-UA" dirty="0" smtClean="0"/>
              <a:t>директор благодійних навчальних закладів</a:t>
            </a:r>
            <a:br>
              <a:rPr lang="uk-UA" dirty="0" smtClean="0"/>
            </a:br>
            <a:r>
              <a:rPr lang="uk-UA" dirty="0" smtClean="0"/>
              <a:t>зачинатель нової української літературної мови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571481"/>
            <a:ext cx="7772400" cy="1285884"/>
          </a:xfrm>
        </p:spPr>
        <p:txBody>
          <a:bodyPr>
            <a:normAutofit/>
          </a:bodyPr>
          <a:lstStyle/>
          <a:p>
            <a:r>
              <a:rPr lang="uk-UA" sz="3200" dirty="0" smtClean="0">
                <a:latin typeface="Consolas" pitchFamily="49" charset="0"/>
              </a:rPr>
              <a:t>Поет, що любив “ усе благородне ” </a:t>
            </a:r>
            <a:endParaRPr lang="ru-RU" sz="3200" dirty="0">
              <a:latin typeface="Consolas" pitchFamily="49" charset="0"/>
            </a:endParaRPr>
          </a:p>
        </p:txBody>
      </p:sp>
      <p:pic>
        <p:nvPicPr>
          <p:cNvPr id="5" name="Рисунок 4" descr="50805bfb5719508683613046b844207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000240"/>
            <a:ext cx="2000264" cy="1714512"/>
          </a:xfrm>
          <a:prstGeom prst="rect">
            <a:avLst/>
          </a:prstGeom>
        </p:spPr>
      </p:pic>
      <p:pic>
        <p:nvPicPr>
          <p:cNvPr id="6" name="Рисунок 5" descr="Eneida_coi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1928802"/>
            <a:ext cx="2254248" cy="1714512"/>
          </a:xfrm>
          <a:prstGeom prst="rect">
            <a:avLst/>
          </a:prstGeom>
        </p:spPr>
      </p:pic>
      <p:pic>
        <p:nvPicPr>
          <p:cNvPr id="7" name="Рисунок 6" descr="kotliarevsky_thumbnai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3306" y="214290"/>
            <a:ext cx="1428750" cy="1143008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цветы 2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68"/>
            <a:ext cx="9144000" cy="6844632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870198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uk-UA" sz="2400" dirty="0" smtClean="0"/>
              <a:t>“ На вічну </a:t>
            </a:r>
            <a:r>
              <a:rPr lang="uk-UA" sz="2400" dirty="0" err="1" smtClean="0"/>
              <a:t>пам</a:t>
            </a:r>
            <a:r>
              <a:rPr lang="en-US" sz="2400" dirty="0" smtClean="0"/>
              <a:t>’</a:t>
            </a:r>
            <a:r>
              <a:rPr lang="uk-UA" sz="2400" dirty="0" smtClean="0"/>
              <a:t>ять </a:t>
            </a:r>
            <a:r>
              <a:rPr lang="uk-UA" sz="2400" dirty="0" err="1" smtClean="0"/>
              <a:t>Котляревському”</a:t>
            </a:r>
            <a:r>
              <a:rPr lang="uk-UA" sz="2400" dirty="0" smtClean="0"/>
              <a:t> – вірш, який написав  у 1838 році Т.Шевченко про свого </a:t>
            </a:r>
            <a:r>
              <a:rPr lang="uk-UA" sz="2400" dirty="0" err="1" smtClean="0"/>
              <a:t>“батька</a:t>
            </a:r>
            <a:r>
              <a:rPr lang="uk-UA" sz="2400" dirty="0" smtClean="0"/>
              <a:t> – </a:t>
            </a:r>
            <a:r>
              <a:rPr lang="uk-UA" sz="2400" dirty="0" err="1" smtClean="0"/>
              <a:t>попередника”</a:t>
            </a:r>
            <a:endParaRPr lang="ru-RU" sz="2400" dirty="0"/>
          </a:p>
        </p:txBody>
      </p:sp>
      <p:pic>
        <p:nvPicPr>
          <p:cNvPr id="4" name="Рисунок 3" descr="im3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3214686"/>
            <a:ext cx="3714776" cy="3357586"/>
          </a:xfrm>
          <a:prstGeom prst="rect">
            <a:avLst/>
          </a:prstGeom>
        </p:spPr>
      </p:pic>
      <p:pic>
        <p:nvPicPr>
          <p:cNvPr id="5" name="Рисунок 4" descr="ima333ges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48" y="214290"/>
            <a:ext cx="4643470" cy="4143404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222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57166"/>
            <a:ext cx="3500462" cy="6000792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4000" dirty="0" smtClean="0">
                <a:latin typeface="Arial Black" pitchFamily="34" charset="0"/>
              </a:rPr>
              <a:t>“ Еней </a:t>
            </a:r>
            <a:r>
              <a:rPr lang="uk-UA" sz="4000" dirty="0" smtClean="0">
                <a:latin typeface="Arial Black" pitchFamily="34" charset="0"/>
              </a:rPr>
              <a:t>був парубок моторний і хлопець </a:t>
            </a:r>
            <a:r>
              <a:rPr lang="uk-UA" sz="4000" dirty="0" err="1" smtClean="0">
                <a:latin typeface="Arial Black" pitchFamily="34" charset="0"/>
              </a:rPr>
              <a:t>хоть</a:t>
            </a:r>
            <a:r>
              <a:rPr lang="uk-UA" sz="4000" dirty="0" smtClean="0">
                <a:latin typeface="Arial Black" pitchFamily="34" charset="0"/>
              </a:rPr>
              <a:t> куди козак, удавсь на </a:t>
            </a:r>
            <a:r>
              <a:rPr lang="uk-UA" sz="4000" dirty="0" err="1" smtClean="0">
                <a:latin typeface="Arial Black" pitchFamily="34" charset="0"/>
              </a:rPr>
              <a:t>всеє</a:t>
            </a:r>
            <a:r>
              <a:rPr lang="uk-UA" sz="4000" dirty="0" smtClean="0">
                <a:latin typeface="Arial Black" pitchFamily="34" charset="0"/>
              </a:rPr>
              <a:t> зле проворний, завзятіший од всіх бурлак. “</a:t>
            </a:r>
            <a:r>
              <a:rPr lang="uk-UA" dirty="0" smtClean="0"/>
              <a:t>	</a:t>
            </a:r>
            <a:endParaRPr lang="ru-RU" dirty="0"/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ima322ges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5500726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latin typeface="Arial Black" pitchFamily="34" charset="0"/>
                <a:cs typeface="Courier New" pitchFamily="49" charset="0"/>
              </a:rPr>
              <a:t>Так Котляревський у щасливий час </a:t>
            </a:r>
            <a:br>
              <a:rPr lang="uk-UA" sz="3200" b="1" dirty="0" smtClean="0">
                <a:latin typeface="Arial Black" pitchFamily="34" charset="0"/>
                <a:cs typeface="Courier New" pitchFamily="49" charset="0"/>
              </a:rPr>
            </a:br>
            <a:r>
              <a:rPr lang="uk-UA" sz="3200" b="1" dirty="0" smtClean="0">
                <a:latin typeface="Arial Black" pitchFamily="34" charset="0"/>
                <a:cs typeface="Courier New" pitchFamily="49" charset="0"/>
              </a:rPr>
              <a:t>Вкраїнським словом розпочав співати, </a:t>
            </a:r>
            <a:br>
              <a:rPr lang="uk-UA" sz="3200" b="1" dirty="0" smtClean="0">
                <a:latin typeface="Arial Black" pitchFamily="34" charset="0"/>
                <a:cs typeface="Courier New" pitchFamily="49" charset="0"/>
              </a:rPr>
            </a:br>
            <a:r>
              <a:rPr lang="uk-UA" sz="3200" b="1" dirty="0" smtClean="0">
                <a:latin typeface="Arial Black" pitchFamily="34" charset="0"/>
                <a:cs typeface="Courier New" pitchFamily="49" charset="0"/>
              </a:rPr>
              <a:t>і спів той виглядав на жарт не раз</a:t>
            </a:r>
            <a:br>
              <a:rPr lang="uk-UA" sz="3200" b="1" dirty="0" smtClean="0">
                <a:latin typeface="Arial Black" pitchFamily="34" charset="0"/>
                <a:cs typeface="Courier New" pitchFamily="49" charset="0"/>
              </a:rPr>
            </a:br>
            <a:r>
              <a:rPr lang="uk-UA" sz="3200" b="1" dirty="0" smtClean="0">
                <a:latin typeface="Arial Black" pitchFamily="34" charset="0"/>
                <a:cs typeface="Courier New" pitchFamily="49" charset="0"/>
              </a:rPr>
              <a:t>та був у нім завдаток сил багатий,</a:t>
            </a:r>
            <a:br>
              <a:rPr lang="uk-UA" sz="3200" b="1" dirty="0" smtClean="0">
                <a:latin typeface="Arial Black" pitchFamily="34" charset="0"/>
                <a:cs typeface="Courier New" pitchFamily="49" charset="0"/>
              </a:rPr>
            </a:br>
            <a:r>
              <a:rPr lang="uk-UA" sz="3200" b="1" dirty="0" smtClean="0">
                <a:latin typeface="Arial Black" pitchFamily="34" charset="0"/>
                <a:cs typeface="Courier New" pitchFamily="49" charset="0"/>
              </a:rPr>
              <a:t>і огник, ним засвічений, не  згас,</a:t>
            </a:r>
            <a:br>
              <a:rPr lang="uk-UA" sz="3200" b="1" dirty="0" smtClean="0">
                <a:latin typeface="Arial Black" pitchFamily="34" charset="0"/>
                <a:cs typeface="Courier New" pitchFamily="49" charset="0"/>
              </a:rPr>
            </a:br>
            <a:r>
              <a:rPr lang="uk-UA" sz="3200" b="1" dirty="0" smtClean="0">
                <a:latin typeface="Arial Black" pitchFamily="34" charset="0"/>
                <a:cs typeface="Courier New" pitchFamily="49" charset="0"/>
              </a:rPr>
              <a:t>а розгорівсь, щоб всіх нас огрівати.</a:t>
            </a:r>
            <a:endParaRPr lang="ru-RU" sz="3200" b="1" dirty="0">
              <a:latin typeface="Arial Black" pitchFamily="34" charset="0"/>
              <a:cs typeface="Courier New" pitchFamily="49" charset="0"/>
            </a:endParaRPr>
          </a:p>
        </p:txBody>
      </p:sp>
      <p:sp>
        <p:nvSpPr>
          <p:cNvPr id="17" name="Солнце 16"/>
          <p:cNvSpPr/>
          <p:nvPr/>
        </p:nvSpPr>
        <p:spPr>
          <a:xfrm>
            <a:off x="214282" y="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97304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latin typeface="Arial Black" pitchFamily="34" charset="0"/>
              </a:rPr>
              <a:t>Твори І.П.Котляревського засвідчили перед усім світом зрілість української нації, високу самобутність її культури і право нашого народу на самостійний розвиток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7" name="Рисунок 6" descr="im33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670" y="3786190"/>
            <a:ext cx="5000660" cy="2786082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189344536_pic_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278608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uk-UA" sz="3200" dirty="0" smtClean="0">
                <a:latin typeface="Arno Pro Smbd Caption" pitchFamily="18" charset="0"/>
              </a:rPr>
              <a:t>Урок української літератури у 9 класі підготувала вчитель  української мови, літератури та світової літератури  </a:t>
            </a:r>
            <a:r>
              <a:rPr lang="uk-UA" sz="3200" dirty="0" err="1" smtClean="0">
                <a:latin typeface="Arno Pro Smbd Caption" pitchFamily="18" charset="0"/>
              </a:rPr>
              <a:t>Володимирівської</a:t>
            </a:r>
            <a:r>
              <a:rPr lang="uk-UA" sz="3200" dirty="0" smtClean="0">
                <a:latin typeface="Arno Pro Smbd Caption" pitchFamily="18" charset="0"/>
              </a:rPr>
              <a:t> ЗОШ І – ІІІ ступенів</a:t>
            </a:r>
            <a:endParaRPr lang="ru-RU" sz="3200" dirty="0">
              <a:latin typeface="Arno Pro Smbd Captio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043130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lang="uk-UA" sz="4000" dirty="0" smtClean="0">
                <a:latin typeface="Arial Black" pitchFamily="34" charset="0"/>
              </a:rPr>
              <a:t>Назаренко Маргарита Станіславівна</a:t>
            </a:r>
            <a:endParaRPr lang="ru-RU" sz="4000" dirty="0"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.1 (3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0034" y="928670"/>
            <a:ext cx="835824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Дякую </a:t>
            </a:r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/>
            </a:r>
            <a:b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</a:br>
            <a:r>
              <a:rPr lang="uk-UA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за увагу !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3243285"/>
          </a:xfr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uk-UA" sz="5300" b="1" i="1" u="sng" dirty="0" smtClean="0">
                <a:solidFill>
                  <a:srgbClr val="7030A0"/>
                </a:solidFill>
                <a:latin typeface="Monotype Corsiva" pitchFamily="66" charset="0"/>
              </a:rPr>
              <a:t>Тема уроку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latin typeface="Arial Black" pitchFamily="34" charset="0"/>
              </a:rPr>
              <a:t>Іван Петрович Котляревський – зачинатель нової української літератури.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r>
              <a:rPr lang="uk-UA" sz="4400" b="1" i="1" u="sng" dirty="0" smtClean="0">
                <a:solidFill>
                  <a:srgbClr val="7030A0"/>
                </a:solidFill>
                <a:latin typeface="Monotype Corsiva" pitchFamily="66" charset="0"/>
              </a:rPr>
              <a:t>Тип уроку</a:t>
            </a:r>
          </a:p>
          <a:p>
            <a:r>
              <a:rPr lang="uk-UA" sz="4400" b="1" dirty="0" smtClean="0">
                <a:solidFill>
                  <a:schemeClr val="tx1"/>
                </a:solidFill>
                <a:latin typeface="Arno Pro Smbd Caption" pitchFamily="18" charset="0"/>
              </a:rPr>
              <a:t>Урок - візуалізація</a:t>
            </a:r>
            <a:endParaRPr lang="ru-RU" sz="4400" b="1" dirty="0">
              <a:solidFill>
                <a:schemeClr val="tx1"/>
              </a:solidFill>
              <a:latin typeface="Arno Pro Smbd Caption" pitchFamily="18" charset="0"/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2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285776"/>
            <a:ext cx="9144000" cy="714377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39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latin typeface="Arno Pro Smbd Caption" pitchFamily="18" charset="0"/>
              </a:rPr>
              <a:t/>
            </a:r>
            <a:br>
              <a:rPr lang="uk-UA" dirty="0" smtClean="0">
                <a:latin typeface="Arno Pro Smbd Caption" pitchFamily="18" charset="0"/>
              </a:rPr>
            </a:br>
            <a:r>
              <a:rPr lang="uk-UA" sz="3600" dirty="0" smtClean="0">
                <a:latin typeface="Arno Pro Smbd Caption" pitchFamily="18" charset="0"/>
              </a:rPr>
              <a:t>1. Узагальнити відомості з життя І.П.Котляревського.</a:t>
            </a:r>
            <a:br>
              <a:rPr lang="uk-UA" sz="3600" dirty="0" smtClean="0">
                <a:latin typeface="Arno Pro Smbd Caption" pitchFamily="18" charset="0"/>
              </a:rPr>
            </a:br>
            <a:r>
              <a:rPr lang="uk-UA" sz="3600" dirty="0" smtClean="0">
                <a:latin typeface="Arno Pro Smbd Caption" pitchFamily="18" charset="0"/>
              </a:rPr>
              <a:t>2. Відзначити його значимість у розвитку української культури.</a:t>
            </a:r>
            <a:br>
              <a:rPr lang="uk-UA" sz="3600" dirty="0" smtClean="0">
                <a:latin typeface="Arno Pro Smbd Caption" pitchFamily="18" charset="0"/>
              </a:rPr>
            </a:br>
            <a:r>
              <a:rPr lang="uk-UA" sz="3600" dirty="0" smtClean="0">
                <a:latin typeface="Arno Pro Smbd Caption" pitchFamily="18" charset="0"/>
              </a:rPr>
              <a:t>3. Перевірити знання творів Котляревського.</a:t>
            </a:r>
            <a:br>
              <a:rPr lang="uk-UA" sz="3600" dirty="0" smtClean="0">
                <a:latin typeface="Arno Pro Smbd Caption" pitchFamily="18" charset="0"/>
              </a:rPr>
            </a:br>
            <a:r>
              <a:rPr lang="uk-UA" sz="3600" dirty="0" smtClean="0">
                <a:latin typeface="Arno Pro Smbd Caption" pitchFamily="18" charset="0"/>
              </a:rPr>
              <a:t>4. Повторити літературні терміни, що безпосередньо стосуються творів письменника.</a:t>
            </a:r>
            <a:br>
              <a:rPr lang="uk-UA" sz="3600" dirty="0" smtClean="0">
                <a:latin typeface="Arno Pro Smbd Caption" pitchFamily="18" charset="0"/>
              </a:rPr>
            </a:br>
            <a:r>
              <a:rPr lang="uk-UA" sz="3600" dirty="0" smtClean="0">
                <a:latin typeface="Arno Pro Smbd Caption" pitchFamily="18" charset="0"/>
              </a:rPr>
              <a:t>5. Виконати фольклорне дослідження творів Котляревського.</a:t>
            </a:r>
            <a:endParaRPr lang="ru-RU" sz="3600" dirty="0">
              <a:latin typeface="Arno Pro Smbd Captio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0"/>
            <a:ext cx="75724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Завдання до уроку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322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Autofit/>
          </a:bodyPr>
          <a:lstStyle/>
          <a:p>
            <a:r>
              <a:rPr lang="uk-UA" sz="3600" dirty="0" smtClean="0">
                <a:latin typeface="Arno Pro Smbd" pitchFamily="18" charset="0"/>
              </a:rPr>
              <a:t>Те, що  І.Котляревський розпочав – Т.Шевченко продовжив….</a:t>
            </a:r>
            <a:endParaRPr lang="ru-RU" sz="3600" dirty="0">
              <a:latin typeface="Arno Pro Smbd" pitchFamily="18" charset="0"/>
            </a:endParaRPr>
          </a:p>
        </p:txBody>
      </p:sp>
      <p:pic>
        <p:nvPicPr>
          <p:cNvPr id="6" name="Рисунок 5" descr="5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000240"/>
            <a:ext cx="3286148" cy="3825884"/>
          </a:xfrm>
          <a:prstGeom prst="ellipse">
            <a:avLst/>
          </a:prstGeom>
        </p:spPr>
      </p:pic>
      <p:pic>
        <p:nvPicPr>
          <p:cNvPr id="7" name="Рисунок 6" descr="1236801483_6976696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2132" y="2071678"/>
            <a:ext cx="3143252" cy="3810000"/>
          </a:xfrm>
          <a:prstGeom prst="ellipse">
            <a:avLst/>
          </a:prstGeom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04823225_D5F0E8E7E0EDF2E5ECFB2030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4346" y="0"/>
            <a:ext cx="935834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6786610" cy="5786478"/>
          </a:xfrm>
        </p:spPr>
        <p:txBody>
          <a:bodyPr>
            <a:normAutofit/>
          </a:bodyPr>
          <a:lstStyle/>
          <a:p>
            <a:r>
              <a:rPr lang="uk-UA" sz="5300" b="1" dirty="0" smtClean="0"/>
              <a:t>Будеш, батьку, панувати,</a:t>
            </a:r>
            <a:br>
              <a:rPr lang="uk-UA" sz="5300" b="1" dirty="0" smtClean="0"/>
            </a:br>
            <a:r>
              <a:rPr lang="uk-UA" sz="5300" b="1" dirty="0" smtClean="0"/>
              <a:t>поки живуть люди,</a:t>
            </a:r>
            <a:br>
              <a:rPr lang="uk-UA" sz="5300" b="1" dirty="0" smtClean="0"/>
            </a:br>
            <a:r>
              <a:rPr lang="uk-UA" sz="5300" b="1" dirty="0" smtClean="0"/>
              <a:t>поки сонце в небі сяє,</a:t>
            </a:r>
            <a:br>
              <a:rPr lang="uk-UA" sz="5300" b="1" dirty="0" smtClean="0"/>
            </a:br>
            <a:r>
              <a:rPr lang="uk-UA" sz="5300" b="1" dirty="0" smtClean="0"/>
              <a:t>тебе не забудуть.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                           </a:t>
            </a:r>
            <a:r>
              <a:rPr lang="uk-UA" sz="3600" b="1" dirty="0" smtClean="0"/>
              <a:t>Т.Шевченко</a:t>
            </a:r>
            <a:endParaRPr lang="ru-RU" sz="3600" b="1" dirty="0"/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Arno Pro Smbd" pitchFamily="18" charset="0"/>
              </a:rPr>
              <a:t>Полтавщина – серце України</a:t>
            </a:r>
            <a:endParaRPr lang="ru-RU" dirty="0">
              <a:latin typeface="Arno Pro Smbd" pitchFamily="18" charset="0"/>
            </a:endParaRPr>
          </a:p>
        </p:txBody>
      </p:sp>
      <p:pic>
        <p:nvPicPr>
          <p:cNvPr id="4" name="Рисунок 3" descr="карта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71546"/>
            <a:ext cx="5124450" cy="3457575"/>
          </a:xfrm>
          <a:prstGeom prst="rect">
            <a:avLst/>
          </a:prstGeom>
        </p:spPr>
      </p:pic>
      <p:pic>
        <p:nvPicPr>
          <p:cNvPr id="5" name="Рисунок 4" descr="poltava18ve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1214422"/>
            <a:ext cx="3810000" cy="2867025"/>
          </a:xfrm>
          <a:prstGeom prst="rect">
            <a:avLst/>
          </a:prstGeom>
        </p:spPr>
      </p:pic>
      <p:pic>
        <p:nvPicPr>
          <p:cNvPr id="6" name="Рисунок 5" descr="старовина полтаваjpg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2" y="4286256"/>
            <a:ext cx="4143404" cy="2357454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Рисунок 6" descr="полтавська хата 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10" y="4643446"/>
            <a:ext cx="3286148" cy="1928826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4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uk-UA" sz="3200" dirty="0" smtClean="0"/>
              <a:t>“…забуте й закинуте під сільську стріху слово, немов фенікс з попелу, воскресло знову… і голосно залунало на весь світ ” –</a:t>
            </a:r>
            <a:r>
              <a:rPr lang="uk-UA" sz="3200" i="1" dirty="0" smtClean="0"/>
              <a:t> говорив про Котляревського  український письменник  М.Коцюбинський. </a:t>
            </a: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>“ Він зробив цю м</a:t>
            </a:r>
            <a:r>
              <a:rPr lang="en-US" sz="3200" dirty="0" smtClean="0"/>
              <a:t>’</a:t>
            </a:r>
            <a:r>
              <a:rPr lang="uk-UA" sz="3200" dirty="0" smtClean="0"/>
              <a:t>яку, виразну, сильну, багату мову мовою літературною “ – </a:t>
            </a:r>
            <a:r>
              <a:rPr lang="uk-UA" sz="3200" i="1" dirty="0" smtClean="0"/>
              <a:t>сказав російський письменник В.Короленко.</a:t>
            </a:r>
            <a:endParaRPr lang="ru-RU" sz="3200" i="1" dirty="0"/>
          </a:p>
        </p:txBody>
      </p:sp>
    </p:spTree>
  </p:cSld>
  <p:clrMapOvr>
    <a:masterClrMapping/>
  </p:clrMapOvr>
  <p:transition spd="slow">
    <p:checker dir="vert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507</Words>
  <Application>Microsoft Office PowerPoint</Application>
  <PresentationFormat>Экран (4:3)</PresentationFormat>
  <Paragraphs>52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І.П.Котляревський – зачинатель нової української літератури.</vt:lpstr>
      <vt:lpstr>- Чи не той ви Котляревський, що “Енеїду” скомпонував? - Той самий. - Так це ти, батьку наш! …  Отакого б нам, браття, за кошового отамана!</vt:lpstr>
      <vt:lpstr>Тема уроку Іван Петрович Котляревський – зачинатель нової української літератури.</vt:lpstr>
      <vt:lpstr>  1. Узагальнити відомості з життя І.П.Котляревського. 2. Відзначити його значимість у розвитку української культури. 3. Перевірити знання творів Котляревського. 4. Повторити літературні терміни, що безпосередньо стосуються творів письменника. 5. Виконати фольклорне дослідження творів Котляревського.</vt:lpstr>
      <vt:lpstr>Те, що  І.Котляревський розпочав – Т.Шевченко продовжив….</vt:lpstr>
      <vt:lpstr>Будеш, батьку, панувати, поки живуть люди, поки сонце в небі сяє, тебе не забудуть.                            Т.Шевченко</vt:lpstr>
      <vt:lpstr>Полтавщина – серце України</vt:lpstr>
      <vt:lpstr>“…забуте й закинуте під сільську стріху слово, немов фенікс з попелу, воскресло знову… і голосно залунало на весь світ ” – говорив про Котляревського  український письменник  М.Коцюбинський.   “ Він зробив цю м’яку, виразну, сильну, багату мову мовою літературною “ – сказав російський письменник В.Короленко.</vt:lpstr>
      <vt:lpstr>Слайд 10</vt:lpstr>
      <vt:lpstr>Слайд 11</vt:lpstr>
      <vt:lpstr>Літературознавча мозаїка “ Незакінчені  речення ” ( як  цей термін пов’язаний із творчістю Котляревського ? ) Ліро – епічна поема …. Бурлеск ….. Травестія…. Соціально – побутова драма …. Жива народна мова твору…. </vt:lpstr>
      <vt:lpstr>Цікаві дати   1769     1798      1842      1819                  </vt:lpstr>
      <vt:lpstr>Народність творів Котляревського</vt:lpstr>
      <vt:lpstr> Бурлескно – травестійна ліро – епічна поема “Енеїда;</vt:lpstr>
      <vt:lpstr>“О Зевс ! О, батечку мій рідний ! На плач дочки своєй; Спаси народ фрігійський бідний…”</vt:lpstr>
      <vt:lpstr>Слайд 17</vt:lpstr>
      <vt:lpstr>“ Відкіль такі се гольтіпаки?” чи рибу з Дону везете ? Чи, може виходці – бурлаки? Куди, прочани , ви йдете ?”  </vt:lpstr>
      <vt:lpstr>“ Не плачте, мамо ! Я покорюся вашій волі і для вас за первого жениха, вам угодного, піду заміж…”</vt:lpstr>
      <vt:lpstr>“ Наталка  Полтавка ” – це праматір українського народного театру ” ( І.Карпенко – Карий ) Вперше була поставлена 21 січня 1921 року у Харківському театрі.</vt:lpstr>
      <vt:lpstr>Соціально – побутова драма “ Наталка Полтавка”</vt:lpstr>
      <vt:lpstr>Слайд 22</vt:lpstr>
      <vt:lpstr>Складіть усну розповідь про Наталку, зазначаючи ставлення її  *  до матері *ставлення до людей старшого віку * до коханого * відношення до кохання * до багатства</vt:lpstr>
      <vt:lpstr>Порівняйте Наталку із сучасними дівчатами. Чи правильний вибір вона зробила? А якби вчинили ви на Наталчиному місці? Чи буде щасливою дівчина з коханим, у якого немає достатку? Яку роль відіграють гроші у сучасному житті? Який вибір краще зробити для щасливого майбутнього: без кохання у багатстві, чи з коханням у бідності ? Висловіть власні думки ……………….</vt:lpstr>
      <vt:lpstr>Що говорить український  народ про кохання та одруження  Де любов у хаті, там люди багаті. Де любов, там і щастя Старого любить тільки дні губить. Ліпше весь вік дівувати, як з нелюбом проживати. Як серцем не любиш, то словом не здуриш. </vt:lpstr>
      <vt:lpstr>“ Кошик народної творчості ”</vt:lpstr>
      <vt:lpstr>МУТИВ , ЯК НА СЕЛІ МОСКАЛЬ;                                    ВЕЛИКІЇ У СТРАХА ОЧІ ;  ОХЛЯВ, ЯК В ДОЩ ЩЕНЯ;       ГОСТРИЙ , ЯК НА БРИТВІ СТАЛЬ.</vt:lpstr>
      <vt:lpstr>В ТОЛК НЕ ВІЗЬМУ;   НАУКА В ЛІС НЕ ВЕДЕ; ЗНАЙСЯ КІНЬ З КОНЕМ, А ВІЛ З ВОЛОМ; НА ОЧІ НЕ НАВИСЛА;    ОБЛИЗНЯ ПІЙМАЛИ; ВГОРУ ДЕРЕТЬСЯ, А ПІД НОСОМ НІЧОГО НЕ БАЧИТЬ;  ЖИЖКИ ЗАДРИЖАТЬ;   ЛУЧЧЕ СИНИЦЯ В ЖМЕНІ,           ЯК ЖУРАВЕЛЬ В НЕБІ;    СЕРЦЕ МОЄ РУЧАЄТЬСЯ;   МАЄМОСЯ, ЯК ГОРОХ ПРИ ДОРОЗІ; НА ПОХИЛЕ ДЕРЕВО І КОЗИ СКАЧУТЬ; НІХТО НЕ ВІДА, ХТО ЯК ОБІДА;    ХТО ЖИВЕ ЧЕСНО І ГОРДУЄТЬСЯ ТРУДАМИ СВОЇМИ,  ТОМУ Й КУСОК ЧЕРСТВОГО ХЛІБА СМАЧНІШИЙ ОД М’ЯКОЇ БУЛКИ, НЕПРАВДОЮ НАЖИТОЇ;    ОДИН ЯК БИЛИНКА В ПОЛІ;  ХАПУН ТАКИЙ, ЩО І З РІДНОГО БАТЬКА ЗЛУПИТЬ;  БЕЗТАЛАННЕ НАПАДЕ;     КОГО ЛЮБИШ, ТОГО НЕ ЗАБУДЕШ.</vt:lpstr>
      <vt:lpstr>“ Віють вітри, віють буйні”,   “Ой під вишнею…” “От юних літ не знал я любові”;                              “Де згода в сімействі”;   “Дід рудий, баба руда”; “Всякому городу нрав і права”;    “Ой мати, мати! Серце не вважає”;      “Чия тобі, дочко, не добра желаю”;       “Гомін, гомін по діброві”;                 “Сонце низенько”;       “У сусіда хата біла” ;       “Що за того Петруся”;    “Ворскло, річка невеличка”;          “Ой я дівчина Наталка”;                 “ Ой доля людськая..”,      “Вітер віє горою, любивсь Петрусь зо мною”;     “Чого ж вода каламутна, чи не хвиля збила?”</vt:lpstr>
      <vt:lpstr>“ Коперник   українського  слова ”                                            ( М.Рильський )</vt:lpstr>
      <vt:lpstr>“ І огник, ним засвічений, не згас…”                                                         ( І.Франко )</vt:lpstr>
      <vt:lpstr>Письменник капітан актор директор благодійних навчальних закладів зачинатель нової української літературної мови </vt:lpstr>
      <vt:lpstr>“ На вічну пам’ять Котляревському” – вірш, який написав  у 1838 році Т.Шевченко про свого “батька – попередника”</vt:lpstr>
      <vt:lpstr>Слайд 34</vt:lpstr>
      <vt:lpstr>Так Котляревський у щасливий час  Вкраїнським словом розпочав співати,  і спів той виглядав на жарт не раз та був у нім завдаток сил багатий, і огник, ним засвічений, не  згас, а розгорівсь, щоб всіх нас огрівати.</vt:lpstr>
      <vt:lpstr>Твори І.П.Котляревського засвідчили перед усім світом зрілість української нації, високу самобутність її культури і право нашого народу на самостійний розвиток</vt:lpstr>
      <vt:lpstr>Урок української літератури у 9 класі підготувала вчитель  української мови, літератури та світової літератури  Володимирівської ЗОШ І – ІІІ ступенів</vt:lpstr>
      <vt:lpstr>Слайд 38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97</cp:revision>
  <dcterms:created xsi:type="dcterms:W3CDTF">2011-11-17T12:54:44Z</dcterms:created>
  <dcterms:modified xsi:type="dcterms:W3CDTF">2005-12-31T22:31:19Z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2244103</vt:lpwstr>
  </property>
  <property fmtid="{D5CDD505-2E9C-101B-9397-08002B2CF9AE}" name="NXPowerLiteVersion" pid="3">
    <vt:lpwstr>D4.1.4</vt:lpwstr>
  </property>
</Properties>
</file>