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themeOverride+xml" PartName="/ppt/theme/themeOverride1.xml"/>
  <Override ContentType="application/vnd.openxmlformats-officedocument.themeOverride+xml" PartName="/ppt/theme/themeOverride2.xml"/>
  <Override ContentType="application/vnd.openxmlformats-officedocument.themeOverride+xml" PartName="/ppt/theme/themeOverr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62" r:id="rId4"/>
    <p:sldId id="260" r:id="rId5"/>
    <p:sldId id="261" r:id="rId6"/>
    <p:sldId id="263" r:id="rId7"/>
    <p:sldId id="280" r:id="rId8"/>
    <p:sldId id="265" r:id="rId9"/>
    <p:sldId id="278" r:id="rId10"/>
    <p:sldId id="281" r:id="rId11"/>
    <p:sldId id="283" r:id="rId12"/>
    <p:sldId id="279" r:id="rId13"/>
    <p:sldId id="282" r:id="rId14"/>
    <p:sldId id="277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126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EFFBB-605A-43ED-BC18-86593FCB0B4F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1001D-DFA4-4D1A-992E-71A579913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131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1001D-DFA4-4D1A-992E-71A5799135F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99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1001D-DFA4-4D1A-992E-71A5799135F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024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E42B194-2D4D-4A43-B0A1-2C3B0EB023DC}" type="datetimeFigureOut">
              <a:rPr lang="ru-RU" smtClean="0"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919A27C-2A5A-431C-BA1A-4A225EAB2F2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slideLayouts/slideLayout2.xml" Type="http://schemas.openxmlformats.org/officeDocument/2006/relationships/slideLayout"/><Relationship Id="rId1" Target="../theme/themeOverride1.xml" Type="http://schemas.openxmlformats.org/officeDocument/2006/relationships/themeOverride"/></Relationships>
</file>

<file path=ppt/slides/_rels/slide11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slideLayouts/slideLayout2.xml" Type="http://schemas.openxmlformats.org/officeDocument/2006/relationships/slideLayout"/><Relationship Id="rId1" Target="../theme/themeOverride2.xml" Type="http://schemas.openxmlformats.org/officeDocument/2006/relationships/themeOverride"/></Relationships>
</file>

<file path=ppt/slides/_rels/slide12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4"/>
            <a:ext cx="3672408" cy="5455389"/>
          </a:xfrm>
          <a:prstGeom prst="rect">
            <a:avLst/>
          </a:prstGeom>
          <a:ln w="76200">
            <a:solidFill>
              <a:srgbClr val="002060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584" y="404664"/>
            <a:ext cx="44644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Григ</a:t>
            </a:r>
            <a:r>
              <a:rPr lang="uk-UA" sz="4400" b="1" dirty="0">
                <a:solidFill>
                  <a:srgbClr val="002060"/>
                </a:solidFill>
              </a:rPr>
              <a:t>і</a:t>
            </a:r>
            <a:r>
              <a:rPr lang="ru-RU" sz="4400" b="1" dirty="0">
                <a:solidFill>
                  <a:srgbClr val="002060"/>
                </a:solidFill>
              </a:rPr>
              <a:t>р  Тютюнник</a:t>
            </a:r>
          </a:p>
          <a:p>
            <a:pPr algn="ctr"/>
            <a:r>
              <a:rPr lang="uk-UA" sz="4400" b="1" dirty="0">
                <a:solidFill>
                  <a:srgbClr val="002060"/>
                </a:solidFill>
              </a:rPr>
              <a:t>«Климко»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55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"/>
          <a:stretch/>
        </p:blipFill>
        <p:spPr bwMode="auto">
          <a:xfrm>
            <a:off x="2625668" y="260648"/>
            <a:ext cx="3710972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59821663"/>
      </p:ext>
    </p:extLst>
  </p:cSld>
  <p:clrMapOvr>
    <a:overrideClrMapping accent1="accent1" accent2="accent2" accent3="accent3" accent4="accent4" accent5="accent5" accent6="accent6" bg1="lt1" bg2="lt2" folHlink="folHlink" hlink="hlink" tx1="dk1" tx2="dk2"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apf.mail.ru/cgi-bin/readmsg/DSCN1869.JPG?id=14149603740000000595%3B0%3B3&amp;x-email=tanya_lan%40mail.ru&amp;exif=1&amp;bs=5871933&amp;bl=5771275&amp;ct=image%2Fjpeg&amp;cn=DSCN1869.JPG&amp;cte=base6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60" y="185466"/>
            <a:ext cx="8724320" cy="6374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22728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6478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5299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OYSIK\Desktop\малюнки\DSCN18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460421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</a:rPr>
              <a:t>Образ Климка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35046915"/>
              </p:ext>
            </p:extLst>
          </p:nvPr>
        </p:nvGraphicFramePr>
        <p:xfrm>
          <a:off x="755576" y="1556792"/>
          <a:ext cx="7776864" cy="46659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5156"/>
                <a:gridCol w="4721708"/>
              </a:tblGrid>
              <a:tr h="5068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1. Ім</a:t>
                      </a: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</a:rPr>
                        <a:t>’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я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Климко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68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2. Вік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10-11 років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68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3.Освіта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початкова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5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4.Рідні, друзі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Дядько Кирило, Зульфат, дідусь Гарєєв,</a:t>
                      </a:r>
                      <a:r>
                        <a:rPr lang="uk-UA" sz="16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учителька …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93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5.Риси зовнішності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1600" b="1" noProof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сині очі,  йшов босий, у куцих штанчатах, старій матросці, що була колись голубою, а тепер стала сіра, та ще в дядьковій Кириловій діжурці, худі сині долоні.</a:t>
                      </a:r>
                      <a:endParaRPr lang="uk-UA" sz="1600" b="1" noProof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54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6.Риси характеру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uk-UA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співчутливий,</a:t>
                      </a:r>
                      <a:r>
                        <a:rPr lang="uk-UA" sz="16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доброзичливий,</a:t>
                      </a:r>
                      <a:r>
                        <a:rPr lang="uk-UA" sz="16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чуйний,благородний, щирий; винахідливий, мужній, вольовий; «бідовенький»,  уважний і працьовитий,</a:t>
                      </a:r>
                      <a:r>
                        <a:rPr lang="uk-UA" sz="16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турботливий, відповідальний  за доручену  справу;</a:t>
                      </a:r>
                      <a:r>
                        <a:rPr lang="uk-UA" sz="16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шанобливе  ставлення до  дружби, любов до людей, жертовний…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06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534400" cy="47092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Домашнє завдання: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8086672" cy="331236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uk-UA" sz="4400" dirty="0">
                <a:solidFill>
                  <a:srgbClr val="002060"/>
                </a:solidFill>
              </a:rPr>
              <a:t>Твір – роздум на тему «Чи є Климко героєм нашого часу?»</a:t>
            </a:r>
            <a:endParaRPr lang="ru-RU" sz="4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241185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77824" y="1700808"/>
            <a:ext cx="8518720" cy="3630144"/>
          </a:xfrm>
        </p:spPr>
        <p:txBody>
          <a:bodyPr/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«Сьогодні на уроці    я повторив….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                                         я усвідомив…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                                         мене схвилювало…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                                         я навчився…»</a:t>
            </a:r>
          </a:p>
          <a:p>
            <a:pPr marL="0" indent="0">
              <a:buNone/>
            </a:pPr>
            <a:endParaRPr lang="uk-UA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32728" y="260648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0070C0"/>
                </a:solidFill>
              </a:rPr>
              <a:t>         </a:t>
            </a:r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</a:rPr>
              <a:t>Незакінчене речення: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78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3492499" cy="3168352"/>
          </a:xfrm>
          <a:prstGeom prst="rect">
            <a:avLst/>
          </a:prstGeom>
          <a:ln w="76200">
            <a:solidFill>
              <a:srgbClr val="002060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1268760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49688" y="2413338"/>
            <a:ext cx="43204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  <a:r>
              <a:rPr lang="uk-UA" sz="2000" b="1" dirty="0">
                <a:solidFill>
                  <a:srgbClr val="002060"/>
                </a:solidFill>
              </a:rPr>
              <a:t>Людина ціниться по тому,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uk-UA" sz="2000" b="1" dirty="0">
                <a:solidFill>
                  <a:srgbClr val="002060"/>
                </a:solidFill>
              </a:rPr>
              <a:t>                                                                                       Чи вона зробила, що могла,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uk-UA" sz="2000" b="1" dirty="0">
                <a:solidFill>
                  <a:srgbClr val="002060"/>
                </a:solidFill>
              </a:rPr>
              <a:t>                                                                                       Скільки сил у неї вистачало,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uk-UA" sz="2000" b="1" dirty="0">
                <a:solidFill>
                  <a:srgbClr val="002060"/>
                </a:solidFill>
              </a:rPr>
              <a:t>                                                                                       Щоб на світі більше щастя </a:t>
            </a:r>
            <a:endParaRPr lang="uk-UA" sz="2000" b="1" dirty="0" smtClean="0">
              <a:solidFill>
                <a:srgbClr val="002060"/>
              </a:solidFill>
            </a:endParaRPr>
          </a:p>
          <a:p>
            <a:endParaRPr lang="uk-UA" sz="2000" b="1" dirty="0">
              <a:solidFill>
                <a:srgbClr val="002060"/>
              </a:solidFill>
            </a:endParaRPr>
          </a:p>
          <a:p>
            <a:r>
              <a:rPr lang="uk-UA" sz="2000" b="1" dirty="0" smtClean="0">
                <a:solidFill>
                  <a:srgbClr val="002060"/>
                </a:solidFill>
              </a:rPr>
              <a:t>стало.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</a:rPr>
              <a:t>                                         М. Луків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5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852" y="5517232"/>
            <a:ext cx="8534400" cy="864096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ru-RU" sz="2000" dirty="0">
                <a:solidFill>
                  <a:srgbClr val="00B050"/>
                </a:solidFill>
              </a:rPr>
              <a:t/>
            </a:r>
            <a:br>
              <a:rPr lang="ru-RU" sz="2000" dirty="0">
                <a:solidFill>
                  <a:srgbClr val="00B050"/>
                </a:solidFill>
              </a:rPr>
            </a:b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uk-UA" sz="2400" b="1" dirty="0">
                <a:solidFill>
                  <a:srgbClr val="002060"/>
                </a:solidFill>
              </a:rPr>
              <a:t>Чи можна словами М.  Луківа охарактеризувати головного героя? Як саме?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ZOYSIK\Desktop\photo_334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527236" cy="4608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4941168"/>
            <a:ext cx="8202952" cy="936104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uk-UA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Проблемне запитання:</a:t>
            </a:r>
            <a: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endParaRPr lang="ru-RU" sz="24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65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chemeClr val="accent3">
                    <a:lumMod val="75000"/>
                  </a:schemeClr>
                </a:solidFill>
              </a:rPr>
              <a:t>Тема  уроку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916832"/>
            <a:ext cx="8333726" cy="3960440"/>
          </a:xfrm>
        </p:spPr>
        <p:txBody>
          <a:bodyPr>
            <a:normAutofit/>
          </a:bodyPr>
          <a:lstStyle/>
          <a:p>
            <a:pPr marL="0" indent="45720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4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«Г. Тютюнник. «Климко». Образ головного героя. Ідея самопожертви заради близьких, рідних»</a:t>
            </a:r>
            <a:endParaRPr lang="ru-RU" sz="32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9150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</a:rPr>
              <a:t>Прийоми образотворення</a:t>
            </a:r>
            <a:endParaRPr lang="ru-RU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91630"/>
            <a:ext cx="8424936" cy="4241626"/>
          </a:xfrm>
        </p:spPr>
        <p:txBody>
          <a:bodyPr>
            <a:noAutofit/>
          </a:bodyPr>
          <a:lstStyle/>
          <a:p>
            <a:r>
              <a:rPr lang="uk-UA" sz="3200" dirty="0">
                <a:solidFill>
                  <a:srgbClr val="002060"/>
                </a:solidFill>
              </a:rPr>
              <a:t>1.  </a:t>
            </a:r>
            <a:r>
              <a:rPr lang="uk-UA" sz="3200" dirty="0" smtClean="0">
                <a:solidFill>
                  <a:srgbClr val="002060"/>
                </a:solidFill>
              </a:rPr>
              <a:t>Портрет.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uk-UA" sz="3200" dirty="0">
                <a:solidFill>
                  <a:srgbClr val="002060"/>
                </a:solidFill>
              </a:rPr>
              <a:t>2.  </a:t>
            </a:r>
            <a:r>
              <a:rPr lang="uk-UA" sz="3200" dirty="0" smtClean="0">
                <a:solidFill>
                  <a:srgbClr val="002060"/>
                </a:solidFill>
              </a:rPr>
              <a:t>Пейзаж.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uk-UA" sz="3200" dirty="0">
                <a:solidFill>
                  <a:srgbClr val="002060"/>
                </a:solidFill>
              </a:rPr>
              <a:t>3.  Мовлення </a:t>
            </a:r>
            <a:r>
              <a:rPr lang="uk-UA" sz="3200" dirty="0" smtClean="0">
                <a:solidFill>
                  <a:srgbClr val="002060"/>
                </a:solidFill>
              </a:rPr>
              <a:t>героя.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uk-UA" sz="3200" dirty="0">
                <a:solidFill>
                  <a:srgbClr val="002060"/>
                </a:solidFill>
              </a:rPr>
              <a:t>4.  Авторська </a:t>
            </a:r>
            <a:r>
              <a:rPr lang="uk-UA" sz="3200" dirty="0" smtClean="0">
                <a:solidFill>
                  <a:srgbClr val="002060"/>
                </a:solidFill>
              </a:rPr>
              <a:t>характеристика.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uk-UA" sz="3200" dirty="0">
                <a:solidFill>
                  <a:srgbClr val="002060"/>
                </a:solidFill>
              </a:rPr>
              <a:t>5.  Характеристика героя іншими </a:t>
            </a:r>
            <a:r>
              <a:rPr lang="uk-UA" sz="3200" dirty="0" smtClean="0">
                <a:solidFill>
                  <a:srgbClr val="002060"/>
                </a:solidFill>
              </a:rPr>
              <a:t>персонажами.</a:t>
            </a:r>
            <a:endParaRPr lang="ru-RU" sz="4400" dirty="0">
              <a:solidFill>
                <a:srgbClr val="002060"/>
              </a:solidFill>
            </a:endParaRPr>
          </a:p>
          <a:p>
            <a:r>
              <a:rPr lang="uk-UA" sz="3200" dirty="0" smtClean="0">
                <a:solidFill>
                  <a:srgbClr val="002060"/>
                </a:solidFill>
              </a:rPr>
              <a:t>6.  Учинки за різних обставин.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53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</a:rPr>
              <a:t>Образ Климка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16269853"/>
              </p:ext>
            </p:extLst>
          </p:nvPr>
        </p:nvGraphicFramePr>
        <p:xfrm>
          <a:off x="683568" y="1772816"/>
          <a:ext cx="7848872" cy="42484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3444"/>
                <a:gridCol w="4765428"/>
              </a:tblGrid>
              <a:tr h="6664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1. Ім</a:t>
                      </a: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</a:rPr>
                        <a:t>’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я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63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2. Вік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63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3.Освіта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6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</a:rPr>
                        <a:t>4.Рідні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, друзі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1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5.Риси зовнішності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06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</a:rPr>
                        <a:t>6.Риси характеру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58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2650" y="1064556"/>
            <a:ext cx="6342635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8252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34400" cy="758952"/>
          </a:xfrm>
        </p:spPr>
        <p:txBody>
          <a:bodyPr>
            <a:noAutofit/>
          </a:bodyPr>
          <a:lstStyle/>
          <a:p>
            <a:pPr marL="274320" lvl="0" indent="-274320">
              <a:spcBef>
                <a:spcPct val="20000"/>
              </a:spcBef>
            </a:pPr>
            <a:r>
              <a:rPr lang="uk-UA" sz="2800" b="1" dirty="0">
                <a:solidFill>
                  <a:srgbClr val="002060"/>
                </a:solidFill>
                <a:ea typeface="+mn-ea"/>
                <a:cs typeface="+mn-cs"/>
              </a:rPr>
              <a:t>Завдання кожній групі:</a:t>
            </a:r>
            <a:r>
              <a:rPr lang="ru-RU" sz="2800" b="1" dirty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2800" b="1" dirty="0">
                <a:solidFill>
                  <a:srgbClr val="002060"/>
                </a:solidFill>
                <a:ea typeface="+mn-ea"/>
                <a:cs typeface="+mn-cs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527048"/>
            <a:ext cx="7416824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/>
          </a:p>
          <a:p>
            <a:pPr lvl="0"/>
            <a:r>
              <a:rPr lang="uk-UA" sz="2800" dirty="0">
                <a:solidFill>
                  <a:srgbClr val="002060"/>
                </a:solidFill>
              </a:rPr>
              <a:t>Прочитати виразно фрагмент</a:t>
            </a:r>
            <a:r>
              <a:rPr lang="uk-UA" sz="2800" dirty="0" smtClean="0">
                <a:solidFill>
                  <a:srgbClr val="002060"/>
                </a:solidFill>
              </a:rPr>
              <a:t>, зображений </a:t>
            </a:r>
            <a:r>
              <a:rPr lang="uk-UA" sz="2800" dirty="0">
                <a:solidFill>
                  <a:srgbClr val="002060"/>
                </a:solidFill>
              </a:rPr>
              <a:t>на малюнку</a:t>
            </a:r>
            <a:r>
              <a:rPr lang="uk-UA" sz="2800" dirty="0" smtClean="0">
                <a:solidFill>
                  <a:srgbClr val="002060"/>
                </a:solidFill>
              </a:rPr>
              <a:t>.</a:t>
            </a:r>
          </a:p>
          <a:p>
            <a:pPr marL="0" lvl="0" indent="0">
              <a:buNone/>
            </a:pPr>
            <a:endParaRPr lang="uk-UA" sz="2800" dirty="0" smtClean="0">
              <a:solidFill>
                <a:srgbClr val="002060"/>
              </a:solidFill>
            </a:endParaRPr>
          </a:p>
          <a:p>
            <a:pPr lvl="0"/>
            <a:r>
              <a:rPr lang="uk-UA" sz="2800" dirty="0" smtClean="0">
                <a:solidFill>
                  <a:srgbClr val="002060"/>
                </a:solidFill>
              </a:rPr>
              <a:t>Визначити</a:t>
            </a:r>
            <a:r>
              <a:rPr lang="uk-UA" sz="2800" dirty="0">
                <a:solidFill>
                  <a:srgbClr val="002060"/>
                </a:solidFill>
              </a:rPr>
              <a:t>, які саме риси характеру героя виявилися у цьому вчинку</a:t>
            </a:r>
            <a:r>
              <a:rPr lang="uk-UA" sz="2800" dirty="0" smtClean="0">
                <a:solidFill>
                  <a:srgbClr val="002060"/>
                </a:solidFill>
              </a:rPr>
              <a:t>?</a:t>
            </a:r>
          </a:p>
          <a:p>
            <a:pPr marL="0" lvl="0" indent="0">
              <a:buNone/>
            </a:pPr>
            <a:endParaRPr lang="uk-UA" sz="2800" dirty="0" smtClean="0">
              <a:solidFill>
                <a:srgbClr val="002060"/>
              </a:solidFill>
            </a:endParaRPr>
          </a:p>
          <a:p>
            <a:pPr lvl="0"/>
            <a:r>
              <a:rPr lang="uk-UA" sz="2800" dirty="0" smtClean="0">
                <a:solidFill>
                  <a:srgbClr val="002060"/>
                </a:solidFill>
              </a:rPr>
              <a:t>Назвати </a:t>
            </a:r>
            <a:r>
              <a:rPr lang="uk-UA" sz="2800" dirty="0">
                <a:solidFill>
                  <a:srgbClr val="002060"/>
                </a:solidFill>
              </a:rPr>
              <a:t>провідні риси характеру, </a:t>
            </a:r>
            <a:r>
              <a:rPr lang="uk-UA" sz="2800" dirty="0" smtClean="0">
                <a:solidFill>
                  <a:srgbClr val="002060"/>
                </a:solidFill>
              </a:rPr>
              <a:t>записати </a:t>
            </a:r>
            <a:r>
              <a:rPr lang="uk-UA" sz="2800" dirty="0">
                <a:solidFill>
                  <a:srgbClr val="002060"/>
                </a:solidFill>
              </a:rPr>
              <a:t>на аркушах.</a:t>
            </a:r>
            <a:endParaRPr lang="ru-RU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uk-UA" sz="28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42239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apf.mail.ru/cgi-bin/readmsg/4911_html_3a9afe94.jpg?id=14149603740000000595%3B0%3B1&amp;x-email=tanya_lan%40mail.ru&amp;exif=1&amp;bs=2255&amp;bl=86018&amp;ct=image%2Fjpeg&amp;cn=4911_html_3a9afe94.jpg&amp;cte=base6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apf.mail.ru/cgi-bin/readmsg/4911_html_3a9afe94.jpg?id=14149603740000000595%3B0%3B1&amp;x-email=tanya_lan%40mail.ru&amp;exif=1&amp;bs=2255&amp;bl=86018&amp;ct=image%2Fjpeg&amp;cn=4911_html_3a9afe94.jpg&amp;cte=base64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apf.mail.ru/cgi-bin/readmsg/4911_html_3a9afe94.jpg?id=14149603740000000595%3B0%3B1&amp;x-email=tanya_lan%40mail.ru&amp;exif=1&amp;bs=2255&amp;bl=86018&amp;ct=image%2Fjpeg&amp;cn=4911_html_3a9afe94.jpg&amp;cte=base64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2737"/>
            <a:ext cx="5616624" cy="6090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2547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ия1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Кутюр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9E8E5C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2.xml><?xml version="1.0" encoding="utf-8"?>
<a:themeOverride xmlns:a="http://schemas.openxmlformats.org/drawingml/2006/main">
  <a:clrScheme name="Кутюр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9E8E5C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3.xml><?xml version="1.0" encoding="utf-8"?>
<a:themeOverride xmlns:a="http://schemas.openxmlformats.org/drawingml/2006/main">
  <a:clrScheme name="Кутюр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9E8E5C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100</TotalTime>
  <Words>259</Words>
  <Application>Microsoft Office PowerPoint</Application>
  <PresentationFormat>Экран (4:3)</PresentationFormat>
  <Paragraphs>60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Презентация1</vt:lpstr>
      <vt:lpstr>Презентация PowerPoint</vt:lpstr>
      <vt:lpstr>Презентация PowerPoint</vt:lpstr>
      <vt:lpstr>  Чи можна словами М.  Луківа охарактеризувати головного героя? Як саме?</vt:lpstr>
      <vt:lpstr>Тема  уроку</vt:lpstr>
      <vt:lpstr>Прийоми образотворення</vt:lpstr>
      <vt:lpstr>Образ Климка </vt:lpstr>
      <vt:lpstr>Презентация PowerPoint</vt:lpstr>
      <vt:lpstr>Завдання кожній групі: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 Климка </vt:lpstr>
      <vt:lpstr>Домашнє завдання: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ZOYSIK</dc:creator>
  <cp:lastModifiedBy>ZOYSIK</cp:lastModifiedBy>
  <cp:revision>3</cp:revision>
  <dcterms:created xsi:type="dcterms:W3CDTF">2014-11-03T19:37:26Z</dcterms:created>
  <dcterms:modified xsi:type="dcterms:W3CDTF">2014-11-03T22:30:01Z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522350</vt:lpwstr>
  </property>
  <property fmtid="{D5CDD505-2E9C-101B-9397-08002B2CF9AE}" name="NXPowerLiteVersion" pid="3">
    <vt:lpwstr>D4.1.4</vt:lpwstr>
  </property>
</Properties>
</file>