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</p:sldMasterIdLst>
  <p:sldIdLst>
    <p:sldId id="256" r:id="rId2"/>
    <p:sldId id="258" r:id="rId3"/>
    <p:sldId id="259" r:id="rId4"/>
    <p:sldId id="260" r:id="rId5"/>
    <p:sldId id="269" r:id="rId6"/>
    <p:sldId id="261" r:id="rId7"/>
    <p:sldId id="262" r:id="rId8"/>
    <p:sldId id="268" r:id="rId9"/>
    <p:sldId id="267" r:id="rId10"/>
    <p:sldId id="272" r:id="rId11"/>
    <p:sldId id="270" r:id="rId12"/>
    <p:sldId id="263" r:id="rId13"/>
    <p:sldId id="265" r:id="rId14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cxnSp>
        <p:nvCxnSpPr>
          <p:cNvPr id="8" name="Пряма сполучна ліні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 сполучна ліні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Місце для дати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Місце для вмісту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16" name="Місце для нижнього колонтитула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cxnSp>
        <p:nvCxnSpPr>
          <p:cNvPr id="7" name="Пряма сполучна ліні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2" name="Місце для вмісту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34" name="Місце для вмісту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cxnSp>
        <p:nvCxnSpPr>
          <p:cNvPr id="10" name="Пряма сполучна ліні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 сполучна ліні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Місце для вмісту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дати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Місце для дати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Місце для тексту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4" name="Місце для дати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ED0E758-B7F2-4324-9760-F25855387AF0}" type="datetimeFigureOut">
              <a:rPr lang="uk-UA" smtClean="0"/>
              <a:pPr>
                <a:defRPr/>
              </a:pPr>
              <a:t>24.07.2014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876564C-B1F4-4FD3-BD33-9ECF3F717403}" type="slidenum">
              <a:rPr lang="uk-UA" smtClean="0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5" name="Місце для заголовка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9058" y="1857364"/>
            <a:ext cx="4714908" cy="357187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chemeClr val="tx2">
                    <a:satMod val="130000"/>
                  </a:schemeClr>
                </a:solidFill>
              </a:rPr>
              <a:t>ГРИГОРІЙ СКОВОРОДА </a:t>
            </a:r>
            <a:br>
              <a:rPr lang="uk-UA" sz="4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48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k-UA" sz="4800" b="1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4800" b="1" dirty="0" smtClean="0">
                <a:solidFill>
                  <a:schemeClr val="tx2">
                    <a:satMod val="130000"/>
                  </a:schemeClr>
                </a:solidFill>
              </a:rPr>
              <a:t>(1722-1794)</a:t>
            </a:r>
            <a:endParaRPr lang="uk-UA" sz="48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6" name="Picture 9" descr="http://edu-history.at.ua/_pu/0/119342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3448075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Сопілка.jpg"/>
          <p:cNvPicPr>
            <a:picLocks noChangeAspect="1"/>
          </p:cNvPicPr>
          <p:nvPr/>
        </p:nvPicPr>
        <p:blipFill>
          <a:blip r:embed="rId2"/>
          <a:srcRect l="51376"/>
          <a:stretch>
            <a:fillRect/>
          </a:stretch>
        </p:blipFill>
        <p:spPr>
          <a:xfrm>
            <a:off x="5214942" y="1000108"/>
            <a:ext cx="3235446" cy="43253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кутник 2"/>
          <p:cNvSpPr/>
          <p:nvPr/>
        </p:nvSpPr>
        <p:spPr>
          <a:xfrm>
            <a:off x="500034" y="164305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 smtClean="0">
                <a:latin typeface="+mn-lt"/>
              </a:rPr>
              <a:t>Багато</a:t>
            </a:r>
            <a:r>
              <a:rPr lang="ru-RU" sz="2400" dirty="0" smtClean="0">
                <a:latin typeface="+mn-lt"/>
              </a:rPr>
              <a:t> </a:t>
            </a:r>
            <a:r>
              <a:rPr lang="ru-RU" sz="2400" dirty="0" err="1" smtClean="0">
                <a:latin typeface="+mn-lt"/>
              </a:rPr>
              <a:t>віршів</a:t>
            </a:r>
            <a:r>
              <a:rPr lang="ru-RU" sz="2400" dirty="0" smtClean="0">
                <a:latin typeface="+mn-lt"/>
              </a:rPr>
              <a:t> </a:t>
            </a:r>
            <a:r>
              <a:rPr lang="ru-RU" sz="2400" dirty="0" err="1" smtClean="0">
                <a:latin typeface="+mn-lt"/>
              </a:rPr>
              <a:t>Григорія</a:t>
            </a:r>
            <a:r>
              <a:rPr lang="ru-RU" sz="2400" dirty="0" smtClean="0">
                <a:latin typeface="+mn-lt"/>
              </a:rPr>
              <a:t> Сковороди </a:t>
            </a:r>
            <a:r>
              <a:rPr lang="ru-RU" sz="2400" dirty="0" err="1" smtClean="0">
                <a:latin typeface="+mn-lt"/>
              </a:rPr>
              <a:t>покладені</a:t>
            </a:r>
            <a:r>
              <a:rPr lang="ru-RU" sz="2400" dirty="0" smtClean="0">
                <a:latin typeface="+mn-lt"/>
              </a:rPr>
              <a:t> на </a:t>
            </a:r>
            <a:r>
              <a:rPr lang="ru-RU" sz="2400" dirty="0" err="1" smtClean="0">
                <a:latin typeface="+mn-lt"/>
              </a:rPr>
              <a:t>музику</a:t>
            </a:r>
            <a:r>
              <a:rPr lang="ru-RU" sz="2400" dirty="0" smtClean="0">
                <a:latin typeface="+mn-lt"/>
              </a:rPr>
              <a:t>. </a:t>
            </a:r>
            <a:endParaRPr lang="ru-RU" sz="2400" dirty="0" smtClean="0">
              <a:latin typeface="+mn-lt"/>
            </a:endParaRPr>
          </a:p>
          <a:p>
            <a:r>
              <a:rPr lang="uk-UA" sz="2400" dirty="0" smtClean="0">
                <a:latin typeface="+mn-lt"/>
              </a:rPr>
              <a:t>Крім того, існують відомості про композиторську діяльність Григорія Сковороди. </a:t>
            </a:r>
            <a:endParaRPr lang="uk-UA" sz="2400" dirty="0" smtClean="0">
              <a:latin typeface="+mn-lt"/>
            </a:endParaRPr>
          </a:p>
          <a:p>
            <a:r>
              <a:rPr lang="uk-UA" sz="2400" dirty="0" smtClean="0">
                <a:latin typeface="+mn-lt"/>
              </a:rPr>
              <a:t>Зокрема</a:t>
            </a:r>
            <a:r>
              <a:rPr lang="uk-UA" sz="2400" dirty="0" smtClean="0">
                <a:latin typeface="+mn-lt"/>
              </a:rPr>
              <a:t>, йому належать пісні «Ой ти птичко </a:t>
            </a:r>
            <a:r>
              <a:rPr lang="uk-UA" sz="2400" dirty="0" err="1" smtClean="0">
                <a:latin typeface="+mn-lt"/>
              </a:rPr>
              <a:t>жолтобока</a:t>
            </a:r>
            <a:r>
              <a:rPr lang="uk-UA" sz="2400" dirty="0" smtClean="0">
                <a:latin typeface="+mn-lt"/>
              </a:rPr>
              <a:t>», «Стоїть явір над водою».</a:t>
            </a:r>
            <a:endParaRPr lang="uk-UA" sz="2400" dirty="0"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28596" y="2000240"/>
            <a:ext cx="7499350" cy="2286016"/>
          </a:xfrm>
          <a:prstGeom prst="rect">
            <a:avLst/>
          </a:prstGeom>
        </p:spPr>
        <p:txBody>
          <a:bodyPr/>
          <a:lstStyle/>
          <a:p>
            <a:pPr marL="596900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 pitchFamily="18" charset="2"/>
              <a:buAutoNum type="arabicPeriod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Стримано-ліричний тон висловлювання.</a:t>
            </a:r>
          </a:p>
          <a:p>
            <a:pPr marL="596900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 pitchFamily="18" charset="2"/>
              <a:buAutoNum type="arabicPeriod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Ритмічна рівність.</a:t>
            </a:r>
          </a:p>
          <a:p>
            <a:pPr marL="596900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 pitchFamily="18" charset="2"/>
              <a:buAutoNum type="arabicPeriod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Відсутність широких ходів у мелодії в межах однієї мелодичної фрази.</a:t>
            </a:r>
          </a:p>
          <a:p>
            <a:pPr marL="596900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 pitchFamily="18" charset="2"/>
              <a:buAutoNum type="arabicPeriod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Декламаційно-наспіваний тип мелодики.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85786" y="642918"/>
            <a:ext cx="749935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Особливості музичних творів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Г.С. Сковороди</a:t>
            </a:r>
            <a:endParaRPr kumimoji="0" lang="uk-UA" sz="3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15464">
            <a:off x="6350652" y="4350395"/>
            <a:ext cx="2000264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овородинов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86182" y="3000372"/>
            <a:ext cx="4276725" cy="31813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14356"/>
            <a:ext cx="7499350" cy="207170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Помер Г. Сковорода 9 листопада 1794 р. </a:t>
            </a:r>
            <a:b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с. </a:t>
            </a:r>
            <a:r>
              <a:rPr lang="uk-UA" sz="2800" b="1" spc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Пан-Іванівці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Харківщині </a:t>
            </a:r>
            <a:b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(нині с. </a:t>
            </a:r>
            <a:r>
              <a:rPr lang="uk-UA" sz="2800" b="1" spc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Сковородинівка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b="1" spc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Золочівського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р-ну). </a:t>
            </a:r>
            <a:b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Зараз в </a:t>
            </a:r>
            <a:r>
              <a:rPr lang="uk-UA" sz="2800" b="1" spc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Сковородинівці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знаходиться літературно-меморіальний музей Г.Сковороди</a:t>
            </a:r>
            <a:endParaRPr lang="uk-UA" sz="2800" b="1" spc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8" name="Рисунок 4" descr="015A.jpg"/>
          <p:cNvPicPr>
            <a:picLocks noChangeAspect="1"/>
          </p:cNvPicPr>
          <p:nvPr/>
        </p:nvPicPr>
        <p:blipFill>
          <a:blip r:embed="rId3"/>
          <a:srcRect l="3333" t="2499" r="3333" b="3751"/>
          <a:stretch>
            <a:fillRect/>
          </a:stretch>
        </p:blipFill>
        <p:spPr bwMode="auto">
          <a:xfrm>
            <a:off x="1000100" y="3286124"/>
            <a:ext cx="1920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Содержимое 5"/>
          <p:cNvSpPr>
            <a:spLocks noGrp="1"/>
          </p:cNvSpPr>
          <p:nvPr>
            <p:ph idx="1"/>
          </p:nvPr>
        </p:nvSpPr>
        <p:spPr>
          <a:xfrm>
            <a:off x="642910" y="5214950"/>
            <a:ext cx="3786214" cy="1000132"/>
          </a:xfrm>
        </p:spPr>
        <p:txBody>
          <a:bodyPr>
            <a:normAutofit/>
          </a:bodyPr>
          <a:lstStyle/>
          <a:p>
            <a:pPr marL="0" indent="0" algn="ctr">
              <a:buFont typeface="Wingdings 2" pitchFamily="18" charset="2"/>
              <a:buNone/>
            </a:pPr>
            <a:r>
              <a:rPr lang="uk-UA" sz="2400" dirty="0" smtClean="0"/>
              <a:t>Дуб, під яким любив відпочивати Г. Сковорода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86314" y="5429264"/>
            <a:ext cx="3505200" cy="57148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uk-UA" sz="2400" b="1" spc="0" dirty="0" smtClean="0">
                <a:solidFill>
                  <a:schemeClr val="tx1"/>
                </a:solidFill>
                <a:latin typeface="+mn-lt"/>
              </a:rPr>
              <a:t>Могила Г. Сковороди</a:t>
            </a:r>
            <a:endParaRPr lang="uk-UA" sz="2400" b="1" spc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" name="Рисунок 6" descr="Ду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642918"/>
            <a:ext cx="3290024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://os1.i.ua/3/1/1011232_1e1f9eba.jpg"/>
          <p:cNvPicPr>
            <a:picLocks noChangeAspect="1" noChangeArrowheads="1"/>
          </p:cNvPicPr>
          <p:nvPr/>
        </p:nvPicPr>
        <p:blipFill>
          <a:blip r:embed="rId3"/>
          <a:srcRect l="19737" r="22570"/>
          <a:stretch>
            <a:fillRect/>
          </a:stretch>
        </p:blipFill>
        <p:spPr bwMode="auto">
          <a:xfrm>
            <a:off x="4857752" y="642918"/>
            <a:ext cx="3401987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214422"/>
            <a:ext cx="4291012" cy="407196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b="1" spc="0" dirty="0" smtClean="0">
                <a:solidFill>
                  <a:schemeClr val="tx2">
                    <a:satMod val="130000"/>
                  </a:schemeClr>
                </a:solidFill>
              </a:rPr>
              <a:t>Просвітитель, філософ і поет Григорій Савич Сковорода – один із видатних мислителів історичного минулого нашої держави. </a:t>
            </a:r>
            <a:br>
              <a:rPr lang="uk-UA" sz="2800" b="1" spc="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uk-UA" sz="2800" b="1" spc="0" dirty="0" smtClean="0">
                <a:solidFill>
                  <a:schemeClr val="tx2">
                    <a:satMod val="130000"/>
                  </a:schemeClr>
                </a:solidFill>
              </a:rPr>
              <a:t>Це була </a:t>
            </a:r>
            <a:r>
              <a:rPr lang="uk-UA" sz="2800" b="1" spc="0" smtClean="0">
                <a:solidFill>
                  <a:schemeClr val="tx2">
                    <a:satMod val="130000"/>
                  </a:schemeClr>
                </a:solidFill>
              </a:rPr>
              <a:t>людина  універсальних </a:t>
            </a:r>
            <a:r>
              <a:rPr lang="uk-UA" sz="2800" b="1" spc="0" dirty="0" smtClean="0">
                <a:solidFill>
                  <a:schemeClr val="tx2">
                    <a:satMod val="130000"/>
                  </a:schemeClr>
                </a:solidFill>
              </a:rPr>
              <a:t>знань і здібностей.</a:t>
            </a:r>
            <a:endParaRPr lang="uk-UA" sz="2800" b="1" spc="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5" name="AutoShape 5" descr="https://encrypted-tbn1.gstatic.com/images?q=tbn:ANd9GcSHds0wlRSlwL5LIZi3VbcTjIIIQZIlLqRNPhLYZH11FIDFNr5D"/>
          <p:cNvSpPr>
            <a:spLocks noChangeAspect="1" noChangeArrowheads="1"/>
          </p:cNvSpPr>
          <p:nvPr/>
        </p:nvSpPr>
        <p:spPr bwMode="auto">
          <a:xfrm>
            <a:off x="155575" y="-2193925"/>
            <a:ext cx="3448050" cy="4572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47" name="AutoShape 7" descr="https://encrypted-tbn1.gstatic.com/images?q=tbn:ANd9GcSHds0wlRSlwL5LIZi3VbcTjIIIQZIlLqRNPhLYZH11FIDFNr5D"/>
          <p:cNvSpPr>
            <a:spLocks noChangeAspect="1" noChangeArrowheads="1"/>
          </p:cNvSpPr>
          <p:nvPr/>
        </p:nvSpPr>
        <p:spPr bwMode="auto">
          <a:xfrm>
            <a:off x="155575" y="-2193925"/>
            <a:ext cx="3448050" cy="4572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8" name="Picture 5" descr="http://varsavva.narod.ru/portret_tvorchest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142984"/>
            <a:ext cx="2905128" cy="44694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6715172" cy="185738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2800" b="1" dirty="0" smtClean="0"/>
              <a:t>Г. Сковорода народився  3 грудня 1722 р. у с. </a:t>
            </a:r>
            <a:r>
              <a:rPr lang="uk-UA" sz="2800" b="1" dirty="0" err="1" smtClean="0"/>
              <a:t>Чорнухи</a:t>
            </a:r>
            <a:r>
              <a:rPr lang="uk-UA" sz="2800" b="1" dirty="0" smtClean="0"/>
              <a:t> Лубенського полку  на Полтавщині,  в сім'ї малоземельного козака</a:t>
            </a:r>
            <a:endParaRPr lang="uk-UA" sz="2800" b="1" dirty="0"/>
          </a:p>
        </p:txBody>
      </p:sp>
      <p:pic>
        <p:nvPicPr>
          <p:cNvPr id="4" name="Содержимое 3" descr="Дом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3" y="2786058"/>
            <a:ext cx="5218493" cy="34755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292" name="Содержимое 4"/>
          <p:cNvSpPr>
            <a:spLocks noGrp="1"/>
          </p:cNvSpPr>
          <p:nvPr>
            <p:ph sz="half" idx="2"/>
          </p:nvPr>
        </p:nvSpPr>
        <p:spPr>
          <a:xfrm>
            <a:off x="5857884" y="5286388"/>
            <a:ext cx="2857520" cy="71438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uk-UA" dirty="0" smtClean="0"/>
              <a:t>Дім, де народився Г. Сковорода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4429156" cy="157163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1734-1753 рр. </a:t>
            </a: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 перервами)</a:t>
            </a: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Сковорода </a:t>
            </a: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навчався </a:t>
            </a: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Києво-Могилянській академії.</a:t>
            </a:r>
            <a:endParaRPr lang="uk-UA" sz="2400" b="1" spc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6" name="Содержимое 3"/>
          <p:cNvSpPr>
            <a:spLocks noGrp="1"/>
          </p:cNvSpPr>
          <p:nvPr>
            <p:ph sz="half" idx="1"/>
          </p:nvPr>
        </p:nvSpPr>
        <p:spPr>
          <a:xfrm>
            <a:off x="785786" y="5500702"/>
            <a:ext cx="3657600" cy="785818"/>
          </a:xfrm>
        </p:spPr>
        <p:txBody>
          <a:bodyPr>
            <a:noAutofit/>
          </a:bodyPr>
          <a:lstStyle/>
          <a:p>
            <a:pPr algn="r" eaLnBrk="1" hangingPunct="1">
              <a:buFont typeface="Wingdings 2" pitchFamily="18" charset="2"/>
              <a:buNone/>
            </a:pPr>
            <a:r>
              <a:rPr lang="uk-UA" sz="1800" dirty="0" err="1" smtClean="0"/>
              <a:t>Пам</a:t>
            </a:r>
            <a:r>
              <a:rPr lang="en-US" sz="1800" dirty="0" smtClean="0"/>
              <a:t>’</a:t>
            </a:r>
            <a:r>
              <a:rPr lang="uk-UA" sz="1800" dirty="0" err="1" smtClean="0"/>
              <a:t>ятник</a:t>
            </a:r>
            <a:r>
              <a:rPr lang="uk-UA" sz="1800" dirty="0" smtClean="0"/>
              <a:t>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uk-UA" sz="1800" dirty="0" smtClean="0"/>
              <a:t>Г. Сковороді у Києві</a:t>
            </a:r>
          </a:p>
        </p:txBody>
      </p:sp>
      <p:pic>
        <p:nvPicPr>
          <p:cNvPr id="6" name="Рисунок 5" descr="Кие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695" y="714355"/>
            <a:ext cx="3599134" cy="5429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596" y="2571744"/>
            <a:ext cx="4429156" cy="271464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Протягом навчання в Академії 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вивчив латинську, грецьку, польську, німецьку </a:t>
            </a:r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 інші мови, ознайомився з творами багатьох філософів та письменників, від античних до йому сучасних.</a:t>
            </a:r>
            <a:endParaRPr kumimoji="0" lang="uk-UA" sz="2400" b="1" i="0" u="none" strike="noStrike" kern="1200" cap="none" spc="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357422" y="4572008"/>
            <a:ext cx="6072230" cy="14287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 1741 р. Г. Сковороду забрали до Петербурга для співу у придворній капелі. Повернувся звідти він у 1744 р.</a:t>
            </a:r>
            <a:endParaRPr kumimoji="0" lang="uk-UA" sz="2400" b="1" i="0" u="none" strike="noStrike" kern="1200" cap="none" spc="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i.tyzhden.ua/content/photoalbum/2013/june/07/sk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5143534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5"/>
          <p:cNvSpPr>
            <a:spLocks noGrp="1"/>
          </p:cNvSpPr>
          <p:nvPr>
            <p:ph idx="1"/>
          </p:nvPr>
        </p:nvSpPr>
        <p:spPr>
          <a:xfrm>
            <a:off x="4429124" y="5000636"/>
            <a:ext cx="4422775" cy="890574"/>
          </a:xfrm>
        </p:spPr>
        <p:txBody>
          <a:bodyPr>
            <a:noAutofit/>
          </a:bodyPr>
          <a:lstStyle/>
          <a:p>
            <a:pPr>
              <a:buFont typeface="Wingdings 2" pitchFamily="18" charset="2"/>
              <a:buNone/>
            </a:pPr>
            <a:r>
              <a:rPr lang="uk-UA" sz="2400" dirty="0" err="1" smtClean="0"/>
              <a:t>Пам</a:t>
            </a:r>
            <a:r>
              <a:rPr lang="en-US" sz="2400" dirty="0" smtClean="0"/>
              <a:t>’</a:t>
            </a:r>
            <a:r>
              <a:rPr lang="uk-UA" sz="2400" dirty="0" err="1" smtClean="0"/>
              <a:t>ятник</a:t>
            </a:r>
            <a:r>
              <a:rPr lang="uk-UA" sz="2400" dirty="0" smtClean="0"/>
              <a:t> Г.Сковороді </a:t>
            </a:r>
          </a:p>
          <a:p>
            <a:pPr>
              <a:buFont typeface="Wingdings 2" pitchFamily="18" charset="2"/>
              <a:buNone/>
            </a:pPr>
            <a:r>
              <a:rPr lang="uk-UA" sz="2400" dirty="0" smtClean="0"/>
              <a:t>у Харкові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0" y="1714488"/>
            <a:ext cx="4000528" cy="200026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k-UA" sz="2800" b="1" dirty="0" smtClean="0"/>
              <a:t>З 1759 р. Г. Сковорода – </a:t>
            </a:r>
            <a:br>
              <a:rPr lang="uk-UA" sz="2800" b="1" dirty="0" smtClean="0"/>
            </a:br>
            <a:r>
              <a:rPr lang="uk-UA" sz="2800" b="1" dirty="0" smtClean="0"/>
              <a:t>викладач </a:t>
            </a:r>
            <a:br>
              <a:rPr lang="uk-UA" sz="2800" b="1" dirty="0" smtClean="0"/>
            </a:br>
            <a:r>
              <a:rPr lang="uk-UA" sz="2800" b="1" dirty="0" smtClean="0"/>
              <a:t>Харківського колегіуму</a:t>
            </a:r>
            <a:endParaRPr lang="uk-UA" sz="2800" b="1" dirty="0"/>
          </a:p>
        </p:txBody>
      </p:sp>
      <p:pic>
        <p:nvPicPr>
          <p:cNvPr id="7" name="Рисунок 6" descr="800px-GrigoriSkovoroda_filosof_sculptura.JPG"/>
          <p:cNvPicPr>
            <a:picLocks noChangeAspect="1"/>
          </p:cNvPicPr>
          <p:nvPr/>
        </p:nvPicPr>
        <p:blipFill>
          <a:blip r:embed="rId2"/>
          <a:srcRect l="19919" r="31945"/>
          <a:stretch>
            <a:fillRect/>
          </a:stretch>
        </p:blipFill>
        <p:spPr>
          <a:xfrm>
            <a:off x="785786" y="928670"/>
            <a:ext cx="3429000" cy="5084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000108"/>
            <a:ext cx="4500594" cy="457201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 кінець 70-х років </a:t>
            </a:r>
            <a:r>
              <a:rPr sz="2800" b="1" spc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Г.Сковорода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обрав стезю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мандрівного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філософа                                      і протягом останніх 25 років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свого життя побував у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багатьох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містах і </a:t>
            </a:r>
            <a:r>
              <a:rPr lang="uk-UA" sz="28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селах України, проповідуючи свої ідеї і світогляд</a:t>
            </a:r>
            <a:endParaRPr lang="uk-UA" sz="2800" b="1" spc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7" name="Picture 7" descr="http://ukurier.gov.ua/media/images/2012-11/Skovorod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857232"/>
            <a:ext cx="3251577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1357298"/>
            <a:ext cx="4933958" cy="42259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Григорій Сковорода дуже добре володів поетичним словом. </a:t>
            </a:r>
            <a:b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Тематично поезія Сковороди дуже широка: релігійні вірші, оригінальні псалми, медитації (роздуми) про суть життя, про взаємини між людиною і природою, про суспільну несправедливість, </a:t>
            </a:r>
            <a:b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b="1" spc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справжнє щастя. </a:t>
            </a:r>
            <a:endParaRPr lang="uk-UA" sz="2400" b="1" spc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9" name="Picture 5" descr="http://kharkov.vbelous.net/images/mixture/skovrdi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2824789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000240"/>
            <a:ext cx="4143404" cy="178593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2800" b="1" spc="0" dirty="0" smtClean="0"/>
              <a:t>До збірки Г. Сковороди </a:t>
            </a:r>
            <a:br>
              <a:rPr lang="uk-UA" sz="2800" b="1" spc="0" dirty="0" smtClean="0"/>
            </a:br>
            <a:r>
              <a:rPr lang="uk-UA" sz="2800" b="1" spc="0" dirty="0" smtClean="0"/>
              <a:t>«Сад божественних пісень» увійшло </a:t>
            </a:r>
            <a:br>
              <a:rPr lang="uk-UA" sz="2800" b="1" spc="0" dirty="0" smtClean="0"/>
            </a:br>
            <a:r>
              <a:rPr lang="uk-UA" sz="2800" b="1" spc="0" dirty="0" smtClean="0"/>
              <a:t>30 віршів</a:t>
            </a:r>
            <a:endParaRPr lang="uk-UA" sz="2800" b="1" spc="0" dirty="0"/>
          </a:p>
        </p:txBody>
      </p:sp>
      <p:pic>
        <p:nvPicPr>
          <p:cNvPr id="20485" name="Picture 5" descr="http://www.audiobooks.ua/pimages/38/300/1079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71546"/>
            <a:ext cx="2857500" cy="45910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пір">
  <a:themeElements>
    <a:clrScheme name="Папір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апір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апір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354</TotalTime>
  <Words>263</Words>
  <Application>Microsoft Office PowerPoint</Application>
  <PresentationFormat>Екран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Папір</vt:lpstr>
      <vt:lpstr>ГРИГОРІЙ СКОВОРОДА   (1722-1794)</vt:lpstr>
      <vt:lpstr>Просвітитель, філософ і поет Григорій Савич Сковорода – один із видатних мислителів історичного минулого нашої держави.  Це була людина  універсальних знань і здібностей.</vt:lpstr>
      <vt:lpstr>Г. Сковорода народився  3 грудня 1722 р. у с. Чорнухи Лубенського полку  на Полтавщині,  в сім'ї малоземельного козака</vt:lpstr>
      <vt:lpstr>У 1734-1753 рр. (з перервами) Г. Сковорода навчався  у Києво-Могилянській академії.</vt:lpstr>
      <vt:lpstr>Слайд 5</vt:lpstr>
      <vt:lpstr>З 1759 р. Г. Сковорода –  викладач  Харківського колегіуму</vt:lpstr>
      <vt:lpstr>Під кінець 70-х років XVIII ст. Г.Сковорода обрав стезю мандрівного філософа                                      і протягом останніх 25 років свого життя побував у багатьох містах і селах України, проповідуючи свої ідеї і світогляд</vt:lpstr>
      <vt:lpstr>Григорій Сковорода дуже добре володів поетичним словом.  Тематично поезія Сковороди дуже широка: релігійні вірші, оригінальні псалми, медитації (роздуми) про суть життя, про взаємини між людиною і природою, про суспільну несправедливість,  про справжнє щастя. </vt:lpstr>
      <vt:lpstr>До збірки Г. Сковороди  «Сад божественних пісень» увійшло  30 віршів</vt:lpstr>
      <vt:lpstr>Слайд 10</vt:lpstr>
      <vt:lpstr>Слайд 11</vt:lpstr>
      <vt:lpstr>Помер Г. Сковорода 9 листопада 1794 р.  в  с. Пан-Іванівці на Харківщині  (нині с. Сковородинівка Золочівського р-ну).  Зараз в Сковородинівці знаходиться літературно-меморіальний музей Г.Сковороди</vt:lpstr>
      <vt:lpstr>Могила Г. Сковороди</vt:lpstr>
    </vt:vector>
  </TitlesOfParts>
  <Company>Управлiння освiти Харкiвськоi мiськоi ради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ГРИГОРІЙ СКОВОРОДА –  ФІЛОСОФ,  ПОЕТ,  МУЗИКАНТ</dc:title>
  <dc:creator>Тимченко Анна Фёдоровна</dc:creator>
  <cp:lastModifiedBy>david</cp:lastModifiedBy>
  <cp:revision>51</cp:revision>
  <dcterms:created xsi:type="dcterms:W3CDTF">2013-02-06T10:52:25Z</dcterms:created>
  <dcterms:modified xsi:type="dcterms:W3CDTF">2014-07-24T09:57:56Z</dcterms:modified>
</cp:coreProperties>
</file>