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Default ContentType="image/jpeg" Extension="jpeg"/>
  <Override ContentType="application/vnd.openxmlformats-officedocument.presentationml.slideLayout+xml" PartName="/ppt/slideLayouts/slideLayout3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37"/>
  </p:notesMasterIdLst>
  <p:sldIdLst>
    <p:sldId id="274" r:id="rId2"/>
    <p:sldId id="298" r:id="rId3"/>
    <p:sldId id="299" r:id="rId4"/>
    <p:sldId id="300" r:id="rId5"/>
    <p:sldId id="301" r:id="rId6"/>
    <p:sldId id="302" r:id="rId7"/>
    <p:sldId id="303" r:id="rId8"/>
    <p:sldId id="304" r:id="rId9"/>
    <p:sldId id="305" r:id="rId10"/>
    <p:sldId id="306" r:id="rId11"/>
    <p:sldId id="307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308" r:id="rId26"/>
    <p:sldId id="288" r:id="rId27"/>
    <p:sldId id="289" r:id="rId28"/>
    <p:sldId id="290" r:id="rId29"/>
    <p:sldId id="291" r:id="rId30"/>
    <p:sldId id="292" r:id="rId31"/>
    <p:sldId id="293" r:id="rId32"/>
    <p:sldId id="294" r:id="rId33"/>
    <p:sldId id="295" r:id="rId34"/>
    <p:sldId id="296" r:id="rId35"/>
    <p:sldId id="297" r:id="rId36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797" autoAdjust="0"/>
    <p:restoredTop sz="92105" autoAdjust="0"/>
  </p:normalViewPr>
  <p:slideViewPr>
    <p:cSldViewPr>
      <p:cViewPr>
        <p:scale>
          <a:sx n="66" d="100"/>
          <a:sy n="66" d="100"/>
        </p:scale>
        <p:origin x="-378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9EE19B-8681-4157-B228-61D80862C103}" type="datetimeFigureOut">
              <a:rPr lang="uk-UA" smtClean="0"/>
              <a:pPr/>
              <a:t>10.11.2013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82DADA-9B0B-41FC-BDB2-0431E45A2629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82DADA-9B0B-41FC-BDB2-0431E45A2629}" type="slidenum">
              <a:rPr lang="uk-UA" smtClean="0"/>
              <a:pPr/>
              <a:t>15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28533-60EB-4211-8D7F-AE397A824324}" type="datetimeFigureOut">
              <a:rPr lang="uk-UA" smtClean="0"/>
              <a:pPr/>
              <a:t>10.11.2013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ABF19-059B-4C78-8F8E-DB392B61B3E5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28533-60EB-4211-8D7F-AE397A824324}" type="datetimeFigureOut">
              <a:rPr lang="uk-UA" smtClean="0"/>
              <a:pPr/>
              <a:t>10.11.2013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ABF19-059B-4C78-8F8E-DB392B61B3E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28533-60EB-4211-8D7F-AE397A824324}" type="datetimeFigureOut">
              <a:rPr lang="uk-UA" smtClean="0"/>
              <a:pPr/>
              <a:t>10.11.2013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ABF19-059B-4C78-8F8E-DB392B61B3E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28533-60EB-4211-8D7F-AE397A824324}" type="datetimeFigureOut">
              <a:rPr lang="uk-UA" smtClean="0"/>
              <a:pPr/>
              <a:t>10.11.2013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ABF19-059B-4C78-8F8E-DB392B61B3E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28533-60EB-4211-8D7F-AE397A824324}" type="datetimeFigureOut">
              <a:rPr lang="uk-UA" smtClean="0"/>
              <a:pPr/>
              <a:t>10.11.2013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96FABF19-059B-4C78-8F8E-DB392B61B3E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28533-60EB-4211-8D7F-AE397A824324}" type="datetimeFigureOut">
              <a:rPr lang="uk-UA" smtClean="0"/>
              <a:pPr/>
              <a:t>10.11.2013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ABF19-059B-4C78-8F8E-DB392B61B3E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28533-60EB-4211-8D7F-AE397A824324}" type="datetimeFigureOut">
              <a:rPr lang="uk-UA" smtClean="0"/>
              <a:pPr/>
              <a:t>10.11.2013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ABF19-059B-4C78-8F8E-DB392B61B3E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28533-60EB-4211-8D7F-AE397A824324}" type="datetimeFigureOut">
              <a:rPr lang="uk-UA" smtClean="0"/>
              <a:pPr/>
              <a:t>10.11.2013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ABF19-059B-4C78-8F8E-DB392B61B3E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28533-60EB-4211-8D7F-AE397A824324}" type="datetimeFigureOut">
              <a:rPr lang="uk-UA" smtClean="0"/>
              <a:pPr/>
              <a:t>10.11.2013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ABF19-059B-4C78-8F8E-DB392B61B3E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28533-60EB-4211-8D7F-AE397A824324}" type="datetimeFigureOut">
              <a:rPr lang="uk-UA" smtClean="0"/>
              <a:pPr/>
              <a:t>10.11.2013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ABF19-059B-4C78-8F8E-DB392B61B3E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28533-60EB-4211-8D7F-AE397A824324}" type="datetimeFigureOut">
              <a:rPr lang="uk-UA" smtClean="0"/>
              <a:pPr/>
              <a:t>10.11.2013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ABF19-059B-4C78-8F8E-DB392B61B3E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E928533-60EB-4211-8D7F-AE397A824324}" type="datetimeFigureOut">
              <a:rPr lang="uk-UA" smtClean="0"/>
              <a:pPr/>
              <a:t>10.11.2013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6FABF19-059B-4C78-8F8E-DB392B61B3E5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2;&#1086;&#1080;%20&#1076;&#1086;&#1082;&#1091;&#1084;&#1077;&#1085;&#1090;&#1099;\&#1053;&#1072;&#1090;&#1072;&#1083;&#1080;\&#1055;&#1088;&#1077;&#1079;&#1077;&#1085;&#1090;&#1072;&#1094;&#1080;&#1080;%20&#1087;&#1086;%20&#1091;&#1082;&#1088;.%20&#1083;&#1080;&#1090;&#1077;&#1088;&#1072;&#1090;\60-&#1076;&#1077;&#1089;&#1103;&#1090;&#1085;&#1080;&#1082;&#1080;\&#1051;&#1110;&#1090;&#1077;&#1088;&#1072;&#1090;%20&#1082;&#1072;&#1074;%20&#1103;&#1088;&#1085;&#1103;\korni_-_kuda_glaza_glyadyat%20Minusovki.MpTri.Net.mp3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2;&#1086;&#1080;%20&#1076;&#1086;&#1082;&#1091;&#1084;&#1077;&#1085;&#1090;&#1099;\&#1053;&#1072;&#1090;&#1072;&#1083;&#1080;\&#1055;&#1088;&#1077;&#1079;&#1077;&#1085;&#1090;&#1072;&#1094;&#1080;&#1080;%20&#1087;&#1086;%20&#1091;&#1082;&#1088;.%20&#1083;&#1080;&#1090;&#1077;&#1088;&#1072;&#1090;\60-&#1076;&#1077;&#1089;&#1103;&#1090;&#1085;&#1080;&#1082;&#1080;\&#1051;&#1110;&#1090;&#1077;&#1088;&#1072;&#1090;%20&#1082;&#1072;&#1074;%20&#1103;&#1088;&#1085;&#1103;\&#1041;&#1091;&#1075;&#1080;-&#1074;&#1091;&#1075;&#1080;%202%20(&#1082;_&#1092;%20&#1057;&#1090;&#1080;&#1083;&#1103;&#1075;&#1080;).mp3" TargetMode="External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ownloads\Bulat-Okudzhava-Davayte-vosklicat_-minus(muzofon.com).mp3" TargetMode="Externa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2;&#1086;&#1080;%20&#1076;&#1086;&#1082;&#1091;&#1084;&#1077;&#1085;&#1090;&#1099;\&#1053;&#1072;&#1090;&#1072;&#1083;&#1080;\&#1051;&#1110;&#1090;%20&#1082;&#1072;&#1074;%20&#1103;&#1088;&#1085;&#1103;\&#1052;&#1080;&#1088;&#1086;&#1089;&#1083;&#1072;&#1074;_&#1057;&#1082;&#1086;&#1088;&#1080;&#1082;___&#1052;&#1077;&#1083;&#1086;&#1076;&#1110;&#1103;__&#1093;_&#1092;__&#1058;&#1110;&#1085;&#1110;_&#1079;&#1072;&#1073;&#1091;&#1090;&#1080;&#1093;_&#1087;&#1088;&#1077;&#1076;&#1082;&#1110;&#1074;__.mp3" TargetMode="External"/><Relationship Id="rId5" Type="http://schemas.openxmlformats.org/officeDocument/2006/relationships/image" Target="../media/image39.png"/><Relationship Id="rId4" Type="http://schemas.openxmlformats.org/officeDocument/2006/relationships/image" Target="../media/image38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 ?><Relationships xmlns="http://schemas.openxmlformats.org/package/2006/relationships"><Relationship Id="rId8" Target="../media/image45.jpeg" Type="http://schemas.openxmlformats.org/officeDocument/2006/relationships/image"/><Relationship Id="rId3" Target="../media/image40.jpeg" Type="http://schemas.openxmlformats.org/officeDocument/2006/relationships/image"/><Relationship Id="rId7" Target="../media/image44.jpeg" Type="http://schemas.openxmlformats.org/officeDocument/2006/relationships/image"/><Relationship Id="rId2" Target="../slideLayouts/slideLayout2.xml" Type="http://schemas.openxmlformats.org/officeDocument/2006/relationships/slideLayout"/><Relationship Id="rId1" Target="file:///D:\&#1052;&#1086;&#1080;%20&#1076;&#1086;&#1082;&#1091;&#1084;&#1077;&#1085;&#1090;&#1099;\&#1053;&#1072;&#1090;&#1072;&#1083;&#1080;\&#1055;&#1088;&#1077;&#1079;&#1077;&#1085;&#1090;&#1072;&#1094;&#1080;&#1080;%20&#1087;&#1086;%20&#1091;&#1082;&#1088;.%20&#1083;&#1080;&#1090;&#1077;&#1088;&#1072;&#1090;\60-&#1076;&#1077;&#1089;&#1103;&#1090;&#1085;&#1080;&#1082;&#1080;\&#1051;&#1110;&#1090;&#1077;&#1088;&#1072;&#1090;%20&#1082;&#1072;&#1074;%20&#1103;&#1088;&#1085;&#1103;\&#1052;&#1072;&#1081;&#1103;%20&#1050;&#1088;&#1080;&#1089;&#1090;&#1072;&#1083;&#1080;&#1085;&#1089;&#1082;&#1072;&#1103;%20-%20&#1053;&#1077;&#1078;&#1085;&#1086;&#1089;&#1090;&#1100;%20(%20&#1084;&#1080;&#1085;&#1091;&#1089;).mp3" TargetMode="External" Type="http://schemas.openxmlformats.org/officeDocument/2006/relationships/audio"/><Relationship Id="rId6" Target="../media/image43.jpeg" Type="http://schemas.openxmlformats.org/officeDocument/2006/relationships/image"/><Relationship Id="rId5" Target="../media/image42.jpeg" Type="http://schemas.openxmlformats.org/officeDocument/2006/relationships/image"/><Relationship Id="rId10" Target="../media/image47.png" Type="http://schemas.openxmlformats.org/officeDocument/2006/relationships/image"/><Relationship Id="rId4" Target="../media/image41.jpeg" Type="http://schemas.openxmlformats.org/officeDocument/2006/relationships/image"/><Relationship Id="rId9" Target="../media/image46.gif" Type="http://schemas.openxmlformats.org/officeDocument/2006/relationships/image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46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6.xml.rels><?xml version="1.0" encoding="UTF-8" standalone="yes" ?><Relationships xmlns="http://schemas.openxmlformats.org/package/2006/relationships"><Relationship Id="rId3" Target="../media/image53.jpeg" Type="http://schemas.openxmlformats.org/officeDocument/2006/relationships/image"/><Relationship Id="rId2" Target="../media/image52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46.gif" Type="http://schemas.openxmlformats.org/officeDocument/2006/relationships/image"/><Relationship Id="rId4" Target="../media/image54.jpeg" Type="http://schemas.openxmlformats.org/officeDocument/2006/relationships/image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gif"/><Relationship Id="rId4" Type="http://schemas.openxmlformats.org/officeDocument/2006/relationships/image" Target="../media/image5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gif"/><Relationship Id="rId4" Type="http://schemas.openxmlformats.org/officeDocument/2006/relationships/image" Target="../media/image6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gif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 ?><Relationships xmlns="http://schemas.openxmlformats.org/package/2006/relationships"><Relationship Id="rId3" Target="../media/image65.jpeg" Type="http://schemas.openxmlformats.org/officeDocument/2006/relationships/image"/><Relationship Id="rId2" Target="../slideLayouts/slideLayout2.xml" Type="http://schemas.openxmlformats.org/officeDocument/2006/relationships/slideLayout"/><Relationship Id="rId1" Target="file:///D:\&#1052;&#1086;&#1080;%20&#1076;&#1086;&#1082;&#1091;&#1084;&#1077;&#1085;&#1090;&#1099;\&#1053;&#1072;&#1090;&#1072;&#1083;&#1080;\&#1055;&#1088;&#1077;&#1079;&#1077;&#1085;&#1090;&#1072;&#1094;&#1080;&#1080;%20&#1087;&#1086;%20&#1091;&#1082;&#1088;.%20&#1083;&#1080;&#1090;&#1077;&#1088;&#1072;&#1090;\60-&#1076;&#1077;&#1089;&#1103;&#1090;&#1085;&#1080;&#1082;&#1080;\&#1051;&#1110;&#1090;&#1077;&#1088;&#1072;&#1090;%20&#1082;&#1072;&#1074;%20&#1103;&#1088;&#1085;&#1103;\&#1052;&#1072;&#1081;&#1103;%20&#1050;&#1088;&#1080;&#1089;&#1090;&#1072;&#1083;&#1080;&#1085;&#1089;&#1082;&#1072;&#1103;%20-%20&#1053;&#1077;&#1078;&#1085;&#1086;&#1089;&#1090;&#1100;%20(%20&#1084;&#1080;&#1085;&#1091;&#1089;).mp3" TargetMode="External" Type="http://schemas.openxmlformats.org/officeDocument/2006/relationships/audio"/><Relationship Id="rId6" Target="../media/image68.png" Type="http://schemas.openxmlformats.org/officeDocument/2006/relationships/image"/><Relationship Id="rId5" Target="../media/image67.jpeg" Type="http://schemas.openxmlformats.org/officeDocument/2006/relationships/image"/><Relationship Id="rId4" Target="../media/image66.gif" Type="http://schemas.openxmlformats.org/officeDocument/2006/relationships/image"/></Relationships>
</file>

<file path=ppt/slides/_rels/slide21.xml.rels><?xml version="1.0" encoding="UTF-8" standalone="yes" ?><Relationships xmlns="http://schemas.openxmlformats.org/package/2006/relationships"><Relationship Id="rId3" Target="../slideLayouts/slideLayout2.xml" Type="http://schemas.openxmlformats.org/officeDocument/2006/relationships/slideLayout"/><Relationship Id="rId7" Target="../media/image71.png" Type="http://schemas.openxmlformats.org/officeDocument/2006/relationships/image"/><Relationship Id="rId2" Target="file:///E:\Music\&#1059;&#1082;&#1088;&#1072;&#1111;&#1085;&#1089;&#1100;&#1082;&#1110;%20&#1087;&#1110;&#1089;&#1085;&#1110;\&#1044;%20&#1043;&#1085;&#1072;&#1090;&#1102;&#1082;%20&#1044;&#1074;&#1072;%20&#1082;&#1086;&#1083;&#1100;&#1086;&#1088;&#1080;.mp3" TargetMode="External" Type="http://schemas.openxmlformats.org/officeDocument/2006/relationships/audio"/><Relationship Id="rId1" Target="file:///D:\&#1052;&#1086;&#1080;%20&#1076;&#1086;&#1082;&#1091;&#1084;&#1077;&#1085;&#1090;&#1099;\&#1053;&#1072;&#1090;&#1072;&#1083;&#1080;\&#1055;&#1088;&#1077;&#1079;&#1077;&#1085;&#1090;&#1072;&#1094;&#1080;&#1080;%20&#1087;&#1086;%20&#1091;&#1082;&#1088;.%20&#1083;&#1080;&#1090;&#1077;&#1088;&#1072;&#1090;\60-&#1076;&#1077;&#1089;&#1103;&#1090;&#1085;&#1080;&#1082;&#1080;\&#1051;&#1110;&#1090;&#1077;&#1088;&#1072;&#1090;%20&#1082;&#1072;&#1074;%20&#1103;&#1088;&#1085;&#1103;\povlij-tajisiya-dva-kolory.mp3" TargetMode="External" Type="http://schemas.openxmlformats.org/officeDocument/2006/relationships/audio"/><Relationship Id="rId6" Target="../media/image70.png" Type="http://schemas.openxmlformats.org/officeDocument/2006/relationships/image"/><Relationship Id="rId5" Target="../media/image69.jpeg" Type="http://schemas.openxmlformats.org/officeDocument/2006/relationships/image"/><Relationship Id="rId4" Target="../media/image43.jpeg" Type="http://schemas.openxmlformats.org/officeDocument/2006/relationships/image"/></Relationships>
</file>

<file path=ppt/slides/_rels/slide22.xml.rels><?xml version="1.0" encoding="UTF-8" standalone="yes" ?><Relationships xmlns="http://schemas.openxmlformats.org/package/2006/relationships"><Relationship Id="rId3" Target="../media/image72.jpeg" Type="http://schemas.openxmlformats.org/officeDocument/2006/relationships/image"/><Relationship Id="rId2" Target="../slideLayouts/slideLayout2.xml" Type="http://schemas.openxmlformats.org/officeDocument/2006/relationships/slideLayout"/><Relationship Id="rId1" Target="file:///D:\&#1052;&#1086;&#1080;%20&#1076;&#1086;&#1082;&#1091;&#1084;&#1077;&#1085;&#1090;&#1099;\&#1053;&#1072;&#1090;&#1072;&#1083;&#1080;\&#1051;&#1110;&#1090;%20&#1082;&#1072;&#1074;%20&#1103;&#1088;&#1085;&#1103;\_&#1043;&#1091;&#1094;&#1091;&#1083;&#1100;&#1089;&#1082;&#1080;&#1077;_&#1084;&#1077;&#1083;&#1086;&#1076;&#1080;&#1080;__&#1093;_&#1092;__&#1058;&#1077;&#1085;&#1080;_&#1079;&#1072;&#1073;&#1099;&#1090;&#1099;&#1093;_&#1087;&#1088;&#1077;&#1076;&#1082;&#1086;&#1074;_____&#1057;&#1084;&#1077;&#1088;&#1090;&#1100;_&#1052;&#1072;&#1088;&#1080;&#1095;&#1082;&#1080;.mp3" TargetMode="External" Type="http://schemas.openxmlformats.org/officeDocument/2006/relationships/audio"/><Relationship Id="rId6" Target="../media/image75.png" Type="http://schemas.openxmlformats.org/officeDocument/2006/relationships/image"/><Relationship Id="rId5" Target="../media/image74.jpeg" Type="http://schemas.openxmlformats.org/officeDocument/2006/relationships/image"/><Relationship Id="rId4" Target="../media/image73.gif" Type="http://schemas.openxmlformats.org/officeDocument/2006/relationships/image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2;&#1086;&#1080;%20&#1076;&#1086;&#1082;&#1091;&#1084;&#1077;&#1085;&#1090;&#1099;\&#1053;&#1072;&#1090;&#1072;&#1083;&#1080;\&#1051;&#1110;&#1090;%20&#1082;&#1072;&#1074;%20&#1103;&#1088;&#1085;&#1103;\&#1050;&#1086;&#1073;&#1079;&#1086;&#1085;%20&#1055;&#1086;&#1074;&#1072;&#1083;&#1080;&#1081;%20&#1055;&#1110;&#1089;&#1085;&#1103;%20&#1087;&#1088;&#1086;%20&#1084;&#1072;&#1090;&#1110;&#1088;%20&#1089;&#1083;.%20&#1041;.%20&#1054;&#1083;&#1110;&#1081;&#1085;&#1080;&#1082;&#1072;.mp3" TargetMode="External"/><Relationship Id="rId5" Type="http://schemas.openxmlformats.org/officeDocument/2006/relationships/image" Target="../media/image77.png"/><Relationship Id="rId4" Type="http://schemas.openxmlformats.org/officeDocument/2006/relationships/image" Target="../media/image76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gif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gif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55.jpeg"/><Relationship Id="rId4" Type="http://schemas.openxmlformats.org/officeDocument/2006/relationships/image" Target="../media/image43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2;&#1086;&#1080;%20&#1076;&#1086;&#1082;&#1091;&#1084;&#1077;&#1085;&#1090;&#1099;\&#1053;&#1072;&#1090;&#1072;&#1083;&#1080;\&#1055;&#1088;&#1077;&#1079;&#1077;&#1085;&#1090;&#1072;&#1094;&#1080;&#1080;%20&#1087;&#1086;%20&#1091;&#1082;&#1088;.%20&#1083;&#1080;&#1090;&#1077;&#1088;&#1072;&#1090;\60-&#1076;&#1077;&#1089;&#1103;&#1090;&#1085;&#1080;&#1082;&#1080;\&#1051;&#1110;&#1090;&#1077;&#1088;&#1072;&#1090;%20&#1082;&#1072;&#1074;%20&#1103;&#1088;&#1085;&#1103;\&#1057;%20&#1056;&#1086;&#1090;&#1072;&#1088;&#1091;%20&#1063;&#1077;&#1088;&#1074;&#1086;&#1085;&#1072;%20&#1088;&#1091;&#1090;&#1072;.mp3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2;&#1086;&#1080;%20&#1076;&#1086;&#1082;&#1091;&#1084;&#1077;&#1085;&#1090;&#1099;\&#1053;&#1072;&#1090;&#1072;&#1083;&#1080;\&#1055;&#1088;&#1077;&#1079;&#1077;&#1085;&#1090;&#1072;&#1094;&#1080;&#1080;%20&#1087;&#1086;%20&#1091;&#1082;&#1088;.%20&#1083;&#1080;&#1090;&#1077;&#1088;&#1072;&#1090;\60-&#1076;&#1077;&#1089;&#1103;&#1090;&#1085;&#1080;&#1082;&#1080;\&#1051;&#1110;&#1090;&#1077;&#1088;&#1072;&#1090;%20&#1082;&#1072;&#1074;%20&#1103;&#1088;&#1085;&#1103;\&#1041;&#1091;&#1075;&#1080;-&#1074;&#1091;&#1075;&#1080;%202%20(&#1082;_&#1092;%20&#1057;&#1090;&#1080;&#1083;&#1103;&#1075;&#1080;).mp3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2;&#1086;&#1080;%20&#1076;&#1086;&#1082;&#1091;&#1084;&#1077;&#1085;&#1090;&#1099;\&#1053;&#1072;&#1090;&#1072;&#1083;&#1080;\&#1051;&#1110;&#1090;%20&#1082;&#1072;&#1074;%20&#1103;&#1088;&#1085;&#1103;\Tishinskaya_-_Solnechniy_zaychik_minus__(get-tune.net).mp3" TargetMode="External"/><Relationship Id="rId6" Type="http://schemas.openxmlformats.org/officeDocument/2006/relationships/image" Target="../media/image22.jpeg"/><Relationship Id="rId11" Type="http://schemas.openxmlformats.org/officeDocument/2006/relationships/image" Target="../media/image27.png"/><Relationship Id="rId5" Type="http://schemas.openxmlformats.org/officeDocument/2006/relationships/image" Target="../media/image21.jpeg"/><Relationship Id="rId10" Type="http://schemas.openxmlformats.org/officeDocument/2006/relationships/image" Target="../media/image26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Літературна </a:t>
            </a:r>
            <a:r>
              <a:rPr lang="uk-UA" dirty="0" err="1" smtClean="0"/>
              <a:t>кав</a:t>
            </a:r>
            <a:r>
              <a:rPr lang="uk-UA" dirty="0" smtClean="0"/>
              <a:t> </a:t>
            </a:r>
            <a:r>
              <a:rPr lang="uk-UA" dirty="0" err="1" smtClean="0"/>
              <a:t>҆ярня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71612"/>
            <a:ext cx="8229600" cy="4709160"/>
          </a:xfrm>
        </p:spPr>
        <p:txBody>
          <a:bodyPr>
            <a:normAutofit/>
          </a:bodyPr>
          <a:lstStyle/>
          <a:p>
            <a:pPr lvl="8"/>
            <a:r>
              <a:rPr lang="uk-UA" sz="6600" dirty="0" smtClean="0">
                <a:solidFill>
                  <a:srgbClr val="C00000"/>
                </a:solidFill>
              </a:rPr>
              <a:t>Шістдесятники</a:t>
            </a:r>
            <a:endParaRPr lang="uk-UA" sz="6600" dirty="0">
              <a:solidFill>
                <a:srgbClr val="C00000"/>
              </a:solidFill>
            </a:endParaRPr>
          </a:p>
        </p:txBody>
      </p:sp>
      <p:sp>
        <p:nvSpPr>
          <p:cNvPr id="2050" name="AutoShape 2" descr="data:image/jpeg;base64,/9j/4AAQSkZJRgABAQAAAQABAAD/2wCEAAkGBwgHBgkIBwgKCgkLDRYPDQwMDRsUFRAWIB0iIiAdHx8kKDQsJCYxJx8fLT0tMTU3Ojo6Iys/RD84QzQ5OjcBCgoKDQwNGg8PGjclHyU3Nzc3Nzc3Nzc3Nzc3Nzc3Nzc3Nzc3Nzc3Nzc3Nzc3Nzc3Nzc3Nzc3Nzc3Nzc3Nzc3N//AABEIAFwAbQMBIgACEQEDEQH/xAAcAAACAgMBAQAAAAAAAAAAAAAFBgQHAQIDCAD/xAA5EAACAQQAAwQJAgQGAwAAAAABAgMABAURBhIhMUFRYQcTFCIycYGRoULRI2KSwRWisdLh8CQzUv/EABoBAAIDAQEAAAAAAAAAAAAAAAMEAQIFBgD/xAAkEQACAgIDAAICAwEAAAAAAAABAgADESEEEjETQSJRMmGBBf/aAAwDAQACEQMRAD8AlICw1WZYmAqVCvKNgda0lguJDtBs1xxbc3ZESJ28CaIWllI50g2T3CtIrS5A94qOoFP+PxsdjCqgbk17zHt3R+Px25B90IK24ViL9rw/caBm0g8D20STCRRqGMoY+Crr/Ws5viHFYSMvkryOLyJ2ftSNkvTFhYGK2ltc3P8AMo0PzWknD466C5MUNtjfcfBYonwsfsP2rBjMfwkHXitVbJ6ZoS3u4ybXmR+9EMT6QhmxJ7JaS80YBZO8bq7UIoz0xIDE/csWK/WE6mj93/6T9v8AmilncW90pMLhtdq94+lVzHl2l16xJE3195aJWkxDrLFIVYdeZehFTX0Hkq6Ex/CgdgrNRMddG5tg765x0bXZ86lU0v8AUXOpmsGs6r6rYzPSr0Wp0SLUSL3T1X61OhQ63quRM2jImfeS0wd3c267kgUSqPEqwbX4ole8c4664RlzmPZpkSEvLEjBZIz0BU77Ds/br1re6x02QxN5FFEWDwON929GvOovr7CZCSSwuJIGJ0wU9GHmK2/+ah+MqdZiV5BOf1OmdyF5mL1r6/CoZCWQa5VAPcveR59TQoug8/kKkTXFpdO0l0lxFM3a6P60E/Jjv/NWvstq2jHk4AD3SxyKfwpH5rXCgDEX7Z9kcup/SfvT/wCibNJj7q7tZUbll5HUqpOtdG2QPl9qTUx0R6/4pjx83f8A2UTxGOiFwrpnraEr1DwLMWHy2qj81S0Argyyn9T0Ha5DFXtqZbaWOQb5SrKQd6+XXu/6KG2dzZ3U5WxCsVPv66co673Sli87dWKJGM5k8gw73f1afbqx+4ozbZCe6DghIlkbnkEa6528WPax8zWZayJsew6VsfYaN/drkYIMbZR3UjqxHODpV6dfDX1ondvmLWL2m8hhgjTq8loNlB4sN9njrdFuHrOOCyiuOX+LLEoJ8u4fmh/HHFllw3i5S5WW7deWOAdp33nyppKz8XawwLPl8KIbxtx7XapLzKx18SdVbzHkR1qURSt6MorlOErVrtSrPtkU9y91NdNVZZATF3GGIEQdRqpJGgO0mjWNx6zKstwpEf6Yz3+Z/b7+FDcdbC6yIjbrFCokkHiSTyj8E/QU0c/gNVkcDiBh8j/5HL7SPxE7KyooCqAB2AV539JvChx+bnlgT+A7c4AHYDXoMbJpQ9JmJmyfD91Jj4Glu7aMkBRst3kDzrWcZGoshwZ5vyFr6tA1De+iM1204MbjTDtBGqgMp5jVkyBgyzAGd7dRsdKP41QNaoBBsao7jG2wBNDt8l09jXjRvVO2Gt1FtLcTHUUUZdj5AbpUxUamIGm62lhxthGmct7oY66IJmRTykD9JI6gHp86zCnZtxvthZ3bizMZKJbLB2k3Mqhf4Sdg7OrHs/FdML6O5rq7W/4mlErA8wt1bm6/zN+33p5w8uOlskOJMBtu71OtD7VOJrSSgHbHMRa3GlGJiJURAkYCqo0FA0APCt64SNyEPvpsA13pkH6gIocLyesuMsd7YXKj6erXX96P7qu+HsymP4pmguHCw5JV5ST0Eq9APquvtTxc3BijZgNkDoPOkuKR8QEatX85XuY4nnnkljkvWhVGI2jFVI30I1S/hOKJrDPWxtbiR1lmVJUJ911J0fr13WnFWKvY/WvBDJcK7kqIh8PXsPWguEwd6Ln2m9jkhaNg0e+o7eu9fegJW4JZjDFkIwJE9JWNtky8uSslEYmbmkjHc3j9aTwQw86tTKYX/E42Sd35mOtlRoUg3fDF/BdSQxIz8jFebXQ05VfW+gYuyMnsFr0PQUUxwcuugamWPCWYkILRQKPF5Nf2prxPCfs/K15dJ5rEv9z+1RYwxLLDXA+HOQmU3T8kCdSOzm8qtOXJY+S3Ntc8nKV5SjDakeFV5b3MdlEsNoNAdgHUmjOMsZsjNFNfSb9WNIo7R8zS6MV8Hss47bMhjHS4q+fJcLs00KkrNZCTlcAdpj30YeRprwnFNtkot83vKdOCNOh8HTtHzHT6V9Nh7cx8sO4mHYymlDPYnJW03tcK+tlTYEkZCsR8+z6HYPfvpoi9k8lThvZYl9OhxlxLG6svqWKsp2D4a+tER2VT2F4whjuWtsrO8ahh60qOkbKQf4sfxDqO0Ejs97uq1LbIxywJL2q45keLbo48QRTCPk5MC64lCcXq4eFh2q2wflTTwjxvHkbMWt8+5ol0XPxAeLDvH8w+uqhcS2HronXvHZqqyyNvNazrNbu8csZ6Oh0wPiCKz+IwIxHbVzL5fkf3lVWUjYIOwaFcQs9vh7ma2UCVV2D9arLD8f5Gx0lyBJ4so0T817CfMappi49xWRtmtsghRXGmKHX4NN2KSpEAowwMBWnE981xHGxQhm0fd86cYPVXC/8Ar03efE0EtMdwnNIrQ5OVW30Vyo6/000WsVhGo9VeRsPOVaFXSFbIhLH7CQZLSQfC34rkbKdj1lP0FHD7PrpNH/WK5vPZxdZLq3XXjKoo3VYLJkKzxvK4Y7Y+LU0Y5XQACl1+JuH7PZmydvsfpQ8x/FDb30r4WzUrZW8ly47Cx5B/c/ioCj6nsyz4S7DWiT5UrcVccY7DI1vaSx3N6fd0p2kZ8/E+XZ4+FVHxD6Sc5mkaFJVtbY9scI5djzPaf9PKl+yklnlGyWYnvqXBAkooJ3Lb4GxVlxBfTRZC2WWGRWdiPdZWP6gw6hvMUyw8GcQYQPb8O511tGYsBKVVhvuIKMp7+oC7799tSPRXiPY8R7S/xyDVPdD4lZNZJPpkXv8AnqV1krFZgSB89Uh8QYBTt1Xr4eNWVJ8BoRkI1cDmH0rJRyh1HBvUpTIYho3JXY+dCpYmj+IVbWUsYJNhl8aVMhZwCUoE6Vp1cnOoNqxEvnPmp/lJFfCSZQeSVx8jRi5sIOpAI69xqE9tGNa32+NNiwGAKSE9xdjtmk/qrg8krfEzE+dSwo6+VYESueo7aJkQZUyGSx7ST8zXyqSdCi9tYQSMOYN96PYjEWcs6I0Z0enbQ3uVRkyVrLGLthjbq7dUhidifKrk9HnoxKol5ldqD1Cd5pz4L4WxNpaJcJb80h73605qAAABoUGvtyBk6WSzfHoewZZ2RxMYith/4w/Rv4aIxyLIvMp6Vsa4mJQx1034UQIav4+QRPb32f/Z"/>
          <p:cNvSpPr>
            <a:spLocks noChangeAspect="1" noChangeArrowheads="1"/>
          </p:cNvSpPr>
          <p:nvPr/>
        </p:nvSpPr>
        <p:spPr bwMode="auto">
          <a:xfrm>
            <a:off x="155575" y="-419100"/>
            <a:ext cx="1038225" cy="8763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52" name="AutoShape 4" descr="data:image/jpeg;base64,/9j/4AAQSkZJRgABAQAAAQABAAD/2wCEAAkGBwgHBgkIBwgKCgkLDRYPDQwMDRsUFRAWIB0iIiAdHx8kKDQsJCYxJx8fLT0tMTU3Ojo6Iys/RD84QzQ5OjcBCgoKDQwNGg8PGjclHyU3Nzc3Nzc3Nzc3Nzc3Nzc3Nzc3Nzc3Nzc3Nzc3Nzc3Nzc3Nzc3Nzc3Nzc3Nzc3Nzc3N//AABEIAFwAbQMBIgACEQEDEQH/xAAcAAACAgMBAQAAAAAAAAAAAAAFBgQHAQIDCAD/xAA5EAACAQQAAwQJAgQGAwAAAAABAgMABAURBhIhMUFRYQcTFCIycYGRoULRI2KSwRWisdLh8CQzUv/EABoBAAIDAQEAAAAAAAAAAAAAAAMEAQIFBgD/xAAkEQACAgIDAAICAwEAAAAAAAABAgADESEEEjETQSJRMmGBBf/aAAwDAQACEQMRAD8AlICw1WZYmAqVCvKNgda0lguJDtBs1xxbc3ZESJ28CaIWllI50g2T3CtIrS5A94qOoFP+PxsdjCqgbk17zHt3R+Px25B90IK24ViL9rw/caBm0g8D20STCRRqGMoY+Crr/Ws5viHFYSMvkryOLyJ2ftSNkvTFhYGK2ltc3P8AMo0PzWknD466C5MUNtjfcfBYonwsfsP2rBjMfwkHXitVbJ6ZoS3u4ybXmR+9EMT6QhmxJ7JaS80YBZO8bq7UIoz0xIDE/csWK/WE6mj93/6T9v8AmilncW90pMLhtdq94+lVzHl2l16xJE3195aJWkxDrLFIVYdeZehFTX0Hkq6Ex/CgdgrNRMddG5tg765x0bXZ86lU0v8AUXOpmsGs6r6rYzPSr0Wp0SLUSL3T1X61OhQ63quRM2jImfeS0wd3c267kgUSqPEqwbX4ole8c4664RlzmPZpkSEvLEjBZIz0BU77Ds/br1re6x02QxN5FFEWDwON929GvOovr7CZCSSwuJIGJ0wU9GHmK2/+ah+MqdZiV5BOf1OmdyF5mL1r6/CoZCWQa5VAPcveR59TQoug8/kKkTXFpdO0l0lxFM3a6P60E/Jjv/NWvstq2jHk4AD3SxyKfwpH5rXCgDEX7Z9kcup/SfvT/wCibNJj7q7tZUbll5HUqpOtdG2QPl9qTUx0R6/4pjx83f8A2UTxGOiFwrpnraEr1DwLMWHy2qj81S0Argyyn9T0Ha5DFXtqZbaWOQb5SrKQd6+XXu/6KG2dzZ3U5WxCsVPv66co673Sli87dWKJGM5k8gw73f1afbqx+4ozbZCe6DghIlkbnkEa6528WPax8zWZayJsew6VsfYaN/drkYIMbZR3UjqxHODpV6dfDX1ondvmLWL2m8hhgjTq8loNlB4sN9njrdFuHrOOCyiuOX+LLEoJ8u4fmh/HHFllw3i5S5WW7deWOAdp33nyppKz8XawwLPl8KIbxtx7XapLzKx18SdVbzHkR1qURSt6MorlOErVrtSrPtkU9y91NdNVZZATF3GGIEQdRqpJGgO0mjWNx6zKstwpEf6Yz3+Z/b7+FDcdbC6yIjbrFCokkHiSTyj8E/QU0c/gNVkcDiBh8j/5HL7SPxE7KyooCqAB2AV539JvChx+bnlgT+A7c4AHYDXoMbJpQ9JmJmyfD91Jj4Glu7aMkBRst3kDzrWcZGoshwZ5vyFr6tA1De+iM1204MbjTDtBGqgMp5jVkyBgyzAGd7dRsdKP41QNaoBBsao7jG2wBNDt8l09jXjRvVO2Gt1FtLcTHUUUZdj5AbpUxUamIGm62lhxthGmct7oY66IJmRTykD9JI6gHp86zCnZtxvthZ3bizMZKJbLB2k3Mqhf4Sdg7OrHs/FdML6O5rq7W/4mlErA8wt1bm6/zN+33p5w8uOlskOJMBtu71OtD7VOJrSSgHbHMRa3GlGJiJURAkYCqo0FA0APCt64SNyEPvpsA13pkH6gIocLyesuMsd7YXKj6erXX96P7qu+HsymP4pmguHCw5JV5ST0Eq9APquvtTxc3BijZgNkDoPOkuKR8QEatX85XuY4nnnkljkvWhVGI2jFVI30I1S/hOKJrDPWxtbiR1lmVJUJ911J0fr13WnFWKvY/WvBDJcK7kqIh8PXsPWguEwd6Ln2m9jkhaNg0e+o7eu9fegJW4JZjDFkIwJE9JWNtky8uSslEYmbmkjHc3j9aTwQw86tTKYX/E42Sd35mOtlRoUg3fDF/BdSQxIz8jFebXQ05VfW+gYuyMnsFr0PQUUxwcuugamWPCWYkILRQKPF5Nf2prxPCfs/K15dJ5rEv9z+1RYwxLLDXA+HOQmU3T8kCdSOzm8qtOXJY+S3Ntc8nKV5SjDakeFV5b3MdlEsNoNAdgHUmjOMsZsjNFNfSb9WNIo7R8zS6MV8Hss47bMhjHS4q+fJcLs00KkrNZCTlcAdpj30YeRprwnFNtkot83vKdOCNOh8HTtHzHT6V9Nh7cx8sO4mHYymlDPYnJW03tcK+tlTYEkZCsR8+z6HYPfvpoi9k8lThvZYl9OhxlxLG6svqWKsp2D4a+tER2VT2F4whjuWtsrO8ahh60qOkbKQf4sfxDqO0Ejs97uq1LbIxywJL2q45keLbo48QRTCPk5MC64lCcXq4eFh2q2wflTTwjxvHkbMWt8+5ol0XPxAeLDvH8w+uqhcS2HronXvHZqqyyNvNazrNbu8csZ6Oh0wPiCKz+IwIxHbVzL5fkf3lVWUjYIOwaFcQs9vh7ma2UCVV2D9arLD8f5Gx0lyBJ4so0T817CfMappi49xWRtmtsghRXGmKHX4NN2KSpEAowwMBWnE981xHGxQhm0fd86cYPVXC/8Ar03efE0EtMdwnNIrQ5OVW30Vyo6/000WsVhGo9VeRsPOVaFXSFbIhLH7CQZLSQfC34rkbKdj1lP0FHD7PrpNH/WK5vPZxdZLq3XXjKoo3VYLJkKzxvK4Y7Y+LU0Y5XQACl1+JuH7PZmydvsfpQ8x/FDb30r4WzUrZW8ly47Cx5B/c/ioCj6nsyz4S7DWiT5UrcVccY7DI1vaSx3N6fd0p2kZ8/E+XZ4+FVHxD6Sc5mkaFJVtbY9scI5djzPaf9PKl+yklnlGyWYnvqXBAkooJ3Lb4GxVlxBfTRZC2WWGRWdiPdZWP6gw6hvMUyw8GcQYQPb8O511tGYsBKVVhvuIKMp7+oC7799tSPRXiPY8R7S/xyDVPdD4lZNZJPpkXv8AnqV1krFZgSB89Uh8QYBTt1Xr4eNWVJ8BoRkI1cDmH0rJRyh1HBvUpTIYho3JXY+dCpYmj+IVbWUsYJNhl8aVMhZwCUoE6Vp1cnOoNqxEvnPmp/lJFfCSZQeSVx8jRi5sIOpAI69xqE9tGNa32+NNiwGAKSE9xdjtmk/qrg8krfEzE+dSwo6+VYESueo7aJkQZUyGSx7ST8zXyqSdCi9tYQSMOYN96PYjEWcs6I0Z0enbQ3uVRkyVrLGLthjbq7dUhidifKrk9HnoxKol5ldqD1Cd5pz4L4WxNpaJcJb80h73605qAAABoUGvtyBk6WSzfHoewZZ2RxMYith/4w/Rv4aIxyLIvMp6Vsa4mJQx1034UQIav4+QRPb32f/Z"/>
          <p:cNvSpPr>
            <a:spLocks noChangeAspect="1" noChangeArrowheads="1"/>
          </p:cNvSpPr>
          <p:nvPr/>
        </p:nvSpPr>
        <p:spPr bwMode="auto">
          <a:xfrm>
            <a:off x="155575" y="-419100"/>
            <a:ext cx="1038225" cy="8763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54" name="AutoShape 6" descr="data:image/jpeg;base64,/9j/4AAQSkZJRgABAQAAAQABAAD/2wCEAAkGBwgHBgkIBwgKCgkLDRYPDQwMDRsUFRAWIB0iIiAdHx8kKDQsJCYxJx8fLT0tMTU3Ojo6Iys/RD84QzQ5OjcBCgoKDQwNGg8PGjclHyU3Nzc3Nzc3Nzc3Nzc3Nzc3Nzc3Nzc3Nzc3Nzc3Nzc3Nzc3Nzc3Nzc3Nzc3Nzc3Nzc3N//AABEIAFwAbQMBIgACEQEDEQH/xAAcAAACAgMBAQAAAAAAAAAAAAAFBgQHAQIDCAD/xAA5EAACAQQAAwQJAgQGAwAAAAABAgMABAURBhIhMUFRYQcTFCIycYGRoULRI2KSwRWisdLh8CQzUv/EABoBAAIDAQEAAAAAAAAAAAAAAAMEAQIFBgD/xAAkEQACAgIDAAICAwEAAAAAAAABAgADESEEEjETQSJRMmGBBf/aAAwDAQACEQMRAD8AlICw1WZYmAqVCvKNgda0lguJDtBs1xxbc3ZESJ28CaIWllI50g2T3CtIrS5A94qOoFP+PxsdjCqgbk17zHt3R+Px25B90IK24ViL9rw/caBm0g8D20STCRRqGMoY+Crr/Ws5viHFYSMvkryOLyJ2ftSNkvTFhYGK2ltc3P8AMo0PzWknD466C5MUNtjfcfBYonwsfsP2rBjMfwkHXitVbJ6ZoS3u4ybXmR+9EMT6QhmxJ7JaS80YBZO8bq7UIoz0xIDE/csWK/WE6mj93/6T9v8AmilncW90pMLhtdq94+lVzHl2l16xJE3195aJWkxDrLFIVYdeZehFTX0Hkq6Ex/CgdgrNRMddG5tg765x0bXZ86lU0v8AUXOpmsGs6r6rYzPSr0Wp0SLUSL3T1X61OhQ63quRM2jImfeS0wd3c267kgUSqPEqwbX4ole8c4664RlzmPZpkSEvLEjBZIz0BU77Ds/br1re6x02QxN5FFEWDwON929GvOovr7CZCSSwuJIGJ0wU9GHmK2/+ah+MqdZiV5BOf1OmdyF5mL1r6/CoZCWQa5VAPcveR59TQoug8/kKkTXFpdO0l0lxFM3a6P60E/Jjv/NWvstq2jHk4AD3SxyKfwpH5rXCgDEX7Z9kcup/SfvT/wCibNJj7q7tZUbll5HUqpOtdG2QPl9qTUx0R6/4pjx83f8A2UTxGOiFwrpnraEr1DwLMWHy2qj81S0Argyyn9T0Ha5DFXtqZbaWOQb5SrKQd6+XXu/6KG2dzZ3U5WxCsVPv66co673Sli87dWKJGM5k8gw73f1afbqx+4ozbZCe6DghIlkbnkEa6528WPax8zWZayJsew6VsfYaN/drkYIMbZR3UjqxHODpV6dfDX1ondvmLWL2m8hhgjTq8loNlB4sN9njrdFuHrOOCyiuOX+LLEoJ8u4fmh/HHFllw3i5S5WW7deWOAdp33nyppKz8XawwLPl8KIbxtx7XapLzKx18SdVbzHkR1qURSt6MorlOErVrtSrPtkU9y91NdNVZZATF3GGIEQdRqpJGgO0mjWNx6zKstwpEf6Yz3+Z/b7+FDcdbC6yIjbrFCokkHiSTyj8E/QU0c/gNVkcDiBh8j/5HL7SPxE7KyooCqAB2AV539JvChx+bnlgT+A7c4AHYDXoMbJpQ9JmJmyfD91Jj4Glu7aMkBRst3kDzrWcZGoshwZ5vyFr6tA1De+iM1204MbjTDtBGqgMp5jVkyBgyzAGd7dRsdKP41QNaoBBsao7jG2wBNDt8l09jXjRvVO2Gt1FtLcTHUUUZdj5AbpUxUamIGm62lhxthGmct7oY66IJmRTykD9JI6gHp86zCnZtxvthZ3bizMZKJbLB2k3Mqhf4Sdg7OrHs/FdML6O5rq7W/4mlErA8wt1bm6/zN+33p5w8uOlskOJMBtu71OtD7VOJrSSgHbHMRa3GlGJiJURAkYCqo0FA0APCt64SNyEPvpsA13pkH6gIocLyesuMsd7YXKj6erXX96P7qu+HsymP4pmguHCw5JV5ST0Eq9APquvtTxc3BijZgNkDoPOkuKR8QEatX85XuY4nnnkljkvWhVGI2jFVI30I1S/hOKJrDPWxtbiR1lmVJUJ911J0fr13WnFWKvY/WvBDJcK7kqIh8PXsPWguEwd6Ln2m9jkhaNg0e+o7eu9fegJW4JZjDFkIwJE9JWNtky8uSslEYmbmkjHc3j9aTwQw86tTKYX/E42Sd35mOtlRoUg3fDF/BdSQxIz8jFebXQ05VfW+gYuyMnsFr0PQUUxwcuugamWPCWYkILRQKPF5Nf2prxPCfs/K15dJ5rEv9z+1RYwxLLDXA+HOQmU3T8kCdSOzm8qtOXJY+S3Ntc8nKV5SjDakeFV5b3MdlEsNoNAdgHUmjOMsZsjNFNfSb9WNIo7R8zS6MV8Hss47bMhjHS4q+fJcLs00KkrNZCTlcAdpj30YeRprwnFNtkot83vKdOCNOh8HTtHzHT6V9Nh7cx8sO4mHYymlDPYnJW03tcK+tlTYEkZCsR8+z6HYPfvpoi9k8lThvZYl9OhxlxLG6svqWKsp2D4a+tER2VT2F4whjuWtsrO8ahh60qOkbKQf4sfxDqO0Ejs97uq1LbIxywJL2q45keLbo48QRTCPk5MC64lCcXq4eFh2q2wflTTwjxvHkbMWt8+5ol0XPxAeLDvH8w+uqhcS2HronXvHZqqyyNvNazrNbu8csZ6Oh0wPiCKz+IwIxHbVzL5fkf3lVWUjYIOwaFcQs9vh7ma2UCVV2D9arLD8f5Gx0lyBJ4so0T817CfMappi49xWRtmtsghRXGmKHX4NN2KSpEAowwMBWnE981xHGxQhm0fd86cYPVXC/8Ar03efE0EtMdwnNIrQ5OVW30Vyo6/000WsVhGo9VeRsPOVaFXSFbIhLH7CQZLSQfC34rkbKdj1lP0FHD7PrpNH/WK5vPZxdZLq3XXjKoo3VYLJkKzxvK4Y7Y+LU0Y5XQACl1+JuH7PZmydvsfpQ8x/FDb30r4WzUrZW8ly47Cx5B/c/ioCj6nsyz4S7DWiT5UrcVccY7DI1vaSx3N6fd0p2kZ8/E+XZ4+FVHxD6Sc5mkaFJVtbY9scI5djzPaf9PKl+yklnlGyWYnvqXBAkooJ3Lb4GxVlxBfTRZC2WWGRWdiPdZWP6gw6hvMUyw8GcQYQPb8O511tGYsBKVVhvuIKMp7+oC7799tSPRXiPY8R7S/xyDVPdD4lZNZJPpkXv8AnqV1krFZgSB89Uh8QYBTt1Xr4eNWVJ8BoRkI1cDmH0rJRyh1HBvUpTIYho3JXY+dCpYmj+IVbWUsYJNhl8aVMhZwCUoE6Vp1cnOoNqxEvnPmp/lJFfCSZQeSVx8jRi5sIOpAI69xqE9tGNa32+NNiwGAKSE9xdjtmk/qrg8krfEzE+dSwo6+VYESueo7aJkQZUyGSx7ST8zXyqSdCi9tYQSMOYN96PYjEWcs6I0Z0enbQ3uVRkyVrLGLthjbq7dUhidifKrk9HnoxKol5ldqD1Cd5pz4L4WxNpaJcJb80h73605qAAABoUGvtyBk6WSzfHoewZZ2RxMYith/4w/Rv4aIxyLIvMp6Vsa4mJQx1034UQIav4+QRPb32f/Z"/>
          <p:cNvSpPr>
            <a:spLocks noChangeAspect="1" noChangeArrowheads="1"/>
          </p:cNvSpPr>
          <p:nvPr/>
        </p:nvSpPr>
        <p:spPr bwMode="auto">
          <a:xfrm>
            <a:off x="155575" y="-419100"/>
            <a:ext cx="1038225" cy="8763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2056" name="Picture 8" descr="http://img0.liveinternet.ru/images/attach/c/4/78/519/78519600_caf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142984"/>
            <a:ext cx="2340000" cy="1965598"/>
          </a:xfrm>
          <a:prstGeom prst="rect">
            <a:avLst/>
          </a:prstGeom>
          <a:noFill/>
        </p:spPr>
      </p:pic>
      <p:pic>
        <p:nvPicPr>
          <p:cNvPr id="8" name="Рисунок 7" descr="flow7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428868"/>
            <a:ext cx="1643074" cy="1214446"/>
          </a:xfrm>
          <a:prstGeom prst="rect">
            <a:avLst/>
          </a:prstGeom>
        </p:spPr>
      </p:pic>
      <p:pic>
        <p:nvPicPr>
          <p:cNvPr id="9" name="Picture 4" descr="C:\Documents and Settings\Admin\Рабочий стол\шістдес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14678" y="2643182"/>
            <a:ext cx="5220000" cy="3911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korni_-_kuda_glaza_glyadyat Minusovki.MpTri.Ne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142976" y="457200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dirty="0" smtClean="0">
                <a:solidFill>
                  <a:srgbClr val="FF0000"/>
                </a:solidFill>
              </a:rPr>
              <a:t>Символ духовної боротьби 60-х р. – шестиструнна гітара</a:t>
            </a:r>
            <a:endParaRPr lang="uk-UA" sz="3200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C:\Users\User\Downloads\index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786314" y="2000240"/>
            <a:ext cx="3096000" cy="26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ownloads\index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2000240"/>
            <a:ext cx="3420000" cy="27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Буги-вуги 2 (к_ф Стиляги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214810" y="550070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55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dirty="0" smtClean="0">
                <a:solidFill>
                  <a:srgbClr val="FF0000"/>
                </a:solidFill>
              </a:rPr>
              <a:t>Представники </a:t>
            </a:r>
            <a:r>
              <a:rPr lang="uk-UA" sz="3200" dirty="0" err="1" smtClean="0">
                <a:solidFill>
                  <a:srgbClr val="FF0000"/>
                </a:solidFill>
              </a:rPr>
              <a:t>бардівської</a:t>
            </a:r>
            <a:r>
              <a:rPr lang="uk-UA" sz="3200" dirty="0" smtClean="0">
                <a:solidFill>
                  <a:srgbClr val="FF0000"/>
                </a:solidFill>
              </a:rPr>
              <a:t> культури</a:t>
            </a:r>
            <a:endParaRPr lang="uk-UA" sz="3200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C:\Users\User\Downloads\images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928662" y="1785926"/>
            <a:ext cx="1908000" cy="23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ownloads\index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0364" y="1785926"/>
            <a:ext cx="20002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User\Downloads\index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2066" y="1785926"/>
            <a:ext cx="2376000" cy="21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Bulat-Okudzhava-Davayte-vosklicat_-minus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4786314" y="492919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36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78592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i="1" smtClean="0"/>
              <a:t>Коли в нації вождя немає,</a:t>
            </a:r>
            <a:r>
              <a:rPr lang="uk-UA" smtClean="0"/>
              <a:t/>
            </a:r>
            <a:br>
              <a:rPr lang="uk-UA" smtClean="0"/>
            </a:br>
            <a:r>
              <a:rPr lang="uk-UA" i="1" smtClean="0"/>
              <a:t>Тоді вожді її – поети…</a:t>
            </a:r>
            <a:r>
              <a:rPr lang="uk-UA" smtClean="0"/>
              <a:t/>
            </a:r>
            <a:br>
              <a:rPr lang="uk-UA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643050"/>
            <a:ext cx="8229600" cy="4709160"/>
          </a:xfrm>
        </p:spPr>
        <p:txBody>
          <a:bodyPr/>
          <a:lstStyle/>
          <a:p>
            <a:endParaRPr lang="uk-UA" dirty="0" smtClean="0"/>
          </a:p>
          <a:p>
            <a:endParaRPr lang="uk-UA" dirty="0" smtClean="0"/>
          </a:p>
          <a:p>
            <a:r>
              <a:rPr lang="uk-UA" dirty="0" smtClean="0"/>
              <a:t>                                                          Є. Маланюк</a:t>
            </a:r>
            <a:endParaRPr lang="uk-UA" dirty="0"/>
          </a:p>
        </p:txBody>
      </p:sp>
      <p:pic>
        <p:nvPicPr>
          <p:cNvPr id="4" name="Рисунок 3" descr="malanyuk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3214686"/>
            <a:ext cx="2304000" cy="3335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flow3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28860" y="4286256"/>
            <a:ext cx="2114550" cy="1066800"/>
          </a:xfrm>
          <a:prstGeom prst="rect">
            <a:avLst/>
          </a:prstGeom>
        </p:spPr>
      </p:pic>
      <p:pic>
        <p:nvPicPr>
          <p:cNvPr id="7" name="Мирослав_Скорик___Мелодія__х_ф__Тіні_забутих_предків_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0995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Проблемне питання: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4800" b="1" i="1" dirty="0" smtClean="0">
                <a:solidFill>
                  <a:schemeClr val="bg1">
                    <a:lumMod val="50000"/>
                  </a:schemeClr>
                </a:solidFill>
              </a:rPr>
              <a:t>чи здатні митці впливати на долю країни, змінювати її і як ви оцінюєте їх громадянську позицію</a:t>
            </a:r>
            <a:r>
              <a:rPr lang="uk-UA" sz="4800" b="1" dirty="0" smtClean="0">
                <a:solidFill>
                  <a:schemeClr val="bg1">
                    <a:lumMod val="50000"/>
                  </a:schemeClr>
                </a:solidFill>
              </a:rPr>
              <a:t>?</a:t>
            </a:r>
            <a:endParaRPr lang="uk-UA" sz="48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" name="Рисунок 3" descr="flow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00430" y="4929198"/>
            <a:ext cx="1643074" cy="12144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8" algn="ctr" rtl="0">
              <a:spcBef>
                <a:spcPct val="0"/>
              </a:spcBef>
            </a:pPr>
            <a:r>
              <a:rPr lang="uk-UA" sz="6600" dirty="0" smtClean="0">
                <a:solidFill>
                  <a:srgbClr val="C00000"/>
                </a:solidFill>
              </a:rPr>
              <a:t>Шістдесятники</a:t>
            </a:r>
            <a:br>
              <a:rPr lang="uk-UA" sz="6600" dirty="0" smtClean="0">
                <a:solidFill>
                  <a:srgbClr val="C00000"/>
                </a:solidFill>
              </a:rPr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3600" dirty="0" smtClean="0">
                <a:solidFill>
                  <a:srgbClr val="0070C0"/>
                </a:solidFill>
              </a:rPr>
              <a:t>Поети: </a:t>
            </a:r>
            <a:r>
              <a:rPr lang="uk-UA" sz="3600" dirty="0" smtClean="0"/>
              <a:t>І. Драч</a:t>
            </a:r>
          </a:p>
          <a:p>
            <a:endParaRPr lang="uk-UA" sz="3600" dirty="0">
              <a:solidFill>
                <a:srgbClr val="0070C0"/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47" y="1571615"/>
            <a:ext cx="1792982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571612"/>
            <a:ext cx="2185717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5000628" y="307181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uk-UA" dirty="0"/>
          </a:p>
        </p:txBody>
      </p:sp>
      <p:pic>
        <p:nvPicPr>
          <p:cNvPr id="16" name="Рисунок 15" descr="50-8-1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71934" y="3929066"/>
            <a:ext cx="14400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Рисунок 16" descr="Foto_dlja_intervjy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72330" y="1571612"/>
            <a:ext cx="14760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43570" y="3929066"/>
            <a:ext cx="1326324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2571736" y="3929066"/>
            <a:ext cx="1365975" cy="1800000"/>
          </a:xfrm>
          <a:prstGeom prst="rect">
            <a:avLst/>
          </a:prstGeom>
          <a:noFill/>
          <a:ln/>
        </p:spPr>
      </p:pic>
      <p:pic>
        <p:nvPicPr>
          <p:cNvPr id="11" name="Рисунок 10" descr="flow12.gif"/>
          <p:cNvPicPr>
            <a:picLocks noChangeAspect="1"/>
          </p:cNvPicPr>
          <p:nvPr/>
        </p:nvPicPr>
        <p:blipFill>
          <a:blip r:embed="rId9" cstate="print"/>
          <a:srcRect r="50000"/>
          <a:stretch>
            <a:fillRect/>
          </a:stretch>
        </p:blipFill>
        <p:spPr>
          <a:xfrm>
            <a:off x="7286644" y="214290"/>
            <a:ext cx="1466850" cy="990600"/>
          </a:xfrm>
          <a:prstGeom prst="rect">
            <a:avLst/>
          </a:prstGeom>
        </p:spPr>
      </p:pic>
      <p:pic>
        <p:nvPicPr>
          <p:cNvPr id="12" name="Рисунок 11" descr="flow12.gif"/>
          <p:cNvPicPr>
            <a:picLocks noChangeAspect="1"/>
          </p:cNvPicPr>
          <p:nvPr/>
        </p:nvPicPr>
        <p:blipFill>
          <a:blip r:embed="rId9" cstate="print"/>
          <a:srcRect r="50000"/>
          <a:stretch>
            <a:fillRect/>
          </a:stretch>
        </p:blipFill>
        <p:spPr>
          <a:xfrm rot="10800000">
            <a:off x="357158" y="285728"/>
            <a:ext cx="1466850" cy="990600"/>
          </a:xfrm>
          <a:prstGeom prst="rect">
            <a:avLst/>
          </a:prstGeom>
        </p:spPr>
      </p:pic>
      <p:pic>
        <p:nvPicPr>
          <p:cNvPr id="13" name="Майя Кристалинская - Нежность ( минус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/>
          <a:stretch>
            <a:fillRect/>
          </a:stretch>
        </p:blipFill>
        <p:spPr>
          <a:xfrm>
            <a:off x="1285852" y="335756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40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5400" dirty="0" smtClean="0">
                <a:solidFill>
                  <a:srgbClr val="C00000"/>
                </a:solidFill>
              </a:rPr>
              <a:t>Шістдесятники</a:t>
            </a:r>
            <a:br>
              <a:rPr lang="uk-UA" sz="5400" dirty="0" smtClean="0">
                <a:solidFill>
                  <a:srgbClr val="C00000"/>
                </a:solidFill>
              </a:rPr>
            </a:br>
            <a:endParaRPr lang="uk-UA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0070C0"/>
                </a:solidFill>
              </a:rPr>
              <a:t>Прозаїки: </a:t>
            </a:r>
            <a:endParaRPr lang="uk-UA" dirty="0">
              <a:solidFill>
                <a:srgbClr val="0070C0"/>
              </a:solidFill>
            </a:endParaRPr>
          </a:p>
        </p:txBody>
      </p:sp>
      <p:pic>
        <p:nvPicPr>
          <p:cNvPr id="4" name="Picture 5" descr="grigir_tutunik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4143380"/>
            <a:ext cx="1547068" cy="2340000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</p:pic>
      <p:pic>
        <p:nvPicPr>
          <p:cNvPr id="26626" name="Picture 2" descr="C:\Users\User\Downloads\image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12" y="1714488"/>
            <a:ext cx="1924560" cy="237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27" name="Picture 3" descr="C:\Users\User\Downloads\index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15140" y="1785926"/>
            <a:ext cx="1469822" cy="2160000"/>
          </a:xfrm>
          <a:prstGeom prst="rect">
            <a:avLst/>
          </a:prstGeom>
          <a:noFill/>
        </p:spPr>
      </p:pic>
      <p:pic>
        <p:nvPicPr>
          <p:cNvPr id="26628" name="Picture 4" descr="C:\Users\User\Downloads\images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57752" y="1785926"/>
            <a:ext cx="1655572" cy="2160000"/>
          </a:xfrm>
          <a:prstGeom prst="rect">
            <a:avLst/>
          </a:prstGeom>
          <a:noFill/>
        </p:spPr>
      </p:pic>
      <p:pic>
        <p:nvPicPr>
          <p:cNvPr id="8" name="Рисунок 7" descr="flow12.gif"/>
          <p:cNvPicPr>
            <a:picLocks noChangeAspect="1"/>
          </p:cNvPicPr>
          <p:nvPr/>
        </p:nvPicPr>
        <p:blipFill>
          <a:blip r:embed="rId7" cstate="print"/>
          <a:srcRect r="50000"/>
          <a:stretch>
            <a:fillRect/>
          </a:stretch>
        </p:blipFill>
        <p:spPr>
          <a:xfrm rot="10800000">
            <a:off x="357158" y="0"/>
            <a:ext cx="1466850" cy="990600"/>
          </a:xfrm>
          <a:prstGeom prst="rect">
            <a:avLst/>
          </a:prstGeom>
        </p:spPr>
      </p:pic>
      <p:pic>
        <p:nvPicPr>
          <p:cNvPr id="9" name="Рисунок 8" descr="flow12.gif"/>
          <p:cNvPicPr>
            <a:picLocks noChangeAspect="1"/>
          </p:cNvPicPr>
          <p:nvPr/>
        </p:nvPicPr>
        <p:blipFill>
          <a:blip r:embed="rId7" cstate="print"/>
          <a:srcRect r="50000"/>
          <a:stretch>
            <a:fillRect/>
          </a:stretch>
        </p:blipFill>
        <p:spPr>
          <a:xfrm>
            <a:off x="7286644" y="0"/>
            <a:ext cx="1466850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 lang="uk-UA" smtClean="0" sz="5400">
                <a:solidFill>
                  <a:srgbClr val="C00000"/>
                </a:solidFill>
              </a:rPr>
              <a:t>Шістдесятники</a:t>
            </a:r>
            <a:endParaRPr dirty="0" lang="uk-UA" sz="540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 lang="uk-UA" smtClean="0">
                <a:solidFill>
                  <a:srgbClr val="0070C0"/>
                </a:solidFill>
              </a:rPr>
              <a:t>Критики:</a:t>
            </a:r>
            <a:endParaRPr dirty="0" lang="uk-UA">
              <a:solidFill>
                <a:srgbClr val="0070C0"/>
              </a:solidFill>
            </a:endParaRPr>
          </a:p>
        </p:txBody>
      </p:sp>
      <p:pic>
        <p:nvPicPr>
          <p:cNvPr descr="Dzuba" id="4" name="Picture 7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072330" y="1643050"/>
            <a:ext cx="1273050" cy="2160000"/>
          </a:xfrm>
          <a:prstGeom prst="rect">
            <a:avLst/>
          </a:prstGeom>
          <a:noFill/>
          <a:ln/>
        </p:spPr>
      </p:pic>
      <p:pic>
        <p:nvPicPr>
          <p:cNvPr id="5" name="Picture 4"/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571736" y="1643050"/>
            <a:ext cx="1560330" cy="2160000"/>
          </a:xfrm>
          <a:prstGeom prst="rect">
            <a:avLst/>
          </a:prstGeom>
          <a:noFill/>
          <a:ln/>
        </p:spPr>
      </p:pic>
      <p:pic>
        <p:nvPicPr>
          <p:cNvPr descr="C:\Documents and Settings\User\Рабочий стол\Новая папка\kocubinska_mihailina.jpg" id="6" name="Picture 3"/>
          <p:cNvPicPr>
            <a:picLocks noChangeArrowheads="1" noChangeAspect="1"/>
          </p:cNvPicPr>
          <p:nvPr/>
        </p:nvPicPr>
        <p:blipFill>
          <a:blip r:embed="rId4"/>
          <a:srcRect l="-4123" r="129"/>
          <a:stretch>
            <a:fillRect/>
          </a:stretch>
        </p:blipFill>
        <p:spPr bwMode="auto">
          <a:xfrm>
            <a:off x="4143372" y="1643050"/>
            <a:ext cx="2723989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flow12.gif" id="7" name="Рисунок 6"/>
          <p:cNvPicPr>
            <a:picLocks noChangeAspect="1"/>
          </p:cNvPicPr>
          <p:nvPr/>
        </p:nvPicPr>
        <p:blipFill>
          <a:blip cstate="print" r:embed="rId5"/>
          <a:srcRect r="50000"/>
          <a:stretch>
            <a:fillRect/>
          </a:stretch>
        </p:blipFill>
        <p:spPr>
          <a:xfrm rot="10800000">
            <a:off x="357158" y="214290"/>
            <a:ext cx="1466850" cy="990600"/>
          </a:xfrm>
          <a:prstGeom prst="rect">
            <a:avLst/>
          </a:prstGeom>
        </p:spPr>
      </p:pic>
      <p:pic>
        <p:nvPicPr>
          <p:cNvPr descr="flow12.gif" id="8" name="Рисунок 7"/>
          <p:cNvPicPr>
            <a:picLocks noChangeAspect="1"/>
          </p:cNvPicPr>
          <p:nvPr/>
        </p:nvPicPr>
        <p:blipFill>
          <a:blip cstate="print" r:embed="rId5"/>
          <a:srcRect r="50000"/>
          <a:stretch>
            <a:fillRect/>
          </a:stretch>
        </p:blipFill>
        <p:spPr>
          <a:xfrm>
            <a:off x="7358082" y="285728"/>
            <a:ext cx="1466850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34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from="(-#ppt_w/2)" to="(#ppt_x)" valueType="num">
                                      <p:cBhvr>
                                        <p:cTn dur="600" fill="hold" id="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calcmode="lin" from="0" to="-1.0" valueType="num">
                                      <p:cBhvr>
                                        <p:cTn autoRev="1" decel="50000" dur="200" fill="hold" id="8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autoRev="1" decel="100000" dur="200" fill="hold" id="9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autoRev="1" decel="100000" dur="200" fill="hold" id="1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dirty="0" smtClean="0">
                <a:solidFill>
                  <a:srgbClr val="C00000"/>
                </a:solidFill>
              </a:rPr>
              <a:t>Шістдесятники</a:t>
            </a:r>
            <a:endParaRPr lang="uk-UA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0070C0"/>
                </a:solidFill>
              </a:rPr>
              <a:t>Художники:</a:t>
            </a:r>
            <a:endParaRPr lang="uk-UA" dirty="0">
              <a:solidFill>
                <a:srgbClr val="0070C0"/>
              </a:solidFill>
            </a:endParaRPr>
          </a:p>
        </p:txBody>
      </p:sp>
      <p:pic>
        <p:nvPicPr>
          <p:cNvPr id="4" name="Рисунок 3" descr="http://vdservice.com/nekora/alla/gorska17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1643050"/>
            <a:ext cx="1476000" cy="23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2" descr="C:\Users\User\Downloads\index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4357694"/>
            <a:ext cx="2554843" cy="1800000"/>
          </a:xfrm>
          <a:prstGeom prst="rect">
            <a:avLst/>
          </a:prstGeom>
          <a:noFill/>
        </p:spPr>
      </p:pic>
      <p:pic>
        <p:nvPicPr>
          <p:cNvPr id="27651" name="Picture 3" descr="C:\Users\User\Downloads\image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1714488"/>
            <a:ext cx="2085975" cy="2200275"/>
          </a:xfrm>
          <a:prstGeom prst="rect">
            <a:avLst/>
          </a:prstGeom>
          <a:noFill/>
        </p:spPr>
      </p:pic>
      <p:pic>
        <p:nvPicPr>
          <p:cNvPr id="7" name="Рисунок 6" descr="flow12.gif"/>
          <p:cNvPicPr>
            <a:picLocks noChangeAspect="1"/>
          </p:cNvPicPr>
          <p:nvPr/>
        </p:nvPicPr>
        <p:blipFill>
          <a:blip r:embed="rId5" cstate="print"/>
          <a:srcRect r="50000"/>
          <a:stretch>
            <a:fillRect/>
          </a:stretch>
        </p:blipFill>
        <p:spPr>
          <a:xfrm rot="10800000">
            <a:off x="357158" y="214290"/>
            <a:ext cx="1466850" cy="990600"/>
          </a:xfrm>
          <a:prstGeom prst="rect">
            <a:avLst/>
          </a:prstGeom>
        </p:spPr>
      </p:pic>
      <p:pic>
        <p:nvPicPr>
          <p:cNvPr id="8" name="Рисунок 7" descr="flow12.gif"/>
          <p:cNvPicPr>
            <a:picLocks noChangeAspect="1"/>
          </p:cNvPicPr>
          <p:nvPr/>
        </p:nvPicPr>
        <p:blipFill>
          <a:blip r:embed="rId5" cstate="print"/>
          <a:srcRect r="50000"/>
          <a:stretch>
            <a:fillRect/>
          </a:stretch>
        </p:blipFill>
        <p:spPr>
          <a:xfrm>
            <a:off x="7358082" y="285728"/>
            <a:ext cx="1466850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dirty="0" smtClean="0">
                <a:solidFill>
                  <a:srgbClr val="C00000"/>
                </a:solidFill>
              </a:rPr>
              <a:t>Шістдесятники</a:t>
            </a:r>
            <a:endParaRPr lang="uk-UA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0070C0"/>
                </a:solidFill>
              </a:rPr>
              <a:t>Композитори:</a:t>
            </a:r>
            <a:endParaRPr lang="uk-UA" dirty="0">
              <a:solidFill>
                <a:srgbClr val="0070C0"/>
              </a:solidFill>
            </a:endParaRPr>
          </a:p>
        </p:txBody>
      </p:sp>
      <p:pic>
        <p:nvPicPr>
          <p:cNvPr id="4" name="Picture 4" descr="C:\Documents and Settings\User\Рабочий стол\Новая папка\13395-4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1643050"/>
            <a:ext cx="1824000" cy="27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Picture 2" descr="C:\Users\User\Downloads\imag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1857364"/>
            <a:ext cx="2209800" cy="1657350"/>
          </a:xfrm>
          <a:prstGeom prst="rect">
            <a:avLst/>
          </a:prstGeom>
          <a:noFill/>
        </p:spPr>
      </p:pic>
      <p:pic>
        <p:nvPicPr>
          <p:cNvPr id="28675" name="Picture 3" descr="C:\Users\User\Downloads\image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32" y="3714752"/>
            <a:ext cx="1752600" cy="2609850"/>
          </a:xfrm>
          <a:prstGeom prst="rect">
            <a:avLst/>
          </a:prstGeom>
          <a:noFill/>
        </p:spPr>
      </p:pic>
      <p:pic>
        <p:nvPicPr>
          <p:cNvPr id="7" name="Рисунок 6" descr="flow12.gif"/>
          <p:cNvPicPr>
            <a:picLocks noChangeAspect="1"/>
          </p:cNvPicPr>
          <p:nvPr/>
        </p:nvPicPr>
        <p:blipFill>
          <a:blip r:embed="rId5" cstate="print"/>
          <a:srcRect r="50000"/>
          <a:stretch>
            <a:fillRect/>
          </a:stretch>
        </p:blipFill>
        <p:spPr>
          <a:xfrm rot="10800000">
            <a:off x="357158" y="214290"/>
            <a:ext cx="1466850" cy="990600"/>
          </a:xfrm>
          <a:prstGeom prst="rect">
            <a:avLst/>
          </a:prstGeom>
        </p:spPr>
      </p:pic>
      <p:pic>
        <p:nvPicPr>
          <p:cNvPr id="8" name="Рисунок 7" descr="flow12.gif"/>
          <p:cNvPicPr>
            <a:picLocks noChangeAspect="1"/>
          </p:cNvPicPr>
          <p:nvPr/>
        </p:nvPicPr>
        <p:blipFill>
          <a:blip r:embed="rId5" cstate="print"/>
          <a:srcRect r="50000"/>
          <a:stretch>
            <a:fillRect/>
          </a:stretch>
        </p:blipFill>
        <p:spPr>
          <a:xfrm>
            <a:off x="7358082" y="285728"/>
            <a:ext cx="1466850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dirty="0" smtClean="0">
                <a:solidFill>
                  <a:srgbClr val="C00000"/>
                </a:solidFill>
              </a:rPr>
              <a:t>Шістдесятники</a:t>
            </a:r>
            <a:endParaRPr lang="uk-UA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571612"/>
            <a:ext cx="8229600" cy="4709160"/>
          </a:xfrm>
        </p:spPr>
        <p:txBody>
          <a:bodyPr/>
          <a:lstStyle/>
          <a:p>
            <a:r>
              <a:rPr lang="uk-UA" dirty="0" smtClean="0">
                <a:solidFill>
                  <a:srgbClr val="0070C0"/>
                </a:solidFill>
              </a:rPr>
              <a:t>Кінорежисери та актори: </a:t>
            </a:r>
            <a:endParaRPr lang="uk-UA" dirty="0">
              <a:solidFill>
                <a:srgbClr val="0070C0"/>
              </a:solidFill>
            </a:endParaRPr>
          </a:p>
        </p:txBody>
      </p:sp>
      <p:pic>
        <p:nvPicPr>
          <p:cNvPr id="4" name="Picture 2" descr="C:\Documents and Settings\User\Рабочий стол\Новая папка\3096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1857364"/>
            <a:ext cx="1568582" cy="21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ступ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500827" y="1857364"/>
            <a:ext cx="1653447" cy="2232000"/>
          </a:xfrm>
          <a:prstGeom prst="rect">
            <a:avLst/>
          </a:prstGeom>
        </p:spPr>
      </p:pic>
      <p:pic>
        <p:nvPicPr>
          <p:cNvPr id="29698" name="Picture 2" descr="C:\Users\User\Downloads\index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4214818"/>
            <a:ext cx="2052000" cy="1512000"/>
          </a:xfrm>
          <a:prstGeom prst="rect">
            <a:avLst/>
          </a:prstGeom>
          <a:noFill/>
        </p:spPr>
      </p:pic>
      <p:pic>
        <p:nvPicPr>
          <p:cNvPr id="29699" name="Picture 3" descr="C:\Users\User\Downloads\images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15145" y="4143382"/>
            <a:ext cx="1380412" cy="1908000"/>
          </a:xfrm>
          <a:prstGeom prst="rect">
            <a:avLst/>
          </a:prstGeom>
          <a:noFill/>
        </p:spPr>
      </p:pic>
      <p:pic>
        <p:nvPicPr>
          <p:cNvPr id="8" name="Рисунок 7" descr="flow12.gif"/>
          <p:cNvPicPr>
            <a:picLocks noChangeAspect="1"/>
          </p:cNvPicPr>
          <p:nvPr/>
        </p:nvPicPr>
        <p:blipFill>
          <a:blip r:embed="rId6" cstate="print"/>
          <a:srcRect r="50000"/>
          <a:stretch>
            <a:fillRect/>
          </a:stretch>
        </p:blipFill>
        <p:spPr>
          <a:xfrm rot="10800000">
            <a:off x="357158" y="214290"/>
            <a:ext cx="1466850" cy="990600"/>
          </a:xfrm>
          <a:prstGeom prst="rect">
            <a:avLst/>
          </a:prstGeom>
        </p:spPr>
      </p:pic>
      <p:pic>
        <p:nvPicPr>
          <p:cNvPr id="9" name="Рисунок 8" descr="flow12.gif"/>
          <p:cNvPicPr>
            <a:picLocks noChangeAspect="1"/>
          </p:cNvPicPr>
          <p:nvPr/>
        </p:nvPicPr>
        <p:blipFill>
          <a:blip r:embed="rId6" cstate="print"/>
          <a:srcRect r="50000"/>
          <a:stretch>
            <a:fillRect/>
          </a:stretch>
        </p:blipFill>
        <p:spPr>
          <a:xfrm>
            <a:off x="7358082" y="285728"/>
            <a:ext cx="1466850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dirty="0" lang="uk-UA" smtClean="0" sz="2800">
                <a:solidFill>
                  <a:srgbClr val="FF0000"/>
                </a:solidFill>
              </a:rPr>
              <a:t>Конусоподібна посудина для розливу соку</a:t>
            </a:r>
            <a:endParaRPr dirty="0" lang="uk-UA" sz="2800">
              <a:solidFill>
                <a:srgbClr val="FF0000"/>
              </a:solidFill>
            </a:endParaRPr>
          </a:p>
        </p:txBody>
      </p:sp>
      <p:pic>
        <p:nvPicPr>
          <p:cNvPr descr="C:\Users\User\Downloads\index.jpg" id="4" name="Содержимое 3"/>
          <p:cNvPicPr>
            <a:picLocks noGrp="1"/>
          </p:cNvPicPr>
          <p:nvPr>
            <p:ph idx="1" type="pic"/>
          </p:nvPr>
        </p:nvPicPr>
        <p:blipFill>
          <a:blip r:embed="rId2">
            <a:lum bright="7000" contrast="16000"/>
          </a:blip>
          <a:stretch>
            <a:fillRect/>
          </a:stretch>
        </p:blipFill>
        <p:spPr bwMode="auto">
          <a:xfrm>
            <a:off x="1828800" y="1831975"/>
            <a:ext cx="54000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Текст 5"/>
          <p:cNvSpPr>
            <a:spLocks noGrp="1"/>
          </p:cNvSpPr>
          <p:nvPr>
            <p:ph idx="2" sz="half" type="body"/>
          </p:nvPr>
        </p:nvSpPr>
        <p:spPr/>
        <p:txBody>
          <a:bodyPr/>
          <a:lstStyle/>
          <a:p>
            <a:endParaRPr dirty="0" lang="uk-UA"/>
          </a:p>
        </p:txBody>
      </p: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dirty="0" lang="uk-UA" smtClean="0" sz="4400">
                <a:solidFill>
                  <a:srgbClr val="C00000"/>
                </a:solidFill>
              </a:rPr>
              <a:t>Василь Симоненко (1935-1963)</a:t>
            </a:r>
            <a:endParaRPr dirty="0" lang="uk-UA">
              <a:solidFill>
                <a:srgbClr val="C00000"/>
              </a:solidFill>
            </a:endParaRPr>
          </a:p>
        </p:txBody>
      </p:sp>
      <p:pic>
        <p:nvPicPr>
          <p:cNvPr descr="simonenko" id="4" name="Picture 4"/>
          <p:cNvPicPr>
            <a:picLocks noChangeArrowheads="1" noChangeAspect="1"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4282" y="1500174"/>
            <a:ext cx="2190750" cy="1905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643174" y="1285860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dirty="0" lang="uk-UA" smtClean="0">
                <a:solidFill>
                  <a:srgbClr val="002060"/>
                </a:solidFill>
              </a:rPr>
              <a:t>Ти  знаєш,  що  ти  —  людина?  </a:t>
            </a:r>
            <a:br>
              <a:rPr dirty="0" lang="uk-UA" smtClean="0">
                <a:solidFill>
                  <a:srgbClr val="002060"/>
                </a:solidFill>
              </a:rPr>
            </a:br>
            <a:r>
              <a:rPr dirty="0" lang="uk-UA" smtClean="0">
                <a:solidFill>
                  <a:srgbClr val="002060"/>
                </a:solidFill>
              </a:rPr>
              <a:t>Ти  знаєш  про  це  чи  ні?  </a:t>
            </a:r>
            <a:br>
              <a:rPr dirty="0" lang="uk-UA" smtClean="0">
                <a:solidFill>
                  <a:srgbClr val="002060"/>
                </a:solidFill>
              </a:rPr>
            </a:br>
            <a:r>
              <a:rPr dirty="0" lang="uk-UA" smtClean="0">
                <a:solidFill>
                  <a:srgbClr val="002060"/>
                </a:solidFill>
              </a:rPr>
              <a:t>Усмішка  твоя  —  єдина,  </a:t>
            </a:r>
            <a:br>
              <a:rPr dirty="0" lang="uk-UA" smtClean="0">
                <a:solidFill>
                  <a:srgbClr val="002060"/>
                </a:solidFill>
              </a:rPr>
            </a:br>
            <a:r>
              <a:rPr dirty="0" lang="uk-UA" smtClean="0">
                <a:solidFill>
                  <a:srgbClr val="002060"/>
                </a:solidFill>
              </a:rPr>
              <a:t>Мука  твоя  —  єдина,  </a:t>
            </a:r>
            <a:br>
              <a:rPr dirty="0" lang="uk-UA" smtClean="0">
                <a:solidFill>
                  <a:srgbClr val="002060"/>
                </a:solidFill>
              </a:rPr>
            </a:br>
            <a:r>
              <a:rPr dirty="0" lang="uk-UA" smtClean="0">
                <a:solidFill>
                  <a:srgbClr val="002060"/>
                </a:solidFill>
              </a:rPr>
              <a:t>Очі  твої  —  одні.  </a:t>
            </a:r>
            <a:br>
              <a:rPr dirty="0" lang="uk-UA" smtClean="0">
                <a:solidFill>
                  <a:srgbClr val="002060"/>
                </a:solidFill>
              </a:rPr>
            </a:br>
            <a:r>
              <a:rPr dirty="0" lang="uk-UA" smtClean="0">
                <a:solidFill>
                  <a:srgbClr val="002060"/>
                </a:solidFill>
              </a:rPr>
              <a:t/>
            </a:r>
            <a:br>
              <a:rPr dirty="0" lang="uk-UA" smtClean="0">
                <a:solidFill>
                  <a:srgbClr val="002060"/>
                </a:solidFill>
              </a:rPr>
            </a:br>
            <a:r>
              <a:rPr dirty="0" lang="uk-UA" smtClean="0">
                <a:solidFill>
                  <a:srgbClr val="002060"/>
                </a:solidFill>
              </a:rPr>
              <a:t>Більше  тебе  не  буде.  </a:t>
            </a:r>
            <a:br>
              <a:rPr dirty="0" lang="uk-UA" smtClean="0">
                <a:solidFill>
                  <a:srgbClr val="002060"/>
                </a:solidFill>
              </a:rPr>
            </a:br>
            <a:r>
              <a:rPr dirty="0" lang="uk-UA" smtClean="0">
                <a:solidFill>
                  <a:srgbClr val="002060"/>
                </a:solidFill>
              </a:rPr>
              <a:t>Завтра  на  цій  землі  </a:t>
            </a:r>
            <a:br>
              <a:rPr dirty="0" lang="uk-UA" smtClean="0">
                <a:solidFill>
                  <a:srgbClr val="002060"/>
                </a:solidFill>
              </a:rPr>
            </a:br>
            <a:r>
              <a:rPr dirty="0" lang="uk-UA" smtClean="0">
                <a:solidFill>
                  <a:srgbClr val="002060"/>
                </a:solidFill>
              </a:rPr>
              <a:t>Інші  ходитимуть  люди,  </a:t>
            </a:r>
            <a:br>
              <a:rPr dirty="0" lang="uk-UA" smtClean="0">
                <a:solidFill>
                  <a:srgbClr val="002060"/>
                </a:solidFill>
              </a:rPr>
            </a:br>
            <a:r>
              <a:rPr dirty="0" lang="uk-UA" smtClean="0">
                <a:solidFill>
                  <a:srgbClr val="002060"/>
                </a:solidFill>
              </a:rPr>
              <a:t>Інші  кохатимуть  люди  —  </a:t>
            </a:r>
            <a:br>
              <a:rPr dirty="0" lang="uk-UA" smtClean="0">
                <a:solidFill>
                  <a:srgbClr val="002060"/>
                </a:solidFill>
              </a:rPr>
            </a:br>
            <a:r>
              <a:rPr dirty="0" lang="uk-UA" smtClean="0">
                <a:solidFill>
                  <a:srgbClr val="002060"/>
                </a:solidFill>
              </a:rPr>
              <a:t>Добрі,  ласкаві  й  злі.  </a:t>
            </a:r>
            <a:br>
              <a:rPr dirty="0" lang="uk-UA" smtClean="0">
                <a:solidFill>
                  <a:srgbClr val="002060"/>
                </a:solidFill>
              </a:rPr>
            </a:br>
            <a:endParaRPr dirty="0" lang="uk-UA">
              <a:solidFill>
                <a:srgbClr val="002060"/>
              </a:solidFill>
            </a:endParaRPr>
          </a:p>
        </p:txBody>
      </p:sp>
      <p:pic>
        <p:nvPicPr>
          <p:cNvPr descr="flow1.gif" id="5" name="Рисунок 4"/>
          <p:cNvPicPr>
            <a:picLocks noChangeAspect="1"/>
          </p:cNvPicPr>
          <p:nvPr/>
        </p:nvPicPr>
        <p:blipFill>
          <a:blip cstate="print" r:embed="rId4"/>
          <a:stretch>
            <a:fillRect/>
          </a:stretch>
        </p:blipFill>
        <p:spPr>
          <a:xfrm>
            <a:off x="2000232" y="4572008"/>
            <a:ext cx="3695700" cy="1038225"/>
          </a:xfrm>
          <a:prstGeom prst="rect">
            <a:avLst/>
          </a:prstGeom>
        </p:spPr>
      </p:pic>
      <p:pic>
        <p:nvPicPr>
          <p:cNvPr id="6" name="Picture 4"/>
          <p:cNvPicPr>
            <a:picLocks noChangeArrowheads="1" noChangeAspect="1"/>
          </p:cNvPicPr>
          <p:nvPr/>
        </p:nvPicPr>
        <p:blipFill>
          <a:blip cstate="print" r:embed="rId5">
            <a:lum bright="-12000" contrast="18000"/>
          </a:blip>
          <a:srcRect b="3"/>
          <a:stretch>
            <a:fillRect/>
          </a:stretch>
        </p:blipFill>
        <p:spPr>
          <a:xfrm>
            <a:off x="5929322" y="1500170"/>
            <a:ext cx="2664000" cy="4889264"/>
          </a:xfrm>
          <a:prstGeom prst="rect">
            <a:avLst/>
          </a:prstGeom>
          <a:noFill/>
          <a:ln/>
        </p:spPr>
      </p:pic>
      <p:pic>
        <p:nvPicPr>
          <p:cNvPr id="7" name="Майя Кристалинская - Нежность ( минус).mp3">
            <a:hlinkClick action="ppaction://media" r:id=""/>
          </p:cNvPr>
          <p:cNvPicPr>
            <a:picLocks noChangeAspect="1" noRo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285852" y="392906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192401" fill="hold" id="6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audio>
              <p:cMediaNode>
                <p:cTn display="0" fill="hold" id="7">
                  <p:stCondLst>
                    <p:cond delay="indefinite"/>
                  </p:stCondLst>
                  <p:endCondLst>
                    <p:cond delay="0" evt="onNext">
                      <p:tgtEl>
                        <p:sldTgt/>
                      </p:tgtEl>
                    </p:cond>
                    <p:cond delay="0" evt="onPrev">
                      <p:tgtEl>
                        <p:sldTgt/>
                      </p:tgtEl>
                    </p:cond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C00000"/>
                </a:solidFill>
              </a:rPr>
              <a:t>Дмитро Павличко (нар. 1929) </a:t>
            </a:r>
            <a:br>
              <a:rPr lang="uk-UA" dirty="0" smtClean="0">
                <a:solidFill>
                  <a:srgbClr val="C00000"/>
                </a:solidFill>
              </a:rPr>
            </a:br>
            <a:r>
              <a:rPr lang="uk-UA" dirty="0" smtClean="0">
                <a:solidFill>
                  <a:srgbClr val="C00000"/>
                </a:solidFill>
              </a:rPr>
              <a:t>Два </a:t>
            </a:r>
            <a:r>
              <a:rPr lang="uk-UA" dirty="0" smtClean="0">
                <a:solidFill>
                  <a:srgbClr val="002060"/>
                </a:solidFill>
              </a:rPr>
              <a:t>кольори</a:t>
            </a:r>
            <a:endParaRPr lang="uk-UA" dirty="0">
              <a:solidFill>
                <a:srgbClr val="002060"/>
              </a:solidFill>
            </a:endParaRPr>
          </a:p>
        </p:txBody>
      </p:sp>
      <p:pic>
        <p:nvPicPr>
          <p:cNvPr id="4" name="Содержимое 5" descr="Foto_dlja_intervjy.jpg"/>
          <p:cNvPicPr>
            <a:picLocks noGrp="1" noChangeAspect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85720" y="1571612"/>
            <a:ext cx="1728000" cy="2246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2286000" y="1720840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dirty="0" smtClean="0">
                <a:solidFill>
                  <a:srgbClr val="002060"/>
                </a:solidFill>
              </a:rPr>
              <a:t>Як я </a:t>
            </a:r>
            <a:r>
              <a:rPr lang="ru-RU" dirty="0" err="1" smtClean="0">
                <a:solidFill>
                  <a:srgbClr val="002060"/>
                </a:solidFill>
              </a:rPr>
              <a:t>малим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err="1" smtClean="0">
                <a:solidFill>
                  <a:srgbClr val="002060"/>
                </a:solidFill>
              </a:rPr>
              <a:t>збирався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err="1" smtClean="0">
                <a:solidFill>
                  <a:srgbClr val="002060"/>
                </a:solidFill>
              </a:rPr>
              <a:t>навесні</a:t>
            </a:r>
            <a:endParaRPr lang="ru-RU" dirty="0" smtClean="0">
              <a:solidFill>
                <a:srgbClr val="002060"/>
              </a:solidFill>
            </a:endParaRPr>
          </a:p>
          <a:p>
            <a:pPr>
              <a:buFont typeface="Arial" charset="0"/>
              <a:buNone/>
            </a:pPr>
            <a:r>
              <a:rPr lang="ru-RU" dirty="0" err="1" smtClean="0">
                <a:solidFill>
                  <a:srgbClr val="002060"/>
                </a:solidFill>
              </a:rPr>
              <a:t>Піти</a:t>
            </a:r>
            <a:r>
              <a:rPr lang="ru-RU" dirty="0" smtClean="0">
                <a:solidFill>
                  <a:srgbClr val="002060"/>
                </a:solidFill>
              </a:rPr>
              <a:t> у </a:t>
            </a:r>
            <a:r>
              <a:rPr lang="ru-RU" dirty="0" err="1" smtClean="0">
                <a:solidFill>
                  <a:srgbClr val="002060"/>
                </a:solidFill>
              </a:rPr>
              <a:t>світ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err="1" smtClean="0">
                <a:solidFill>
                  <a:srgbClr val="002060"/>
                </a:solidFill>
              </a:rPr>
              <a:t>незнаними</a:t>
            </a:r>
            <a:r>
              <a:rPr lang="ru-RU" dirty="0" smtClean="0">
                <a:solidFill>
                  <a:srgbClr val="002060"/>
                </a:solidFill>
              </a:rPr>
              <a:t> шляхами,</a:t>
            </a:r>
          </a:p>
          <a:p>
            <a:pPr>
              <a:buFont typeface="Arial" charset="0"/>
              <a:buNone/>
            </a:pPr>
            <a:r>
              <a:rPr lang="ru-RU" dirty="0" smtClean="0">
                <a:solidFill>
                  <a:srgbClr val="002060"/>
                </a:solidFill>
              </a:rPr>
              <a:t>Сорочку </a:t>
            </a:r>
            <a:r>
              <a:rPr lang="ru-RU" dirty="0" err="1" smtClean="0">
                <a:solidFill>
                  <a:srgbClr val="002060"/>
                </a:solidFill>
              </a:rPr>
              <a:t>мати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err="1" smtClean="0">
                <a:solidFill>
                  <a:srgbClr val="002060"/>
                </a:solidFill>
              </a:rPr>
              <a:t>вишила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err="1" smtClean="0">
                <a:solidFill>
                  <a:srgbClr val="002060"/>
                </a:solidFill>
              </a:rPr>
              <a:t>мені</a:t>
            </a:r>
            <a:endParaRPr lang="ru-RU" dirty="0" smtClean="0">
              <a:solidFill>
                <a:srgbClr val="002060"/>
              </a:solidFill>
            </a:endParaRPr>
          </a:p>
          <a:p>
            <a:pPr>
              <a:buFont typeface="Arial" charset="0"/>
              <a:buNone/>
            </a:pPr>
            <a:r>
              <a:rPr lang="ru-RU" dirty="0" err="1" smtClean="0">
                <a:solidFill>
                  <a:srgbClr val="002060"/>
                </a:solidFill>
              </a:rPr>
              <a:t>Червоними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err="1" smtClean="0">
                <a:solidFill>
                  <a:srgbClr val="002060"/>
                </a:solidFill>
              </a:rPr>
              <a:t>і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err="1" smtClean="0">
                <a:solidFill>
                  <a:srgbClr val="002060"/>
                </a:solidFill>
              </a:rPr>
              <a:t>чорними</a:t>
            </a:r>
            <a:r>
              <a:rPr lang="ru-RU" dirty="0" smtClean="0">
                <a:solidFill>
                  <a:srgbClr val="002060"/>
                </a:solidFill>
              </a:rPr>
              <a:t> нитками.</a:t>
            </a:r>
          </a:p>
          <a:p>
            <a:pPr>
              <a:buFont typeface="Arial" charset="0"/>
              <a:buNone/>
            </a:pPr>
            <a:r>
              <a:rPr lang="ru-RU" dirty="0" smtClean="0">
                <a:solidFill>
                  <a:srgbClr val="002060"/>
                </a:solidFill>
              </a:rPr>
              <a:t>Два </a:t>
            </a:r>
            <a:r>
              <a:rPr lang="ru-RU" dirty="0" err="1" smtClean="0">
                <a:solidFill>
                  <a:srgbClr val="002060"/>
                </a:solidFill>
              </a:rPr>
              <a:t>кольори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err="1" smtClean="0">
                <a:solidFill>
                  <a:srgbClr val="002060"/>
                </a:solidFill>
              </a:rPr>
              <a:t>мої</a:t>
            </a:r>
            <a:r>
              <a:rPr lang="ru-RU" dirty="0" smtClean="0">
                <a:solidFill>
                  <a:srgbClr val="002060"/>
                </a:solidFill>
              </a:rPr>
              <a:t>, </a:t>
            </a:r>
            <a:r>
              <a:rPr lang="ru-RU" dirty="0" err="1" smtClean="0">
                <a:solidFill>
                  <a:srgbClr val="002060"/>
                </a:solidFill>
              </a:rPr>
              <a:t>два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err="1" smtClean="0">
                <a:solidFill>
                  <a:srgbClr val="002060"/>
                </a:solidFill>
              </a:rPr>
              <a:t>кольори</a:t>
            </a:r>
            <a:r>
              <a:rPr lang="ru-RU" dirty="0" smtClean="0">
                <a:solidFill>
                  <a:srgbClr val="002060"/>
                </a:solidFill>
              </a:rPr>
              <a:t>,</a:t>
            </a:r>
          </a:p>
          <a:p>
            <a:pPr>
              <a:buFont typeface="Arial" charset="0"/>
              <a:buNone/>
            </a:pPr>
            <a:r>
              <a:rPr lang="ru-RU" dirty="0" smtClean="0">
                <a:solidFill>
                  <a:srgbClr val="002060"/>
                </a:solidFill>
              </a:rPr>
              <a:t>Оба на </a:t>
            </a:r>
            <a:r>
              <a:rPr lang="ru-RU" dirty="0" err="1" smtClean="0">
                <a:solidFill>
                  <a:srgbClr val="002060"/>
                </a:solidFill>
              </a:rPr>
              <a:t>полотні</a:t>
            </a:r>
            <a:r>
              <a:rPr lang="ru-RU" dirty="0" smtClean="0">
                <a:solidFill>
                  <a:srgbClr val="002060"/>
                </a:solidFill>
              </a:rPr>
              <a:t>, в </a:t>
            </a:r>
            <a:r>
              <a:rPr lang="ru-RU" dirty="0" err="1" smtClean="0">
                <a:solidFill>
                  <a:srgbClr val="002060"/>
                </a:solidFill>
              </a:rPr>
              <a:t>душі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err="1" smtClean="0">
                <a:solidFill>
                  <a:srgbClr val="002060"/>
                </a:solidFill>
              </a:rPr>
              <a:t>моїй</a:t>
            </a:r>
            <a:r>
              <a:rPr lang="ru-RU" dirty="0" smtClean="0">
                <a:solidFill>
                  <a:srgbClr val="002060"/>
                </a:solidFill>
              </a:rPr>
              <a:t> оба,</a:t>
            </a:r>
          </a:p>
          <a:p>
            <a:pPr>
              <a:buFont typeface="Arial" charset="0"/>
              <a:buNone/>
            </a:pPr>
            <a:r>
              <a:rPr lang="ru-RU" dirty="0" smtClean="0">
                <a:solidFill>
                  <a:srgbClr val="002060"/>
                </a:solidFill>
              </a:rPr>
              <a:t>Два </a:t>
            </a:r>
            <a:r>
              <a:rPr lang="ru-RU" dirty="0" err="1" smtClean="0">
                <a:solidFill>
                  <a:srgbClr val="002060"/>
                </a:solidFill>
              </a:rPr>
              <a:t>кольори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err="1" smtClean="0">
                <a:solidFill>
                  <a:srgbClr val="002060"/>
                </a:solidFill>
              </a:rPr>
              <a:t>мої</a:t>
            </a:r>
            <a:r>
              <a:rPr lang="ru-RU" dirty="0" smtClean="0">
                <a:solidFill>
                  <a:srgbClr val="002060"/>
                </a:solidFill>
              </a:rPr>
              <a:t>, </a:t>
            </a:r>
            <a:r>
              <a:rPr lang="ru-RU" dirty="0" err="1" smtClean="0">
                <a:solidFill>
                  <a:srgbClr val="002060"/>
                </a:solidFill>
              </a:rPr>
              <a:t>два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err="1" smtClean="0">
                <a:solidFill>
                  <a:srgbClr val="002060"/>
                </a:solidFill>
              </a:rPr>
              <a:t>кольори</a:t>
            </a:r>
            <a:r>
              <a:rPr lang="ru-RU" dirty="0" smtClean="0">
                <a:solidFill>
                  <a:srgbClr val="002060"/>
                </a:solidFill>
              </a:rPr>
              <a:t>:</a:t>
            </a:r>
          </a:p>
          <a:p>
            <a:pPr>
              <a:buFont typeface="Arial" charset="0"/>
              <a:buNone/>
            </a:pPr>
            <a:r>
              <a:rPr lang="ru-RU" dirty="0" err="1" smtClean="0">
                <a:solidFill>
                  <a:srgbClr val="002060"/>
                </a:solidFill>
              </a:rPr>
              <a:t>Червоне</a:t>
            </a:r>
            <a:r>
              <a:rPr lang="ru-RU" dirty="0" smtClean="0">
                <a:solidFill>
                  <a:srgbClr val="002060"/>
                </a:solidFill>
              </a:rPr>
              <a:t> - то </a:t>
            </a:r>
            <a:r>
              <a:rPr lang="ru-RU" dirty="0" err="1" smtClean="0">
                <a:solidFill>
                  <a:srgbClr val="002060"/>
                </a:solidFill>
              </a:rPr>
              <a:t>любов</a:t>
            </a:r>
            <a:r>
              <a:rPr lang="ru-RU" dirty="0" smtClean="0">
                <a:solidFill>
                  <a:srgbClr val="002060"/>
                </a:solidFill>
              </a:rPr>
              <a:t>, а </a:t>
            </a:r>
            <a:r>
              <a:rPr lang="ru-RU" dirty="0" err="1" smtClean="0">
                <a:solidFill>
                  <a:srgbClr val="002060"/>
                </a:solidFill>
              </a:rPr>
              <a:t>чорне</a:t>
            </a:r>
            <a:r>
              <a:rPr lang="ru-RU" dirty="0" smtClean="0">
                <a:solidFill>
                  <a:srgbClr val="002060"/>
                </a:solidFill>
              </a:rPr>
              <a:t> - то </a:t>
            </a:r>
            <a:r>
              <a:rPr lang="ru-RU" dirty="0" err="1" smtClean="0">
                <a:solidFill>
                  <a:srgbClr val="002060"/>
                </a:solidFill>
              </a:rPr>
              <a:t>журба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</a:p>
          <a:p>
            <a:pPr>
              <a:buFont typeface="Arial" charset="0"/>
              <a:buNone/>
            </a:pPr>
            <a:r>
              <a:rPr lang="ru-RU" dirty="0" smtClean="0">
                <a:solidFill>
                  <a:srgbClr val="002060"/>
                </a:solidFill>
              </a:rPr>
              <a:t>Мене водило в </a:t>
            </a:r>
            <a:r>
              <a:rPr lang="ru-RU" dirty="0" err="1" smtClean="0">
                <a:solidFill>
                  <a:srgbClr val="002060"/>
                </a:solidFill>
              </a:rPr>
              <a:t>безвісті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err="1" smtClean="0">
                <a:solidFill>
                  <a:srgbClr val="002060"/>
                </a:solidFill>
              </a:rPr>
              <a:t>життя</a:t>
            </a:r>
            <a:r>
              <a:rPr lang="ru-RU" dirty="0" smtClean="0">
                <a:solidFill>
                  <a:srgbClr val="002060"/>
                </a:solidFill>
              </a:rPr>
              <a:t>,</a:t>
            </a:r>
          </a:p>
          <a:p>
            <a:pPr>
              <a:buFont typeface="Arial" charset="0"/>
              <a:buNone/>
            </a:pPr>
            <a:r>
              <a:rPr lang="ru-RU" dirty="0" smtClean="0">
                <a:solidFill>
                  <a:srgbClr val="002060"/>
                </a:solidFill>
              </a:rPr>
              <a:t>Та я </a:t>
            </a:r>
            <a:r>
              <a:rPr lang="ru-RU" dirty="0" err="1" smtClean="0">
                <a:solidFill>
                  <a:srgbClr val="002060"/>
                </a:solidFill>
              </a:rPr>
              <a:t>вертався</a:t>
            </a:r>
            <a:r>
              <a:rPr lang="ru-RU" dirty="0" smtClean="0">
                <a:solidFill>
                  <a:srgbClr val="002060"/>
                </a:solidFill>
              </a:rPr>
              <a:t> на </a:t>
            </a:r>
            <a:r>
              <a:rPr lang="ru-RU" dirty="0" err="1" smtClean="0">
                <a:solidFill>
                  <a:srgbClr val="002060"/>
                </a:solidFill>
              </a:rPr>
              <a:t>свої</a:t>
            </a:r>
            <a:r>
              <a:rPr lang="ru-RU" dirty="0" smtClean="0">
                <a:solidFill>
                  <a:srgbClr val="002060"/>
                </a:solidFill>
              </a:rPr>
              <a:t> пороги,</a:t>
            </a:r>
          </a:p>
          <a:p>
            <a:pPr>
              <a:buFont typeface="Arial" charset="0"/>
              <a:buNone/>
            </a:pPr>
            <a:r>
              <a:rPr lang="ru-RU" dirty="0" smtClean="0">
                <a:solidFill>
                  <a:srgbClr val="002060"/>
                </a:solidFill>
              </a:rPr>
              <a:t>Переплелись, як </a:t>
            </a:r>
            <a:r>
              <a:rPr lang="ru-RU" dirty="0" err="1" smtClean="0">
                <a:solidFill>
                  <a:srgbClr val="002060"/>
                </a:solidFill>
              </a:rPr>
              <a:t>мамине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err="1" smtClean="0">
                <a:solidFill>
                  <a:srgbClr val="002060"/>
                </a:solidFill>
              </a:rPr>
              <a:t>шиття</a:t>
            </a:r>
            <a:r>
              <a:rPr lang="ru-RU" dirty="0" smtClean="0">
                <a:solidFill>
                  <a:srgbClr val="002060"/>
                </a:solidFill>
              </a:rPr>
              <a:t>,</a:t>
            </a:r>
          </a:p>
          <a:p>
            <a:pPr>
              <a:buFont typeface="Arial" charset="0"/>
              <a:buNone/>
            </a:pPr>
            <a:r>
              <a:rPr lang="ru-RU" dirty="0" err="1" smtClean="0">
                <a:solidFill>
                  <a:srgbClr val="002060"/>
                </a:solidFill>
              </a:rPr>
              <a:t>Мої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err="1" smtClean="0">
                <a:solidFill>
                  <a:srgbClr val="002060"/>
                </a:solidFill>
              </a:rPr>
              <a:t>сумні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err="1" smtClean="0">
                <a:solidFill>
                  <a:srgbClr val="002060"/>
                </a:solidFill>
              </a:rPr>
              <a:t>і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err="1" smtClean="0">
                <a:solidFill>
                  <a:srgbClr val="002060"/>
                </a:solidFill>
              </a:rPr>
              <a:t>радісні</a:t>
            </a:r>
            <a:r>
              <a:rPr lang="ru-RU" dirty="0" smtClean="0">
                <a:solidFill>
                  <a:srgbClr val="002060"/>
                </a:solidFill>
              </a:rPr>
              <a:t> дороги……</a:t>
            </a:r>
            <a:endParaRPr lang="uk-UA" dirty="0" smtClean="0">
              <a:solidFill>
                <a:srgbClr val="002060"/>
              </a:solidFill>
            </a:endParaRPr>
          </a:p>
        </p:txBody>
      </p:sp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000" y="3357562"/>
            <a:ext cx="2484000" cy="3108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ovlij-tajisiya-dva-kolor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57224" y="3929066"/>
            <a:ext cx="304800" cy="304800"/>
          </a:xfrm>
          <a:prstGeom prst="rect">
            <a:avLst/>
          </a:prstGeom>
        </p:spPr>
      </p:pic>
      <p:pic>
        <p:nvPicPr>
          <p:cNvPr id="9" name="Д Гнатюк Два кольори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/>
          <a:stretch>
            <a:fillRect/>
          </a:stretch>
        </p:blipFill>
        <p:spPr>
          <a:xfrm>
            <a:off x="6072198" y="557214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191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C00000"/>
                </a:solidFill>
              </a:rPr>
              <a:t>Іван Драч (нар. 1936)</a:t>
            </a:r>
            <a:br>
              <a:rPr lang="uk-UA" dirty="0" smtClean="0">
                <a:solidFill>
                  <a:srgbClr val="C00000"/>
                </a:solidFill>
              </a:rPr>
            </a:br>
            <a:endParaRPr lang="uk-UA" sz="3100" dirty="0">
              <a:solidFill>
                <a:srgbClr val="C00000"/>
              </a:solidFill>
            </a:endParaRPr>
          </a:p>
        </p:txBody>
      </p:sp>
      <p:pic>
        <p:nvPicPr>
          <p:cNvPr id="4" name="Picture 7" descr="drach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4282" y="1357298"/>
            <a:ext cx="2088000" cy="260478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286000" y="1166843"/>
            <a:ext cx="4572000" cy="501675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2000" dirty="0" smtClean="0">
                <a:solidFill>
                  <a:srgbClr val="002060"/>
                </a:solidFill>
              </a:rPr>
              <a:t>Ми </a:t>
            </a:r>
            <a:r>
              <a:rPr lang="uk-UA" sz="2000" dirty="0" err="1" smtClean="0">
                <a:solidFill>
                  <a:srgbClr val="002060"/>
                </a:solidFill>
              </a:rPr>
              <a:t>чуєм</a:t>
            </a:r>
            <a:r>
              <a:rPr lang="uk-UA" sz="2000" dirty="0" smtClean="0">
                <a:solidFill>
                  <a:srgbClr val="002060"/>
                </a:solidFill>
              </a:rPr>
              <a:t> трав зелений крик,</a:t>
            </a:r>
            <a:br>
              <a:rPr lang="uk-UA" sz="2000" dirty="0" smtClean="0">
                <a:solidFill>
                  <a:srgbClr val="002060"/>
                </a:solidFill>
              </a:rPr>
            </a:br>
            <a:r>
              <a:rPr lang="uk-UA" sz="2000" dirty="0" smtClean="0">
                <a:solidFill>
                  <a:srgbClr val="002060"/>
                </a:solidFill>
              </a:rPr>
              <a:t>Дощів задумані рефрени,</a:t>
            </a:r>
            <a:br>
              <a:rPr lang="uk-UA" sz="2000" dirty="0" smtClean="0">
                <a:solidFill>
                  <a:srgbClr val="002060"/>
                </a:solidFill>
              </a:rPr>
            </a:br>
            <a:r>
              <a:rPr lang="uk-UA" sz="2000" dirty="0" smtClean="0">
                <a:solidFill>
                  <a:srgbClr val="002060"/>
                </a:solidFill>
              </a:rPr>
              <a:t>Це травень, вічний єретик,</a:t>
            </a:r>
            <a:br>
              <a:rPr lang="uk-UA" sz="2000" dirty="0" smtClean="0">
                <a:solidFill>
                  <a:srgbClr val="002060"/>
                </a:solidFill>
              </a:rPr>
            </a:br>
            <a:r>
              <a:rPr lang="uk-UA" sz="2000" dirty="0" smtClean="0">
                <a:solidFill>
                  <a:srgbClr val="002060"/>
                </a:solidFill>
              </a:rPr>
              <a:t>Так з-під землі бомбить зелено</a:t>
            </a:r>
            <a:br>
              <a:rPr lang="uk-UA" sz="2000" dirty="0" smtClean="0">
                <a:solidFill>
                  <a:srgbClr val="002060"/>
                </a:solidFill>
              </a:rPr>
            </a:br>
            <a:r>
              <a:rPr lang="uk-UA" sz="2000" dirty="0" smtClean="0">
                <a:solidFill>
                  <a:srgbClr val="002060"/>
                </a:solidFill>
              </a:rPr>
              <a:t>На рівні вічних партитур!</a:t>
            </a:r>
            <a:br>
              <a:rPr lang="uk-UA" sz="2000" dirty="0" smtClean="0">
                <a:solidFill>
                  <a:srgbClr val="002060"/>
                </a:solidFill>
              </a:rPr>
            </a:br>
            <a:r>
              <a:rPr lang="uk-UA" sz="2000" dirty="0" smtClean="0">
                <a:solidFill>
                  <a:srgbClr val="002060"/>
                </a:solidFill>
              </a:rPr>
              <a:t>Ми чорні гори </a:t>
            </a:r>
            <a:r>
              <a:rPr lang="uk-UA" sz="2000" dirty="0" err="1" smtClean="0">
                <a:solidFill>
                  <a:srgbClr val="002060"/>
                </a:solidFill>
              </a:rPr>
              <a:t>перегорнем</a:t>
            </a:r>
            <a:r>
              <a:rPr lang="uk-UA" sz="2000" dirty="0" smtClean="0">
                <a:solidFill>
                  <a:srgbClr val="002060"/>
                </a:solidFill>
              </a:rPr>
              <a:t>,</a:t>
            </a:r>
            <a:br>
              <a:rPr lang="uk-UA" sz="2000" dirty="0" smtClean="0">
                <a:solidFill>
                  <a:srgbClr val="002060"/>
                </a:solidFill>
              </a:rPr>
            </a:br>
            <a:r>
              <a:rPr lang="uk-UA" sz="2000" dirty="0" smtClean="0">
                <a:solidFill>
                  <a:srgbClr val="002060"/>
                </a:solidFill>
              </a:rPr>
              <a:t>Ми </a:t>
            </a:r>
            <a:r>
              <a:rPr lang="uk-UA" sz="2000" dirty="0" err="1" smtClean="0">
                <a:solidFill>
                  <a:srgbClr val="002060"/>
                </a:solidFill>
              </a:rPr>
              <a:t>вдарим</a:t>
            </a:r>
            <a:r>
              <a:rPr lang="uk-UA" sz="2000" dirty="0" smtClean="0">
                <a:solidFill>
                  <a:srgbClr val="002060"/>
                </a:solidFill>
              </a:rPr>
              <a:t> серцем в мур зажур,</a:t>
            </a:r>
            <a:br>
              <a:rPr lang="uk-UA" sz="2000" dirty="0" smtClean="0">
                <a:solidFill>
                  <a:srgbClr val="002060"/>
                </a:solidFill>
              </a:rPr>
            </a:br>
            <a:r>
              <a:rPr lang="uk-UA" sz="2000" dirty="0" smtClean="0">
                <a:solidFill>
                  <a:srgbClr val="002060"/>
                </a:solidFill>
              </a:rPr>
              <a:t>Ми розквитаємося з горем</a:t>
            </a:r>
            <a:br>
              <a:rPr lang="uk-UA" sz="2000" dirty="0" smtClean="0">
                <a:solidFill>
                  <a:srgbClr val="002060"/>
                </a:solidFill>
              </a:rPr>
            </a:br>
            <a:r>
              <a:rPr lang="uk-UA" sz="2000" dirty="0" smtClean="0">
                <a:solidFill>
                  <a:srgbClr val="002060"/>
                </a:solidFill>
              </a:rPr>
              <a:t>На рівні вічних партитур!</a:t>
            </a:r>
            <a:br>
              <a:rPr lang="uk-UA" sz="2000" dirty="0" smtClean="0">
                <a:solidFill>
                  <a:srgbClr val="002060"/>
                </a:solidFill>
              </a:rPr>
            </a:br>
            <a:r>
              <a:rPr lang="uk-UA" sz="2000" dirty="0" smtClean="0">
                <a:solidFill>
                  <a:srgbClr val="002060"/>
                </a:solidFill>
              </a:rPr>
              <a:t>Летить прокльон в зимовий сон, -</a:t>
            </a:r>
            <a:br>
              <a:rPr lang="uk-UA" sz="2000" dirty="0" smtClean="0">
                <a:solidFill>
                  <a:srgbClr val="002060"/>
                </a:solidFill>
              </a:rPr>
            </a:br>
            <a:r>
              <a:rPr lang="uk-UA" sz="2000" dirty="0" smtClean="0">
                <a:solidFill>
                  <a:srgbClr val="002060"/>
                </a:solidFill>
              </a:rPr>
              <a:t>Ми </a:t>
            </a:r>
            <a:r>
              <a:rPr lang="uk-UA" sz="2000" dirty="0" err="1" smtClean="0">
                <a:solidFill>
                  <a:srgbClr val="002060"/>
                </a:solidFill>
              </a:rPr>
              <a:t>розкутурхаєм</a:t>
            </a:r>
            <a:r>
              <a:rPr lang="uk-UA" sz="2000" dirty="0" smtClean="0">
                <a:solidFill>
                  <a:srgbClr val="002060"/>
                </a:solidFill>
              </a:rPr>
              <a:t> в двобої</a:t>
            </a:r>
            <a:br>
              <a:rPr lang="uk-UA" sz="2000" dirty="0" smtClean="0">
                <a:solidFill>
                  <a:srgbClr val="002060"/>
                </a:solidFill>
              </a:rPr>
            </a:br>
            <a:r>
              <a:rPr lang="uk-UA" sz="2000" dirty="0" smtClean="0">
                <a:solidFill>
                  <a:srgbClr val="002060"/>
                </a:solidFill>
              </a:rPr>
              <a:t>Людський граніт, людський гудрон</a:t>
            </a:r>
            <a:br>
              <a:rPr lang="uk-UA" sz="2000" dirty="0" smtClean="0">
                <a:solidFill>
                  <a:srgbClr val="002060"/>
                </a:solidFill>
              </a:rPr>
            </a:br>
            <a:r>
              <a:rPr lang="uk-UA" sz="2000" dirty="0" smtClean="0">
                <a:solidFill>
                  <a:srgbClr val="002060"/>
                </a:solidFill>
              </a:rPr>
              <a:t>Багряним громом сили тої,</a:t>
            </a:r>
            <a:br>
              <a:rPr lang="uk-UA" sz="2000" dirty="0" smtClean="0">
                <a:solidFill>
                  <a:srgbClr val="002060"/>
                </a:solidFill>
              </a:rPr>
            </a:br>
            <a:r>
              <a:rPr lang="uk-UA" sz="2000" dirty="0" smtClean="0">
                <a:solidFill>
                  <a:srgbClr val="002060"/>
                </a:solidFill>
              </a:rPr>
              <a:t>Що нас розчахує з добра, -</a:t>
            </a:r>
            <a:br>
              <a:rPr lang="uk-UA" sz="2000" dirty="0" smtClean="0">
                <a:solidFill>
                  <a:srgbClr val="002060"/>
                </a:solidFill>
              </a:rPr>
            </a:br>
            <a:r>
              <a:rPr lang="uk-UA" sz="2000" dirty="0" smtClean="0">
                <a:solidFill>
                  <a:srgbClr val="002060"/>
                </a:solidFill>
              </a:rPr>
              <a:t>Так б'ють з сердець протуберанці –</a:t>
            </a:r>
            <a:br>
              <a:rPr lang="uk-UA" sz="2000" dirty="0" smtClean="0">
                <a:solidFill>
                  <a:srgbClr val="002060"/>
                </a:solidFill>
              </a:rPr>
            </a:br>
            <a:r>
              <a:rPr lang="uk-UA" sz="2000" dirty="0" smtClean="0">
                <a:solidFill>
                  <a:srgbClr val="002060"/>
                </a:solidFill>
              </a:rPr>
              <a:t>Повстанці сонця</a:t>
            </a:r>
            <a:r>
              <a:rPr lang="uk-UA" dirty="0" smtClean="0">
                <a:solidFill>
                  <a:srgbClr val="002060"/>
                </a:solidFill>
              </a:rPr>
              <a:t>..</a:t>
            </a:r>
            <a:endParaRPr lang="uk-UA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flow4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00100" y="4357694"/>
            <a:ext cx="685800" cy="742950"/>
          </a:xfrm>
          <a:prstGeom prst="rect">
            <a:avLst/>
          </a:prstGeom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342757" y="1357298"/>
            <a:ext cx="2801243" cy="3780000"/>
          </a:xfrm>
          <a:prstGeom prst="rect">
            <a:avLst/>
          </a:prstGeom>
          <a:noFill/>
          <a:ln/>
        </p:spPr>
      </p:pic>
      <p:pic>
        <p:nvPicPr>
          <p:cNvPr id="9" name="_Гуцульские_мелодии__х_ф__Тени_забытых_предков_____Смерть_Марич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071538" y="550070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93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Борис Олійник (нар. 19</a:t>
            </a:r>
            <a:r>
              <a:rPr lang="en-US" dirty="0" smtClean="0">
                <a:solidFill>
                  <a:srgbClr val="FF0000"/>
                </a:solidFill>
              </a:rPr>
              <a:t>35)</a:t>
            </a:r>
            <a:endParaRPr lang="uk-UA" dirty="0">
              <a:solidFill>
                <a:srgbClr val="FF0000"/>
              </a:solidFill>
            </a:endParaRPr>
          </a:p>
        </p:txBody>
      </p:sp>
      <p:pic>
        <p:nvPicPr>
          <p:cNvPr id="4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85747" y="1214422"/>
            <a:ext cx="1910423" cy="2772000"/>
          </a:xfrm>
          <a:noFill/>
          <a:ln/>
        </p:spPr>
      </p:pic>
      <p:sp>
        <p:nvSpPr>
          <p:cNvPr id="5" name="Прямоугольник 4"/>
          <p:cNvSpPr/>
          <p:nvPr/>
        </p:nvSpPr>
        <p:spPr>
          <a:xfrm>
            <a:off x="2286000" y="1166843"/>
            <a:ext cx="4572000" cy="501675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err="1" smtClean="0">
                <a:solidFill>
                  <a:srgbClr val="002060"/>
                </a:solidFill>
              </a:rPr>
              <a:t>Посіяла</a:t>
            </a:r>
            <a:r>
              <a:rPr lang="ru-RU" sz="2000" dirty="0" smtClean="0">
                <a:solidFill>
                  <a:srgbClr val="002060"/>
                </a:solidFill>
              </a:rPr>
              <a:t> людям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        </a:t>
            </a:r>
            <a:r>
              <a:rPr lang="ru-RU" sz="2000" dirty="0" err="1" smtClean="0">
                <a:solidFill>
                  <a:srgbClr val="002060"/>
                </a:solidFill>
              </a:rPr>
              <a:t>літа</a:t>
            </a:r>
            <a:r>
              <a:rPr lang="ru-RU" sz="2000" dirty="0" smtClean="0">
                <a:solidFill>
                  <a:srgbClr val="002060"/>
                </a:solidFill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</a:rPr>
              <a:t>свої</a:t>
            </a:r>
            <a:r>
              <a:rPr lang="ru-RU" sz="2000" dirty="0" smtClean="0">
                <a:solidFill>
                  <a:srgbClr val="002060"/>
                </a:solidFill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</a:rPr>
              <a:t>літечка</a:t>
            </a:r>
            <a:r>
              <a:rPr lang="ru-RU" sz="2000" dirty="0" smtClean="0">
                <a:solidFill>
                  <a:srgbClr val="002060"/>
                </a:solidFill>
              </a:rPr>
              <a:t> житом,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Прибрала планету,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        послала стежкам </a:t>
            </a:r>
            <a:r>
              <a:rPr lang="ru-RU" sz="2000" dirty="0" err="1" smtClean="0">
                <a:solidFill>
                  <a:srgbClr val="002060"/>
                </a:solidFill>
              </a:rPr>
              <a:t>споришу</a:t>
            </a:r>
            <a:r>
              <a:rPr lang="ru-RU" sz="2000" dirty="0" smtClean="0">
                <a:solidFill>
                  <a:srgbClr val="002060"/>
                </a:solidFill>
              </a:rPr>
              <a:t>,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err="1" smtClean="0">
                <a:solidFill>
                  <a:srgbClr val="002060"/>
                </a:solidFill>
              </a:rPr>
              <a:t>Навчила</a:t>
            </a:r>
            <a:r>
              <a:rPr lang="ru-RU" sz="2000" dirty="0" smtClean="0">
                <a:solidFill>
                  <a:srgbClr val="002060"/>
                </a:solidFill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</a:rPr>
              <a:t>дітей</a:t>
            </a:r>
            <a:r>
              <a:rPr lang="ru-RU" sz="2000" dirty="0" smtClean="0">
                <a:solidFill>
                  <a:srgbClr val="002060"/>
                </a:solidFill>
              </a:rPr>
              <a:t>,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        як на </a:t>
            </a:r>
            <a:r>
              <a:rPr lang="ru-RU" sz="2000" dirty="0" err="1" smtClean="0">
                <a:solidFill>
                  <a:srgbClr val="002060"/>
                </a:solidFill>
              </a:rPr>
              <a:t>світі</a:t>
            </a:r>
            <a:r>
              <a:rPr lang="ru-RU" sz="2000" dirty="0" smtClean="0">
                <a:solidFill>
                  <a:srgbClr val="002060"/>
                </a:solidFill>
              </a:rPr>
              <a:t> по </a:t>
            </a:r>
            <a:r>
              <a:rPr lang="ru-RU" sz="2000" dirty="0" err="1" smtClean="0">
                <a:solidFill>
                  <a:srgbClr val="002060"/>
                </a:solidFill>
              </a:rPr>
              <a:t>совісті</a:t>
            </a:r>
            <a:r>
              <a:rPr lang="ru-RU" sz="2000" dirty="0" smtClean="0">
                <a:solidFill>
                  <a:srgbClr val="002060"/>
                </a:solidFill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</a:rPr>
              <a:t>жити</a:t>
            </a:r>
            <a:r>
              <a:rPr lang="ru-RU" sz="2000" dirty="0" smtClean="0">
                <a:solidFill>
                  <a:srgbClr val="002060"/>
                </a:solidFill>
              </a:rPr>
              <a:t>,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err="1" smtClean="0">
                <a:solidFill>
                  <a:srgbClr val="002060"/>
                </a:solidFill>
              </a:rPr>
              <a:t>Зітхнула</a:t>
            </a:r>
            <a:r>
              <a:rPr lang="ru-RU" sz="2000" dirty="0" smtClean="0">
                <a:solidFill>
                  <a:srgbClr val="002060"/>
                </a:solidFill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</a:rPr>
              <a:t>полегко</a:t>
            </a:r>
            <a:r>
              <a:rPr lang="ru-RU" sz="2000" dirty="0" smtClean="0">
                <a:solidFill>
                  <a:srgbClr val="002060"/>
                </a:solidFill>
              </a:rPr>
              <a:t> -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        </a:t>
            </a:r>
            <a:r>
              <a:rPr lang="ru-RU" sz="2000" dirty="0" err="1" smtClean="0">
                <a:solidFill>
                  <a:srgbClr val="002060"/>
                </a:solidFill>
              </a:rPr>
              <a:t>і</a:t>
            </a:r>
            <a:r>
              <a:rPr lang="ru-RU" sz="2000" dirty="0" smtClean="0">
                <a:solidFill>
                  <a:srgbClr val="002060"/>
                </a:solidFill>
              </a:rPr>
              <a:t> тихо </a:t>
            </a:r>
            <a:r>
              <a:rPr lang="ru-RU" sz="2000" dirty="0" err="1" smtClean="0">
                <a:solidFill>
                  <a:srgbClr val="002060"/>
                </a:solidFill>
              </a:rPr>
              <a:t>пішла</a:t>
            </a:r>
            <a:r>
              <a:rPr lang="ru-RU" sz="2000" dirty="0" smtClean="0">
                <a:solidFill>
                  <a:srgbClr val="002060"/>
                </a:solidFill>
              </a:rPr>
              <a:t> за межу.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- </a:t>
            </a:r>
            <a:r>
              <a:rPr lang="ru-RU" sz="2000" dirty="0" err="1" smtClean="0">
                <a:solidFill>
                  <a:srgbClr val="002060"/>
                </a:solidFill>
              </a:rPr>
              <a:t>Куди</a:t>
            </a:r>
            <a:r>
              <a:rPr lang="ru-RU" sz="2000" dirty="0" smtClean="0">
                <a:solidFill>
                  <a:srgbClr val="002060"/>
                </a:solidFill>
              </a:rPr>
              <a:t> ж </a:t>
            </a:r>
            <a:r>
              <a:rPr lang="ru-RU" sz="2000" dirty="0" err="1" smtClean="0">
                <a:solidFill>
                  <a:srgbClr val="002060"/>
                </a:solidFill>
              </a:rPr>
              <a:t>це</a:t>
            </a:r>
            <a:r>
              <a:rPr lang="ru-RU" sz="2000" dirty="0" smtClean="0">
                <a:solidFill>
                  <a:srgbClr val="002060"/>
                </a:solidFill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</a:rPr>
              <a:t>ви</a:t>
            </a:r>
            <a:r>
              <a:rPr lang="ru-RU" sz="2000" dirty="0" smtClean="0">
                <a:solidFill>
                  <a:srgbClr val="002060"/>
                </a:solidFill>
              </a:rPr>
              <a:t>, </a:t>
            </a:r>
            <a:r>
              <a:rPr lang="ru-RU" sz="2000" dirty="0" err="1" smtClean="0">
                <a:solidFill>
                  <a:srgbClr val="002060"/>
                </a:solidFill>
              </a:rPr>
              <a:t>мамо</a:t>
            </a:r>
            <a:r>
              <a:rPr lang="ru-RU" sz="2000" dirty="0" smtClean="0">
                <a:solidFill>
                  <a:srgbClr val="002060"/>
                </a:solidFill>
              </a:rPr>
              <a:t>?! -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        </a:t>
            </a:r>
            <a:r>
              <a:rPr lang="ru-RU" sz="2000" dirty="0" err="1" smtClean="0">
                <a:solidFill>
                  <a:srgbClr val="002060"/>
                </a:solidFill>
              </a:rPr>
              <a:t>сполохано</a:t>
            </a:r>
            <a:r>
              <a:rPr lang="ru-RU" sz="2000" dirty="0" smtClean="0">
                <a:solidFill>
                  <a:srgbClr val="002060"/>
                </a:solidFill>
              </a:rPr>
              <a:t> кинулись </a:t>
            </a:r>
            <a:r>
              <a:rPr lang="ru-RU" sz="2000" dirty="0" err="1" smtClean="0">
                <a:solidFill>
                  <a:srgbClr val="002060"/>
                </a:solidFill>
              </a:rPr>
              <a:t>діти</a:t>
            </a:r>
            <a:r>
              <a:rPr lang="ru-RU" sz="2000" dirty="0" smtClean="0">
                <a:solidFill>
                  <a:srgbClr val="002060"/>
                </a:solidFill>
              </a:rPr>
              <a:t>.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- </a:t>
            </a:r>
            <a:r>
              <a:rPr lang="ru-RU" sz="2000" dirty="0" err="1" smtClean="0">
                <a:solidFill>
                  <a:srgbClr val="002060"/>
                </a:solidFill>
              </a:rPr>
              <a:t>Куди</a:t>
            </a:r>
            <a:r>
              <a:rPr lang="ru-RU" sz="2000" dirty="0" smtClean="0">
                <a:solidFill>
                  <a:srgbClr val="002060"/>
                </a:solidFill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</a:rPr>
              <a:t>ви</a:t>
            </a:r>
            <a:r>
              <a:rPr lang="ru-RU" sz="2000" dirty="0" smtClean="0">
                <a:solidFill>
                  <a:srgbClr val="002060"/>
                </a:solidFill>
              </a:rPr>
              <a:t>, бабусю? -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        </a:t>
            </a:r>
            <a:r>
              <a:rPr lang="ru-RU" sz="2000" dirty="0" err="1" smtClean="0">
                <a:solidFill>
                  <a:srgbClr val="002060"/>
                </a:solidFill>
              </a:rPr>
              <a:t>онуки</a:t>
            </a:r>
            <a:r>
              <a:rPr lang="ru-RU" sz="2000" dirty="0" smtClean="0">
                <a:solidFill>
                  <a:srgbClr val="002060"/>
                </a:solidFill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</a:rPr>
              <a:t>біжать</a:t>
            </a:r>
            <a:r>
              <a:rPr lang="ru-RU" sz="2000" dirty="0" smtClean="0">
                <a:solidFill>
                  <a:srgbClr val="002060"/>
                </a:solidFill>
              </a:rPr>
              <a:t> до </a:t>
            </a:r>
            <a:r>
              <a:rPr lang="ru-RU" sz="2000" dirty="0" err="1" smtClean="0">
                <a:solidFill>
                  <a:srgbClr val="002060"/>
                </a:solidFill>
              </a:rPr>
              <a:t>воріт</a:t>
            </a:r>
            <a:r>
              <a:rPr lang="ru-RU" sz="2000" dirty="0" smtClean="0">
                <a:solidFill>
                  <a:srgbClr val="002060"/>
                </a:solidFill>
              </a:rPr>
              <a:t>.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- Та я </a:t>
            </a:r>
            <a:r>
              <a:rPr lang="ru-RU" sz="2000" dirty="0" err="1" smtClean="0">
                <a:solidFill>
                  <a:srgbClr val="002060"/>
                </a:solidFill>
              </a:rPr>
              <a:t>недалечко</a:t>
            </a:r>
            <a:r>
              <a:rPr lang="ru-RU" sz="2000" dirty="0" smtClean="0">
                <a:solidFill>
                  <a:srgbClr val="002060"/>
                </a:solidFill>
              </a:rPr>
              <a:t>...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        де </a:t>
            </a:r>
            <a:r>
              <a:rPr lang="ru-RU" sz="2000" dirty="0" err="1" smtClean="0">
                <a:solidFill>
                  <a:srgbClr val="002060"/>
                </a:solidFill>
              </a:rPr>
              <a:t>сонце</a:t>
            </a:r>
            <a:r>
              <a:rPr lang="ru-RU" sz="2000" dirty="0" smtClean="0">
                <a:solidFill>
                  <a:srgbClr val="002060"/>
                </a:solidFill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</a:rPr>
              <a:t>лягає</a:t>
            </a:r>
            <a:r>
              <a:rPr lang="ru-RU" sz="2000" dirty="0" smtClean="0">
                <a:solidFill>
                  <a:srgbClr val="002060"/>
                </a:solidFill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</a:rPr>
              <a:t>спочити</a:t>
            </a:r>
            <a:r>
              <a:rPr lang="ru-RU" sz="2000" dirty="0" smtClean="0">
                <a:solidFill>
                  <a:srgbClr val="002060"/>
                </a:solidFill>
              </a:rPr>
              <a:t>.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Пора </a:t>
            </a:r>
            <a:r>
              <a:rPr lang="ru-RU" sz="2000" dirty="0" err="1" smtClean="0">
                <a:solidFill>
                  <a:srgbClr val="002060"/>
                </a:solidFill>
              </a:rPr>
              <a:t>мені</a:t>
            </a:r>
            <a:r>
              <a:rPr lang="ru-RU" sz="2000" dirty="0" smtClean="0">
                <a:solidFill>
                  <a:srgbClr val="002060"/>
                </a:solidFill>
              </a:rPr>
              <a:t>, </a:t>
            </a:r>
            <a:r>
              <a:rPr lang="ru-RU" sz="2000" dirty="0" err="1" smtClean="0">
                <a:solidFill>
                  <a:srgbClr val="002060"/>
                </a:solidFill>
              </a:rPr>
              <a:t>діти</a:t>
            </a:r>
            <a:r>
              <a:rPr lang="ru-RU" sz="2000" dirty="0" smtClean="0">
                <a:solidFill>
                  <a:srgbClr val="002060"/>
                </a:solidFill>
              </a:rPr>
              <a:t>...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        А </a:t>
            </a:r>
            <a:r>
              <a:rPr lang="ru-RU" sz="2000" dirty="0" err="1" smtClean="0">
                <a:solidFill>
                  <a:srgbClr val="002060"/>
                </a:solidFill>
              </a:rPr>
              <a:t>ви</a:t>
            </a:r>
            <a:r>
              <a:rPr lang="ru-RU" sz="2000" dirty="0" smtClean="0">
                <a:solidFill>
                  <a:srgbClr val="002060"/>
                </a:solidFill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</a:rPr>
              <a:t>вже</a:t>
            </a:r>
            <a:r>
              <a:rPr lang="ru-RU" sz="2000" dirty="0" smtClean="0">
                <a:solidFill>
                  <a:srgbClr val="002060"/>
                </a:solidFill>
              </a:rPr>
              <a:t> без мене </a:t>
            </a:r>
            <a:r>
              <a:rPr lang="ru-RU" sz="2000" dirty="0" err="1" smtClean="0">
                <a:solidFill>
                  <a:srgbClr val="002060"/>
                </a:solidFill>
              </a:rPr>
              <a:t>ростіть</a:t>
            </a:r>
            <a:r>
              <a:rPr lang="ru-RU" sz="2000" dirty="0" smtClean="0">
                <a:solidFill>
                  <a:srgbClr val="002060"/>
                </a:solidFill>
              </a:rPr>
              <a:t>.</a:t>
            </a:r>
            <a:endParaRPr lang="uk-UA" sz="2000" dirty="0">
              <a:solidFill>
                <a:srgbClr val="002060"/>
              </a:solidFill>
            </a:endParaRPr>
          </a:p>
        </p:txBody>
      </p:sp>
      <p:pic>
        <p:nvPicPr>
          <p:cNvPr id="6" name="Рисунок 5" descr="flow1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3929066"/>
            <a:ext cx="2000264" cy="2714644"/>
          </a:xfrm>
          <a:prstGeom prst="rect">
            <a:avLst/>
          </a:prstGeom>
        </p:spPr>
      </p:pic>
      <p:pic>
        <p:nvPicPr>
          <p:cNvPr id="8" name="Кобзон Повалий Пісня про матір сл. Б. Олійни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7643834" y="335756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815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C00000"/>
                </a:solidFill>
              </a:rPr>
              <a:t>Ліна Костенко (нар. 1930)</a:t>
            </a:r>
            <a:endParaRPr lang="uk-UA" dirty="0">
              <a:solidFill>
                <a:srgbClr val="C00000"/>
              </a:solidFill>
            </a:endParaRPr>
          </a:p>
        </p:txBody>
      </p:sp>
      <p:pic>
        <p:nvPicPr>
          <p:cNvPr id="4" name="Содержимое 4" descr="images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1785926"/>
            <a:ext cx="1724025" cy="2647950"/>
          </a:xfrm>
        </p:spPr>
      </p:pic>
      <p:sp>
        <p:nvSpPr>
          <p:cNvPr id="5" name="Прямоугольник 4"/>
          <p:cNvSpPr/>
          <p:nvPr/>
        </p:nvSpPr>
        <p:spPr>
          <a:xfrm>
            <a:off x="2286000" y="1831640"/>
            <a:ext cx="4572000" cy="427809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uk-UA" sz="2000" b="1" dirty="0" smtClean="0">
                <a:solidFill>
                  <a:srgbClr val="002060"/>
                </a:solidFill>
              </a:rPr>
              <a:t>Як пощастило дівчині в сімнадцять,</a:t>
            </a:r>
          </a:p>
          <a:p>
            <a:pPr>
              <a:lnSpc>
                <a:spcPct val="80000"/>
              </a:lnSpc>
              <a:defRPr/>
            </a:pPr>
            <a:r>
              <a:rPr lang="uk-UA" sz="2000" b="1" dirty="0" smtClean="0">
                <a:solidFill>
                  <a:srgbClr val="002060"/>
                </a:solidFill>
              </a:rPr>
              <a:t>в сімнадцять гарних, неповторних літ!</a:t>
            </a:r>
          </a:p>
          <a:p>
            <a:pPr>
              <a:lnSpc>
                <a:spcPct val="80000"/>
              </a:lnSpc>
              <a:defRPr/>
            </a:pPr>
            <a:r>
              <a:rPr lang="uk-UA" sz="2000" b="1" dirty="0" smtClean="0">
                <a:solidFill>
                  <a:srgbClr val="002060"/>
                </a:solidFill>
              </a:rPr>
              <a:t>Ти не дивись, що дівчинка сумна ця.</a:t>
            </a:r>
          </a:p>
          <a:p>
            <a:pPr>
              <a:lnSpc>
                <a:spcPct val="80000"/>
              </a:lnSpc>
              <a:defRPr/>
            </a:pPr>
            <a:r>
              <a:rPr lang="uk-UA" sz="2000" b="1" dirty="0" smtClean="0">
                <a:solidFill>
                  <a:srgbClr val="002060"/>
                </a:solidFill>
              </a:rPr>
              <a:t>Вона ридає, але все як слід.</a:t>
            </a:r>
          </a:p>
          <a:p>
            <a:pPr>
              <a:lnSpc>
                <a:spcPct val="80000"/>
              </a:lnSpc>
              <a:defRPr/>
            </a:pPr>
            <a:r>
              <a:rPr lang="uk-UA" sz="2000" b="1" dirty="0" smtClean="0">
                <a:solidFill>
                  <a:srgbClr val="002060"/>
                </a:solidFill>
              </a:rPr>
              <a:t>Вона росте ще, завтра буде </a:t>
            </a:r>
            <a:r>
              <a:rPr lang="uk-UA" sz="2000" b="1" dirty="0" err="1" smtClean="0">
                <a:solidFill>
                  <a:srgbClr val="002060"/>
                </a:solidFill>
              </a:rPr>
              <a:t>вищенька</a:t>
            </a:r>
            <a:r>
              <a:rPr lang="uk-UA" sz="2000" b="1" dirty="0" smtClean="0">
                <a:solidFill>
                  <a:srgbClr val="002060"/>
                </a:solidFill>
              </a:rPr>
              <a:t>.</a:t>
            </a:r>
          </a:p>
          <a:p>
            <a:pPr>
              <a:lnSpc>
                <a:spcPct val="80000"/>
              </a:lnSpc>
              <a:defRPr/>
            </a:pPr>
            <a:r>
              <a:rPr lang="uk-UA" sz="2000" b="1" dirty="0" smtClean="0">
                <a:solidFill>
                  <a:srgbClr val="002060"/>
                </a:solidFill>
              </a:rPr>
              <a:t>Але печаль приходить завчасу.</a:t>
            </a:r>
          </a:p>
          <a:p>
            <a:pPr>
              <a:lnSpc>
                <a:spcPct val="80000"/>
              </a:lnSpc>
              <a:defRPr/>
            </a:pPr>
            <a:r>
              <a:rPr lang="uk-UA" sz="2000" b="1" dirty="0" smtClean="0">
                <a:solidFill>
                  <a:srgbClr val="002060"/>
                </a:solidFill>
              </a:rPr>
              <a:t>Це ще не сльози – це квітуча вишенька,</a:t>
            </a:r>
          </a:p>
          <a:p>
            <a:pPr>
              <a:lnSpc>
                <a:spcPct val="80000"/>
              </a:lnSpc>
              <a:defRPr/>
            </a:pPr>
            <a:r>
              <a:rPr lang="uk-UA" sz="2000" b="1" dirty="0" smtClean="0">
                <a:solidFill>
                  <a:srgbClr val="002060"/>
                </a:solidFill>
              </a:rPr>
              <a:t>що на світанку струшує росу.</a:t>
            </a:r>
          </a:p>
          <a:p>
            <a:pPr>
              <a:lnSpc>
                <a:spcPct val="80000"/>
              </a:lnSpc>
              <a:defRPr/>
            </a:pPr>
            <a:r>
              <a:rPr lang="uk-UA" sz="2000" b="1" dirty="0" smtClean="0">
                <a:solidFill>
                  <a:srgbClr val="002060"/>
                </a:solidFill>
              </a:rPr>
              <a:t>Вона в житті зіткнулась з </a:t>
            </a:r>
            <a:r>
              <a:rPr lang="uk-UA" sz="2000" b="1" dirty="0" err="1" smtClean="0">
                <a:solidFill>
                  <a:srgbClr val="002060"/>
                </a:solidFill>
              </a:rPr>
              <a:t>неприємістю</a:t>
            </a:r>
            <a:r>
              <a:rPr lang="uk-UA" sz="2000" b="1" dirty="0" smtClean="0">
                <a:solidFill>
                  <a:srgbClr val="002060"/>
                </a:solidFill>
              </a:rPr>
              <a:t>:</a:t>
            </a:r>
          </a:p>
          <a:p>
            <a:pPr>
              <a:lnSpc>
                <a:spcPct val="80000"/>
              </a:lnSpc>
              <a:defRPr/>
            </a:pPr>
            <a:r>
              <a:rPr lang="uk-UA" sz="2000" b="1" dirty="0" smtClean="0">
                <a:solidFill>
                  <a:srgbClr val="002060"/>
                </a:solidFill>
              </a:rPr>
              <a:t>хлопчина їй не відповів взаємністю.</a:t>
            </a:r>
          </a:p>
          <a:p>
            <a:pPr>
              <a:lnSpc>
                <a:spcPct val="80000"/>
              </a:lnSpc>
              <a:defRPr/>
            </a:pPr>
            <a:r>
              <a:rPr lang="uk-UA" sz="2000" b="1" dirty="0" smtClean="0">
                <a:solidFill>
                  <a:srgbClr val="002060"/>
                </a:solidFill>
              </a:rPr>
              <a:t>І то чому: бо любить іншу дівчину,</a:t>
            </a:r>
          </a:p>
          <a:p>
            <a:pPr>
              <a:lnSpc>
                <a:spcPct val="80000"/>
              </a:lnSpc>
              <a:defRPr/>
            </a:pPr>
            <a:r>
              <a:rPr lang="uk-UA" sz="2000" b="1" dirty="0" smtClean="0">
                <a:solidFill>
                  <a:srgbClr val="002060"/>
                </a:solidFill>
              </a:rPr>
              <a:t>а вірність має душу неподільчиву.</a:t>
            </a:r>
          </a:p>
          <a:p>
            <a:pPr>
              <a:lnSpc>
                <a:spcPct val="80000"/>
              </a:lnSpc>
              <a:defRPr/>
            </a:pPr>
            <a:r>
              <a:rPr lang="uk-UA" sz="2000" b="1" dirty="0" smtClean="0">
                <a:solidFill>
                  <a:srgbClr val="002060"/>
                </a:solidFill>
              </a:rPr>
              <a:t>Ти не дивись, що дівчинка сумна ця.</a:t>
            </a:r>
          </a:p>
          <a:p>
            <a:pPr>
              <a:lnSpc>
                <a:spcPct val="80000"/>
              </a:lnSpc>
              <a:defRPr/>
            </a:pPr>
            <a:r>
              <a:rPr lang="uk-UA" sz="2000" b="1" dirty="0" smtClean="0">
                <a:solidFill>
                  <a:srgbClr val="002060"/>
                </a:solidFill>
              </a:rPr>
              <a:t>Як пощастило дівчинці в сімнадцять!</a:t>
            </a:r>
            <a:endParaRPr lang="uk-UA" sz="2000" dirty="0">
              <a:solidFill>
                <a:srgbClr val="002060"/>
              </a:solidFill>
            </a:endParaRPr>
          </a:p>
        </p:txBody>
      </p:sp>
      <p:pic>
        <p:nvPicPr>
          <p:cNvPr id="6" name="Рисунок 5" descr="flow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15042" y="3071810"/>
            <a:ext cx="2928958" cy="18573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Галина </a:t>
            </a:r>
            <a:r>
              <a:rPr lang="uk-UA" dirty="0" err="1" smtClean="0">
                <a:solidFill>
                  <a:srgbClr val="FF0000"/>
                </a:solidFill>
              </a:rPr>
              <a:t>Могильницька</a:t>
            </a:r>
            <a:r>
              <a:rPr lang="uk-UA" dirty="0" smtClean="0">
                <a:solidFill>
                  <a:srgbClr val="FF0000"/>
                </a:solidFill>
              </a:rPr>
              <a:t> (нар. 1937)</a:t>
            </a:r>
            <a:endParaRPr lang="uk-UA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1600" i="1" dirty="0" smtClean="0"/>
              <a:t>                                                                 </a:t>
            </a:r>
            <a:r>
              <a:rPr lang="uk-UA" sz="1800" dirty="0" smtClean="0">
                <a:solidFill>
                  <a:srgbClr val="002060"/>
                </a:solidFill>
              </a:rPr>
              <a:t>Ввійди в мій сон — глибокий, як криниця,</a:t>
            </a:r>
          </a:p>
          <a:p>
            <a:r>
              <a:rPr lang="uk-UA" sz="1800" dirty="0" smtClean="0">
                <a:solidFill>
                  <a:srgbClr val="002060"/>
                </a:solidFill>
              </a:rPr>
              <a:t>                                                          Й прозорий — як осіннє джерело...</a:t>
            </a:r>
          </a:p>
          <a:p>
            <a:r>
              <a:rPr lang="uk-UA" sz="1800" dirty="0" smtClean="0">
                <a:solidFill>
                  <a:srgbClr val="002060"/>
                </a:solidFill>
              </a:rPr>
              <a:t>                                                           В стрункому небі — </a:t>
            </a:r>
            <a:r>
              <a:rPr lang="uk-UA" sz="1800" dirty="0" err="1" smtClean="0">
                <a:solidFill>
                  <a:srgbClr val="002060"/>
                </a:solidFill>
              </a:rPr>
              <a:t>стрункокрилі</a:t>
            </a:r>
            <a:r>
              <a:rPr lang="uk-UA" sz="1800" dirty="0" smtClean="0">
                <a:solidFill>
                  <a:srgbClr val="002060"/>
                </a:solidFill>
              </a:rPr>
              <a:t> птиці</a:t>
            </a:r>
          </a:p>
          <a:p>
            <a:r>
              <a:rPr lang="uk-UA" sz="1800" dirty="0" smtClean="0">
                <a:solidFill>
                  <a:srgbClr val="002060"/>
                </a:solidFill>
              </a:rPr>
              <a:t>                                                            І літо — струнко так перецвіло.</a:t>
            </a:r>
          </a:p>
          <a:p>
            <a:r>
              <a:rPr lang="uk-UA" sz="1800" dirty="0" smtClean="0">
                <a:solidFill>
                  <a:srgbClr val="002060"/>
                </a:solidFill>
              </a:rPr>
              <a:t>                                                                        Так струнко все:</a:t>
            </a:r>
          </a:p>
          <a:p>
            <a:r>
              <a:rPr lang="uk-UA" sz="1800" dirty="0" smtClean="0">
                <a:solidFill>
                  <a:srgbClr val="002060"/>
                </a:solidFill>
              </a:rPr>
              <a:t>                                                                        Від осені — до мислі!</a:t>
            </a:r>
          </a:p>
          <a:p>
            <a:r>
              <a:rPr lang="uk-UA" sz="1800" dirty="0" smtClean="0">
                <a:solidFill>
                  <a:srgbClr val="002060"/>
                </a:solidFill>
              </a:rPr>
              <a:t>                                                                        Так світло все:</a:t>
            </a:r>
          </a:p>
          <a:p>
            <a:r>
              <a:rPr lang="uk-UA" sz="1800" dirty="0" smtClean="0">
                <a:solidFill>
                  <a:srgbClr val="002060"/>
                </a:solidFill>
              </a:rPr>
              <a:t>                                                                        Від неба — до рядка!</a:t>
            </a:r>
          </a:p>
          <a:p>
            <a:r>
              <a:rPr lang="uk-UA" sz="1800" dirty="0" smtClean="0">
                <a:solidFill>
                  <a:srgbClr val="002060"/>
                </a:solidFill>
              </a:rPr>
              <a:t>                                                             Ясна зоря у дні мої зависла,</a:t>
            </a:r>
          </a:p>
          <a:p>
            <a:r>
              <a:rPr lang="uk-UA" sz="1800" dirty="0" smtClean="0">
                <a:solidFill>
                  <a:srgbClr val="002060"/>
                </a:solidFill>
              </a:rPr>
              <a:t>                                                             І доля — світлочола і струнка.</a:t>
            </a:r>
          </a:p>
          <a:p>
            <a:r>
              <a:rPr lang="uk-UA" sz="1800" dirty="0" smtClean="0">
                <a:solidFill>
                  <a:srgbClr val="002060"/>
                </a:solidFill>
              </a:rPr>
              <a:t> </a:t>
            </a:r>
          </a:p>
          <a:p>
            <a:endParaRPr lang="uk-UA" dirty="0"/>
          </a:p>
        </p:txBody>
      </p:sp>
      <p:pic>
        <p:nvPicPr>
          <p:cNvPr id="1026" name="Picture 2" descr="C:\Users\User\Downloads\index.jpg"/>
          <p:cNvPicPr>
            <a:picLocks noChangeAspect="1" noChangeArrowheads="1"/>
          </p:cNvPicPr>
          <p:nvPr/>
        </p:nvPicPr>
        <p:blipFill>
          <a:blip r:embed="rId2">
            <a:lum bright="2000" contrast="2000"/>
          </a:blip>
          <a:srcRect/>
          <a:stretch>
            <a:fillRect/>
          </a:stretch>
        </p:blipFill>
        <p:spPr bwMode="auto">
          <a:xfrm>
            <a:off x="785785" y="1714488"/>
            <a:ext cx="1564920" cy="2268000"/>
          </a:xfrm>
          <a:prstGeom prst="rect">
            <a:avLst/>
          </a:prstGeom>
          <a:noFill/>
        </p:spPr>
      </p:pic>
      <p:pic>
        <p:nvPicPr>
          <p:cNvPr id="6" name="Рисунок 5" descr="flow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57422" y="5572140"/>
            <a:ext cx="3695700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Тести</a:t>
            </a:r>
            <a:endParaRPr lang="uk-UA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2400" dirty="0" smtClean="0">
                <a:solidFill>
                  <a:srgbClr val="002060"/>
                </a:solidFill>
              </a:rPr>
              <a:t>1) Відома фраза, що стала афоризмом чи навіть гаслом: «Як в нації вождів нема, тоді вожді її поети» належить</a:t>
            </a:r>
          </a:p>
          <a:p>
            <a:r>
              <a:rPr lang="uk-UA" sz="2400" dirty="0" smtClean="0">
                <a:solidFill>
                  <a:srgbClr val="002060"/>
                </a:solidFill>
              </a:rPr>
              <a:t>А. Є. Маланюку                           Б. В. Симоненку</a:t>
            </a:r>
          </a:p>
          <a:p>
            <a:r>
              <a:rPr lang="uk-UA" sz="2400" dirty="0" smtClean="0">
                <a:solidFill>
                  <a:srgbClr val="002060"/>
                </a:solidFill>
              </a:rPr>
              <a:t>В. Л. Костенко                               Г. І. Драчу</a:t>
            </a:r>
          </a:p>
          <a:p>
            <a:r>
              <a:rPr lang="uk-UA" sz="2400" dirty="0" smtClean="0">
                <a:solidFill>
                  <a:srgbClr val="002060"/>
                </a:solidFill>
              </a:rPr>
              <a:t>2) Хто з поданих літераторів не належить до шістдесятників?</a:t>
            </a:r>
          </a:p>
          <a:p>
            <a:r>
              <a:rPr lang="uk-UA" sz="2400" dirty="0" smtClean="0">
                <a:solidFill>
                  <a:srgbClr val="002060"/>
                </a:solidFill>
              </a:rPr>
              <a:t>А. Д. Павличко                                  Б. Л. Костенко</a:t>
            </a:r>
          </a:p>
          <a:p>
            <a:r>
              <a:rPr lang="uk-UA" sz="2400" dirty="0" smtClean="0">
                <a:solidFill>
                  <a:srgbClr val="002060"/>
                </a:solidFill>
              </a:rPr>
              <a:t>В. В. Симоненко                                Г. Ю. Яновський</a:t>
            </a:r>
          </a:p>
          <a:p>
            <a:endParaRPr lang="uk-UA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Тести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dirty="0" smtClean="0">
                <a:solidFill>
                  <a:srgbClr val="002060"/>
                </a:solidFill>
              </a:rPr>
              <a:t>3</a:t>
            </a:r>
            <a:r>
              <a:rPr lang="uk-UA" sz="2400" dirty="0" smtClean="0">
                <a:solidFill>
                  <a:srgbClr val="002060"/>
                </a:solidFill>
              </a:rPr>
              <a:t>) Установіть відповідність між портретами та прізвищами поетів-шістдесятників</a:t>
            </a:r>
          </a:p>
          <a:p>
            <a:endParaRPr lang="uk-UA" sz="2400" dirty="0" smtClean="0">
              <a:solidFill>
                <a:srgbClr val="002060"/>
              </a:solidFill>
            </a:endParaRPr>
          </a:p>
          <a:p>
            <a:endParaRPr lang="uk-UA" dirty="0" smtClean="0">
              <a:solidFill>
                <a:srgbClr val="002060"/>
              </a:solidFill>
            </a:endParaRPr>
          </a:p>
          <a:p>
            <a:endParaRPr lang="uk-UA" dirty="0" smtClean="0">
              <a:solidFill>
                <a:srgbClr val="002060"/>
              </a:solidFill>
            </a:endParaRPr>
          </a:p>
          <a:p>
            <a:endParaRPr lang="uk-UA" dirty="0" smtClean="0">
              <a:solidFill>
                <a:srgbClr val="002060"/>
              </a:solidFill>
            </a:endParaRPr>
          </a:p>
          <a:p>
            <a:r>
              <a:rPr lang="uk-UA" sz="2400" dirty="0" smtClean="0">
                <a:solidFill>
                  <a:srgbClr val="002060"/>
                </a:solidFill>
              </a:rPr>
              <a:t>1            2         </a:t>
            </a:r>
            <a:r>
              <a:rPr lang="en-US" sz="2400" dirty="0" smtClean="0">
                <a:solidFill>
                  <a:srgbClr val="002060"/>
                </a:solidFill>
              </a:rPr>
              <a:t>   </a:t>
            </a:r>
            <a:r>
              <a:rPr lang="uk-UA" sz="2400" dirty="0" smtClean="0">
                <a:solidFill>
                  <a:srgbClr val="002060"/>
                </a:solidFill>
              </a:rPr>
              <a:t> 3          </a:t>
            </a:r>
            <a:r>
              <a:rPr lang="en-US" sz="2400" dirty="0" smtClean="0">
                <a:solidFill>
                  <a:srgbClr val="002060"/>
                </a:solidFill>
              </a:rPr>
              <a:t>   </a:t>
            </a:r>
            <a:r>
              <a:rPr lang="uk-UA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uk-UA" sz="2400" dirty="0" smtClean="0">
                <a:solidFill>
                  <a:srgbClr val="002060"/>
                </a:solidFill>
              </a:rPr>
              <a:t>4             </a:t>
            </a:r>
            <a:r>
              <a:rPr lang="en-US" sz="2400" dirty="0" smtClean="0">
                <a:solidFill>
                  <a:srgbClr val="002060"/>
                </a:solidFill>
              </a:rPr>
              <a:t>   </a:t>
            </a:r>
            <a:r>
              <a:rPr lang="uk-UA" sz="2400" dirty="0" smtClean="0">
                <a:solidFill>
                  <a:srgbClr val="002060"/>
                </a:solidFill>
              </a:rPr>
              <a:t>5                </a:t>
            </a:r>
          </a:p>
          <a:p>
            <a:r>
              <a:rPr lang="uk-UA" sz="2400" dirty="0" smtClean="0">
                <a:solidFill>
                  <a:srgbClr val="002060"/>
                </a:solidFill>
              </a:rPr>
              <a:t>А. Л. Костенко                                  Б. Д. Павличко</a:t>
            </a:r>
          </a:p>
          <a:p>
            <a:r>
              <a:rPr lang="uk-UA" sz="2400" dirty="0" smtClean="0">
                <a:solidFill>
                  <a:srgbClr val="002060"/>
                </a:solidFill>
              </a:rPr>
              <a:t> В. І. Драч   	                               Г. В. Симоненко</a:t>
            </a:r>
          </a:p>
          <a:p>
            <a:endParaRPr lang="uk-UA" sz="2400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drach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786058"/>
            <a:ext cx="1080135" cy="1619250"/>
          </a:xfrm>
          <a:prstGeom prst="rect">
            <a:avLst/>
          </a:prstGeom>
          <a:noFill/>
        </p:spPr>
      </p:pic>
      <p:pic>
        <p:nvPicPr>
          <p:cNvPr id="6" name="Рисунок 5" descr="50-8-1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2786058"/>
            <a:ext cx="108000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 descr="Foto_dlja_intervjy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2786058"/>
            <a:ext cx="108000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vdservice.com/nekora/alla/gorska17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2" y="2786058"/>
            <a:ext cx="1268675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(8 січня 1935 - 13 грудня 1963)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29322" y="2786058"/>
            <a:ext cx="1080000" cy="1619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Тести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708525"/>
          </a:xfrm>
        </p:spPr>
        <p:txBody>
          <a:bodyPr>
            <a:normAutofit/>
          </a:bodyPr>
          <a:lstStyle/>
          <a:p>
            <a:r>
              <a:rPr lang="uk-UA" sz="2400" dirty="0" smtClean="0">
                <a:solidFill>
                  <a:srgbClr val="002060"/>
                </a:solidFill>
              </a:rPr>
              <a:t>4) Народною піснею літературного походження  не є:</a:t>
            </a:r>
          </a:p>
          <a:p>
            <a:r>
              <a:rPr lang="uk-UA" sz="2400" dirty="0" smtClean="0">
                <a:solidFill>
                  <a:srgbClr val="002060"/>
                </a:solidFill>
              </a:rPr>
              <a:t>А. «Два кольори»                               Б. «Пісня про матір»</a:t>
            </a:r>
          </a:p>
          <a:p>
            <a:r>
              <a:rPr lang="uk-UA" sz="2400" dirty="0" smtClean="0">
                <a:solidFill>
                  <a:srgbClr val="002060"/>
                </a:solidFill>
              </a:rPr>
              <a:t>В. «Протуберанці сонця»              Г. «Лебеді материнства»</a:t>
            </a:r>
          </a:p>
          <a:p>
            <a:r>
              <a:rPr lang="uk-UA" sz="2400" dirty="0" smtClean="0">
                <a:solidFill>
                  <a:srgbClr val="002060"/>
                </a:solidFill>
              </a:rPr>
              <a:t>5) Установіть відповідність між рядками творів та їх тематикою:</a:t>
            </a:r>
          </a:p>
          <a:p>
            <a:r>
              <a:rPr lang="uk-UA" sz="2400" dirty="0" smtClean="0">
                <a:solidFill>
                  <a:srgbClr val="002060"/>
                </a:solidFill>
              </a:rPr>
              <a:t> А. </a:t>
            </a:r>
            <a:r>
              <a:rPr lang="uk-UA" sz="2400" i="1" dirty="0" smtClean="0">
                <a:solidFill>
                  <a:srgbClr val="002060"/>
                </a:solidFill>
              </a:rPr>
              <a:t>Народ мій є! Народ</a:t>
            </a:r>
            <a:r>
              <a:rPr lang="uk-UA" sz="2400" dirty="0" smtClean="0">
                <a:solidFill>
                  <a:srgbClr val="002060"/>
                </a:solidFill>
              </a:rPr>
              <a:t>               1. Любов до рідної землі.</a:t>
            </a:r>
          </a:p>
          <a:p>
            <a:r>
              <a:rPr lang="uk-UA" sz="2400" dirty="0" smtClean="0">
                <a:solidFill>
                  <a:srgbClr val="002060"/>
                </a:solidFill>
              </a:rPr>
              <a:t>      </a:t>
            </a:r>
            <a:r>
              <a:rPr lang="uk-UA" sz="2400" i="1" dirty="0" smtClean="0">
                <a:solidFill>
                  <a:srgbClr val="002060"/>
                </a:solidFill>
              </a:rPr>
              <a:t>Мій завжди буде!</a:t>
            </a:r>
            <a:endParaRPr lang="uk-UA" sz="2400" dirty="0" smtClean="0">
              <a:solidFill>
                <a:srgbClr val="002060"/>
              </a:solidFill>
            </a:endParaRPr>
          </a:p>
          <a:p>
            <a:r>
              <a:rPr lang="uk-UA" sz="2400" i="1" dirty="0" smtClean="0">
                <a:solidFill>
                  <a:srgbClr val="002060"/>
                </a:solidFill>
              </a:rPr>
              <a:t>      Ніхто не перекреслить</a:t>
            </a:r>
            <a:endParaRPr lang="uk-UA" sz="2400" dirty="0" smtClean="0">
              <a:solidFill>
                <a:srgbClr val="002060"/>
              </a:solidFill>
            </a:endParaRPr>
          </a:p>
          <a:p>
            <a:r>
              <a:rPr lang="uk-UA" sz="2400" i="1" dirty="0" smtClean="0">
                <a:solidFill>
                  <a:srgbClr val="002060"/>
                </a:solidFill>
              </a:rPr>
              <a:t>      мій народ!   </a:t>
            </a:r>
            <a:endParaRPr lang="uk-UA" sz="2400" dirty="0" smtClean="0">
              <a:solidFill>
                <a:srgbClr val="002060"/>
              </a:solidFill>
            </a:endParaRPr>
          </a:p>
          <a:p>
            <a:endParaRPr lang="uk-UA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Тести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643050"/>
            <a:ext cx="8229600" cy="4709160"/>
          </a:xfrm>
        </p:spPr>
        <p:txBody>
          <a:bodyPr>
            <a:normAutofit/>
          </a:bodyPr>
          <a:lstStyle/>
          <a:p>
            <a:r>
              <a:rPr lang="uk-UA" sz="2400" dirty="0" smtClean="0">
                <a:solidFill>
                  <a:srgbClr val="002060"/>
                </a:solidFill>
              </a:rPr>
              <a:t>Б. </a:t>
            </a:r>
            <a:r>
              <a:rPr lang="uk-UA" sz="2400" i="1" dirty="0" smtClean="0">
                <a:solidFill>
                  <a:srgbClr val="002060"/>
                </a:solidFill>
              </a:rPr>
              <a:t>Поки геній стоїть,</a:t>
            </a:r>
            <a:r>
              <a:rPr lang="uk-UA" sz="2400" dirty="0" smtClean="0">
                <a:solidFill>
                  <a:srgbClr val="002060"/>
                </a:solidFill>
              </a:rPr>
              <a:t>	         2. Прояви суспільного</a:t>
            </a:r>
          </a:p>
          <a:p>
            <a:r>
              <a:rPr lang="uk-UA" sz="2400" dirty="0" smtClean="0">
                <a:solidFill>
                  <a:srgbClr val="002060"/>
                </a:solidFill>
              </a:rPr>
              <a:t> </a:t>
            </a:r>
            <a:r>
              <a:rPr lang="uk-UA" sz="2400" i="1" dirty="0" smtClean="0">
                <a:solidFill>
                  <a:srgbClr val="002060"/>
                </a:solidFill>
              </a:rPr>
              <a:t>витираючи сльози,</a:t>
            </a:r>
            <a:r>
              <a:rPr lang="uk-UA" sz="2400" dirty="0" smtClean="0">
                <a:solidFill>
                  <a:srgbClr val="002060"/>
                </a:solidFill>
              </a:rPr>
              <a:t>                    життя, моральність</a:t>
            </a:r>
          </a:p>
          <a:p>
            <a:r>
              <a:rPr lang="uk-UA" sz="2400" dirty="0" smtClean="0">
                <a:solidFill>
                  <a:srgbClr val="002060"/>
                </a:solidFill>
              </a:rPr>
              <a:t> </a:t>
            </a:r>
            <a:r>
              <a:rPr lang="uk-UA" sz="2400" i="1" dirty="0" smtClean="0">
                <a:solidFill>
                  <a:srgbClr val="002060"/>
                </a:solidFill>
              </a:rPr>
              <a:t>метушлива бездарність       </a:t>
            </a:r>
            <a:r>
              <a:rPr lang="uk-UA" sz="2400" dirty="0" smtClean="0">
                <a:solidFill>
                  <a:srgbClr val="002060"/>
                </a:solidFill>
              </a:rPr>
              <a:t>утвердження неповторності</a:t>
            </a:r>
          </a:p>
          <a:p>
            <a:r>
              <a:rPr lang="uk-UA" sz="2400" dirty="0" smtClean="0">
                <a:solidFill>
                  <a:srgbClr val="002060"/>
                </a:solidFill>
              </a:rPr>
              <a:t>  </a:t>
            </a:r>
            <a:r>
              <a:rPr lang="uk-UA" sz="2400" i="1" dirty="0" smtClean="0">
                <a:solidFill>
                  <a:srgbClr val="002060"/>
                </a:solidFill>
              </a:rPr>
              <a:t>отари свої пасе	</a:t>
            </a:r>
            <a:r>
              <a:rPr lang="uk-UA" sz="2400" dirty="0" smtClean="0">
                <a:solidFill>
                  <a:srgbClr val="002060"/>
                </a:solidFill>
              </a:rPr>
              <a:t>         особистості.</a:t>
            </a:r>
          </a:p>
          <a:p>
            <a:r>
              <a:rPr lang="uk-UA" sz="2400" dirty="0" smtClean="0">
                <a:solidFill>
                  <a:srgbClr val="002060"/>
                </a:solidFill>
              </a:rPr>
              <a:t>В. </a:t>
            </a:r>
            <a:r>
              <a:rPr lang="uk-UA" sz="2400" i="1" dirty="0" smtClean="0">
                <a:solidFill>
                  <a:srgbClr val="002060"/>
                </a:solidFill>
              </a:rPr>
              <a:t>Все одно милішої нема</a:t>
            </a:r>
            <a:r>
              <a:rPr lang="uk-UA" sz="2400" dirty="0" smtClean="0">
                <a:solidFill>
                  <a:srgbClr val="002060"/>
                </a:solidFill>
              </a:rPr>
              <a:t>               3. Народ, вітчизна - як                </a:t>
            </a:r>
          </a:p>
          <a:p>
            <a:r>
              <a:rPr lang="uk-UA" sz="2400" dirty="0" smtClean="0">
                <a:solidFill>
                  <a:srgbClr val="002060"/>
                </a:solidFill>
              </a:rPr>
              <a:t>     </a:t>
            </a:r>
            <a:r>
              <a:rPr lang="uk-UA" sz="2400" i="1" dirty="0" smtClean="0">
                <a:solidFill>
                  <a:srgbClr val="002060"/>
                </a:solidFill>
              </a:rPr>
              <a:t>за оцю утрачену                             </a:t>
            </a:r>
            <a:r>
              <a:rPr lang="uk-UA" sz="2400" dirty="0" smtClean="0">
                <a:solidFill>
                  <a:srgbClr val="002060"/>
                </a:solidFill>
              </a:rPr>
              <a:t>найважливіші</a:t>
            </a:r>
          </a:p>
          <a:p>
            <a:r>
              <a:rPr lang="uk-UA" sz="2400" dirty="0" smtClean="0">
                <a:solidFill>
                  <a:srgbClr val="002060"/>
                </a:solidFill>
              </a:rPr>
              <a:t>    </a:t>
            </a:r>
            <a:r>
              <a:rPr lang="uk-UA" sz="2400" i="1" dirty="0" smtClean="0">
                <a:solidFill>
                  <a:srgbClr val="002060"/>
                </a:solidFill>
              </a:rPr>
              <a:t>й ледачу, за байдужу,                      </a:t>
            </a:r>
            <a:r>
              <a:rPr lang="uk-UA" sz="2400" dirty="0" smtClean="0">
                <a:solidFill>
                  <a:srgbClr val="002060"/>
                </a:solidFill>
              </a:rPr>
              <a:t>цінності.</a:t>
            </a:r>
          </a:p>
          <a:p>
            <a:r>
              <a:rPr lang="uk-UA" sz="2400" i="1" dirty="0" smtClean="0">
                <a:solidFill>
                  <a:srgbClr val="002060"/>
                </a:solidFill>
              </a:rPr>
              <a:t>    осоружно, за …</a:t>
            </a:r>
            <a:endParaRPr lang="uk-UA" sz="2400" dirty="0" smtClean="0">
              <a:solidFill>
                <a:srgbClr val="002060"/>
              </a:solidFill>
            </a:endParaRPr>
          </a:p>
          <a:p>
            <a:r>
              <a:rPr lang="uk-UA" sz="2400" i="1" dirty="0" smtClean="0">
                <a:solidFill>
                  <a:srgbClr val="002060"/>
                </a:solidFill>
              </a:rPr>
              <a:t>    землю цю.</a:t>
            </a:r>
            <a:endParaRPr lang="uk-UA" sz="2400" dirty="0" smtClean="0">
              <a:solidFill>
                <a:srgbClr val="002060"/>
              </a:solidFill>
            </a:endParaRPr>
          </a:p>
          <a:p>
            <a:endParaRPr lang="uk-UA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dirty="0" smtClean="0">
                <a:solidFill>
                  <a:srgbClr val="FF0000"/>
                </a:solidFill>
              </a:rPr>
              <a:t>Автомат для розбризкування </a:t>
            </a:r>
            <a:br>
              <a:rPr lang="uk-UA" sz="3200" dirty="0" smtClean="0">
                <a:solidFill>
                  <a:srgbClr val="FF0000"/>
                </a:solidFill>
              </a:rPr>
            </a:br>
            <a:r>
              <a:rPr lang="uk-UA" sz="3200" dirty="0" smtClean="0">
                <a:solidFill>
                  <a:srgbClr val="FF0000"/>
                </a:solidFill>
              </a:rPr>
              <a:t>“ Трійного одеколону ”</a:t>
            </a:r>
            <a:endParaRPr lang="uk-UA" sz="3200" dirty="0">
              <a:solidFill>
                <a:srgbClr val="FF0000"/>
              </a:solidFill>
            </a:endParaRPr>
          </a:p>
        </p:txBody>
      </p:sp>
      <p:pic>
        <p:nvPicPr>
          <p:cNvPr id="6" name="il_fi" descr="http://i4.otzovik.com/2012/09/09/264137/img/45549243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00298" y="1714488"/>
            <a:ext cx="5184000" cy="31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l_fi" descr="http://babushka100.in.ua/wp-content/uploads/2010/10/%D0%A2%D1%80%D0%BE%D0%B9%D0%BD%D0%BE%D0%B9-%D0%BE%D0%B4%D0%B5%D0%BA%D0%BE%D0%BB%D0%BE%D0%BD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1500174"/>
            <a:ext cx="95250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Тести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uk-UA" sz="2400" dirty="0" smtClean="0">
                <a:solidFill>
                  <a:srgbClr val="002060"/>
                </a:solidFill>
              </a:rPr>
              <a:t>Г. </a:t>
            </a:r>
            <a:r>
              <a:rPr lang="uk-UA" sz="2400" i="1" dirty="0" smtClean="0">
                <a:solidFill>
                  <a:srgbClr val="002060"/>
                </a:solidFill>
              </a:rPr>
              <a:t>Неначе дерево безлисте,</a:t>
            </a:r>
            <a:r>
              <a:rPr lang="uk-UA" sz="2400" dirty="0" smtClean="0">
                <a:solidFill>
                  <a:srgbClr val="002060"/>
                </a:solidFill>
              </a:rPr>
              <a:t>                    4. Протест проти</a:t>
            </a:r>
          </a:p>
          <a:p>
            <a:r>
              <a:rPr lang="uk-UA" sz="2400" i="1" dirty="0" smtClean="0">
                <a:solidFill>
                  <a:srgbClr val="002060"/>
                </a:solidFill>
              </a:rPr>
              <a:t>    стоїть моя душа в полях                      </a:t>
            </a:r>
            <a:r>
              <a:rPr lang="uk-UA" sz="2400" dirty="0" smtClean="0">
                <a:solidFill>
                  <a:srgbClr val="002060"/>
                </a:solidFill>
              </a:rPr>
              <a:t>стандартизації</a:t>
            </a:r>
          </a:p>
          <a:p>
            <a:r>
              <a:rPr lang="uk-UA" sz="2400" dirty="0" smtClean="0">
                <a:solidFill>
                  <a:srgbClr val="002060"/>
                </a:solidFill>
              </a:rPr>
              <a:t>                                                                     особистості.      </a:t>
            </a:r>
          </a:p>
          <a:p>
            <a:r>
              <a:rPr lang="uk-UA" sz="2400" dirty="0" smtClean="0">
                <a:solidFill>
                  <a:srgbClr val="002060"/>
                </a:solidFill>
              </a:rPr>
              <a:t>6)  А. </a:t>
            </a:r>
            <a:r>
              <a:rPr lang="uk-UA" sz="2400" i="1" dirty="0" smtClean="0">
                <a:solidFill>
                  <a:srgbClr val="002060"/>
                </a:solidFill>
              </a:rPr>
              <a:t>О рідне слово,                                </a:t>
            </a:r>
            <a:r>
              <a:rPr lang="uk-UA" sz="2400" dirty="0" smtClean="0">
                <a:solidFill>
                  <a:srgbClr val="002060"/>
                </a:solidFill>
              </a:rPr>
              <a:t>1. Порівняння.</a:t>
            </a:r>
          </a:p>
          <a:p>
            <a:r>
              <a:rPr lang="uk-UA" sz="2400" i="1" dirty="0" smtClean="0">
                <a:solidFill>
                  <a:srgbClr val="002060"/>
                </a:solidFill>
              </a:rPr>
              <a:t>хто без тебе я?                     </a:t>
            </a:r>
            <a:r>
              <a:rPr lang="uk-UA" sz="2400" dirty="0" smtClean="0">
                <a:solidFill>
                  <a:srgbClr val="002060"/>
                </a:solidFill>
              </a:rPr>
              <a:t> </a:t>
            </a:r>
          </a:p>
          <a:p>
            <a:r>
              <a:rPr lang="uk-UA" sz="2400" i="1" dirty="0" smtClean="0">
                <a:solidFill>
                  <a:srgbClr val="002060"/>
                </a:solidFill>
              </a:rPr>
              <a:t> Німий жебрак,</a:t>
            </a:r>
          </a:p>
          <a:p>
            <a:r>
              <a:rPr lang="uk-UA" sz="2400" i="1" dirty="0" smtClean="0">
                <a:solidFill>
                  <a:srgbClr val="002060"/>
                </a:solidFill>
              </a:rPr>
              <a:t> </a:t>
            </a:r>
            <a:r>
              <a:rPr lang="uk-UA" sz="2400" i="1" dirty="0" err="1" smtClean="0">
                <a:solidFill>
                  <a:srgbClr val="002060"/>
                </a:solidFill>
              </a:rPr>
              <a:t>старцюючий</a:t>
            </a:r>
            <a:r>
              <a:rPr lang="uk-UA" sz="2400" i="1" dirty="0" smtClean="0">
                <a:solidFill>
                  <a:srgbClr val="002060"/>
                </a:solidFill>
              </a:rPr>
              <a:t> бродяга…</a:t>
            </a:r>
            <a:endParaRPr lang="uk-UA" sz="2400" dirty="0" smtClean="0">
              <a:solidFill>
                <a:srgbClr val="002060"/>
              </a:solidFill>
            </a:endParaRPr>
          </a:p>
          <a:p>
            <a:r>
              <a:rPr lang="uk-UA" sz="2400" i="1" dirty="0" smtClean="0">
                <a:solidFill>
                  <a:srgbClr val="002060"/>
                </a:solidFill>
              </a:rPr>
              <a:t>Б. </a:t>
            </a:r>
            <a:r>
              <a:rPr lang="uk-UA" sz="2400" i="1" dirty="0" err="1" smtClean="0">
                <a:solidFill>
                  <a:srgbClr val="002060"/>
                </a:solidFill>
              </a:rPr>
              <a:t>Одійдіте</a:t>
            </a:r>
            <a:r>
              <a:rPr lang="uk-UA" sz="2400" i="1" dirty="0" smtClean="0">
                <a:solidFill>
                  <a:srgbClr val="002060"/>
                </a:solidFill>
              </a:rPr>
              <a:t>, недруги лукаві!                  </a:t>
            </a:r>
            <a:r>
              <a:rPr lang="uk-UA" sz="2400" dirty="0" smtClean="0">
                <a:solidFill>
                  <a:srgbClr val="002060"/>
                </a:solidFill>
              </a:rPr>
              <a:t>2. Антитеза.</a:t>
            </a:r>
          </a:p>
          <a:p>
            <a:r>
              <a:rPr lang="uk-UA" sz="2400" i="1" dirty="0" smtClean="0">
                <a:solidFill>
                  <a:srgbClr val="002060"/>
                </a:solidFill>
              </a:rPr>
              <a:t>   Друзі, зачекайте на путі!</a:t>
            </a:r>
            <a:endParaRPr lang="uk-UA" sz="2400" dirty="0" smtClean="0">
              <a:solidFill>
                <a:srgbClr val="002060"/>
              </a:solidFill>
            </a:endParaRPr>
          </a:p>
          <a:p>
            <a:r>
              <a:rPr lang="uk-UA" sz="2400" i="1" dirty="0" smtClean="0">
                <a:solidFill>
                  <a:srgbClr val="002060"/>
                </a:solidFill>
              </a:rPr>
              <a:t>  Маю я святе синівське право</a:t>
            </a:r>
            <a:endParaRPr lang="uk-UA" sz="2400" dirty="0" smtClean="0">
              <a:solidFill>
                <a:srgbClr val="002060"/>
              </a:solidFill>
            </a:endParaRPr>
          </a:p>
          <a:p>
            <a:r>
              <a:rPr lang="uk-UA" sz="2400" i="1" dirty="0" smtClean="0">
                <a:solidFill>
                  <a:srgbClr val="002060"/>
                </a:solidFill>
              </a:rPr>
              <a:t>  З матір’ю </a:t>
            </a:r>
            <a:r>
              <a:rPr lang="uk-UA" sz="2400" i="1" dirty="0" err="1" smtClean="0">
                <a:solidFill>
                  <a:srgbClr val="002060"/>
                </a:solidFill>
              </a:rPr>
              <a:t>побуть</a:t>
            </a:r>
            <a:r>
              <a:rPr lang="uk-UA" sz="2400" i="1" dirty="0" smtClean="0">
                <a:solidFill>
                  <a:srgbClr val="002060"/>
                </a:solidFill>
              </a:rPr>
              <a:t> на самоті</a:t>
            </a:r>
            <a:endParaRPr lang="uk-UA" sz="2400" dirty="0" smtClean="0">
              <a:solidFill>
                <a:srgbClr val="002060"/>
              </a:solidFill>
            </a:endParaRPr>
          </a:p>
          <a:p>
            <a:r>
              <a:rPr lang="uk-UA" sz="2400" dirty="0" smtClean="0">
                <a:solidFill>
                  <a:srgbClr val="002060"/>
                </a:solidFill>
              </a:rPr>
              <a:t>                                                                       </a:t>
            </a:r>
            <a:endParaRPr lang="uk-UA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Тести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2400" i="1" dirty="0" smtClean="0">
                <a:solidFill>
                  <a:srgbClr val="002060"/>
                </a:solidFill>
              </a:rPr>
              <a:t>В. Є в коханні і будні, і свята,         </a:t>
            </a:r>
            <a:r>
              <a:rPr lang="uk-UA" sz="2400" dirty="0" smtClean="0">
                <a:solidFill>
                  <a:srgbClr val="002060"/>
                </a:solidFill>
              </a:rPr>
              <a:t>3. Риторичні вигуки</a:t>
            </a:r>
            <a:r>
              <a:rPr lang="uk-UA" sz="2400" i="1" dirty="0" smtClean="0">
                <a:solidFill>
                  <a:srgbClr val="002060"/>
                </a:solidFill>
              </a:rPr>
              <a:t>                         </a:t>
            </a:r>
            <a:endParaRPr lang="uk-UA" sz="2400" dirty="0" smtClean="0">
              <a:solidFill>
                <a:srgbClr val="002060"/>
              </a:solidFill>
            </a:endParaRPr>
          </a:p>
          <a:p>
            <a:r>
              <a:rPr lang="uk-UA" sz="2400" dirty="0" smtClean="0">
                <a:solidFill>
                  <a:srgbClr val="002060"/>
                </a:solidFill>
              </a:rPr>
              <a:t>    </a:t>
            </a:r>
            <a:r>
              <a:rPr lang="uk-UA" sz="2400" i="1" dirty="0" smtClean="0">
                <a:solidFill>
                  <a:srgbClr val="002060"/>
                </a:solidFill>
              </a:rPr>
              <a:t>Є у ньому і радість, і жаль,             </a:t>
            </a:r>
            <a:r>
              <a:rPr lang="uk-UA" sz="2400" dirty="0" smtClean="0">
                <a:solidFill>
                  <a:srgbClr val="002060"/>
                </a:solidFill>
              </a:rPr>
              <a:t>і звертання.</a:t>
            </a:r>
          </a:p>
          <a:p>
            <a:r>
              <a:rPr lang="uk-UA" sz="2400" i="1" dirty="0" smtClean="0">
                <a:solidFill>
                  <a:srgbClr val="002060"/>
                </a:solidFill>
              </a:rPr>
              <a:t>   Бо не можна життя заховати</a:t>
            </a:r>
            <a:endParaRPr lang="uk-UA" sz="2400" dirty="0" smtClean="0">
              <a:solidFill>
                <a:srgbClr val="002060"/>
              </a:solidFill>
            </a:endParaRPr>
          </a:p>
          <a:p>
            <a:r>
              <a:rPr lang="uk-UA" sz="2400" i="1" dirty="0" smtClean="0">
                <a:solidFill>
                  <a:srgbClr val="002060"/>
                </a:solidFill>
              </a:rPr>
              <a:t>  За рожевих ілюзій вуаль</a:t>
            </a:r>
            <a:endParaRPr lang="uk-UA" sz="2400" dirty="0" smtClean="0">
              <a:solidFill>
                <a:srgbClr val="002060"/>
              </a:solidFill>
            </a:endParaRPr>
          </a:p>
          <a:p>
            <a:r>
              <a:rPr lang="uk-UA" sz="2400" i="1" dirty="0" smtClean="0">
                <a:solidFill>
                  <a:srgbClr val="002060"/>
                </a:solidFill>
              </a:rPr>
              <a:t>Г. І у батьків, які на полі ратнім       </a:t>
            </a:r>
            <a:r>
              <a:rPr lang="uk-UA" sz="2400" dirty="0" smtClean="0">
                <a:solidFill>
                  <a:srgbClr val="002060"/>
                </a:solidFill>
              </a:rPr>
              <a:t>4. Градація.</a:t>
            </a:r>
            <a:r>
              <a:rPr lang="uk-UA" sz="2400" i="1" dirty="0" smtClean="0">
                <a:solidFill>
                  <a:srgbClr val="002060"/>
                </a:solidFill>
              </a:rPr>
              <a:t>  </a:t>
            </a:r>
            <a:endParaRPr lang="uk-UA" sz="2400" dirty="0" smtClean="0">
              <a:solidFill>
                <a:srgbClr val="002060"/>
              </a:solidFill>
            </a:endParaRPr>
          </a:p>
          <a:p>
            <a:r>
              <a:rPr lang="uk-UA" sz="2400" i="1" dirty="0" smtClean="0">
                <a:solidFill>
                  <a:srgbClr val="002060"/>
                </a:solidFill>
              </a:rPr>
              <a:t>   Ділили хліб, мов долю у бою</a:t>
            </a:r>
            <a:endParaRPr lang="uk-UA" sz="2400" dirty="0" smtClean="0">
              <a:solidFill>
                <a:srgbClr val="002060"/>
              </a:solidFill>
            </a:endParaRPr>
          </a:p>
          <a:p>
            <a:r>
              <a:rPr lang="uk-UA" sz="2400" i="1" dirty="0" smtClean="0">
                <a:solidFill>
                  <a:srgbClr val="002060"/>
                </a:solidFill>
              </a:rPr>
              <a:t>  Відкрилися старі солдатські рани,</a:t>
            </a:r>
            <a:endParaRPr lang="uk-UA" sz="2400" dirty="0" smtClean="0">
              <a:solidFill>
                <a:srgbClr val="002060"/>
              </a:solidFill>
            </a:endParaRPr>
          </a:p>
          <a:p>
            <a:r>
              <a:rPr lang="uk-UA" sz="2400" i="1" dirty="0" smtClean="0">
                <a:solidFill>
                  <a:srgbClr val="002060"/>
                </a:solidFill>
              </a:rPr>
              <a:t>  І заболіли в смерті на краю</a:t>
            </a:r>
            <a:endParaRPr lang="uk-UA" sz="2400" dirty="0" smtClean="0">
              <a:solidFill>
                <a:srgbClr val="002060"/>
              </a:solidFill>
            </a:endParaRPr>
          </a:p>
          <a:p>
            <a:endParaRPr lang="uk-UA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Тести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2400" dirty="0" smtClean="0">
                <a:solidFill>
                  <a:srgbClr val="002060"/>
                </a:solidFill>
              </a:rPr>
              <a:t>7) Установіть відповідність між поетичним афоризмом та його автором:</a:t>
            </a:r>
          </a:p>
          <a:p>
            <a:r>
              <a:rPr lang="uk-UA" sz="2400" dirty="0" smtClean="0">
                <a:solidFill>
                  <a:srgbClr val="002060"/>
                </a:solidFill>
              </a:rPr>
              <a:t>А. </a:t>
            </a:r>
            <a:r>
              <a:rPr lang="uk-UA" sz="2400" i="1" dirty="0" smtClean="0">
                <a:solidFill>
                  <a:srgbClr val="002060"/>
                </a:solidFill>
              </a:rPr>
              <a:t>«Як пощастило                   </a:t>
            </a:r>
            <a:r>
              <a:rPr lang="uk-UA" sz="2400" dirty="0" smtClean="0">
                <a:solidFill>
                  <a:srgbClr val="002060"/>
                </a:solidFill>
              </a:rPr>
              <a:t>1. Д. Павличко</a:t>
            </a:r>
            <a:r>
              <a:rPr lang="uk-UA" sz="2400" i="1" dirty="0" smtClean="0">
                <a:solidFill>
                  <a:srgbClr val="002060"/>
                </a:solidFill>
              </a:rPr>
              <a:t> </a:t>
            </a:r>
          </a:p>
          <a:p>
            <a:r>
              <a:rPr lang="uk-UA" sz="2400" i="1" dirty="0" smtClean="0">
                <a:solidFill>
                  <a:srgbClr val="002060"/>
                </a:solidFill>
              </a:rPr>
              <a:t>дівчинці в сімнадцять…»</a:t>
            </a:r>
            <a:endParaRPr lang="uk-UA" sz="2400" dirty="0" smtClean="0">
              <a:solidFill>
                <a:srgbClr val="002060"/>
              </a:solidFill>
            </a:endParaRPr>
          </a:p>
          <a:p>
            <a:r>
              <a:rPr lang="uk-UA" sz="2400" dirty="0" smtClean="0">
                <a:solidFill>
                  <a:srgbClr val="002060"/>
                </a:solidFill>
              </a:rPr>
              <a:t>Б. </a:t>
            </a:r>
            <a:r>
              <a:rPr lang="uk-UA" sz="2400" i="1" dirty="0" smtClean="0">
                <a:solidFill>
                  <a:srgbClr val="002060"/>
                </a:solidFill>
              </a:rPr>
              <a:t>«Червоне – то любов,          </a:t>
            </a:r>
            <a:r>
              <a:rPr lang="uk-UA" sz="2400" dirty="0" smtClean="0">
                <a:solidFill>
                  <a:srgbClr val="002060"/>
                </a:solidFill>
              </a:rPr>
              <a:t>2. В. Симоненко</a:t>
            </a:r>
            <a:r>
              <a:rPr lang="uk-UA" sz="2400" i="1" dirty="0" smtClean="0">
                <a:solidFill>
                  <a:srgbClr val="002060"/>
                </a:solidFill>
              </a:rPr>
              <a:t>   </a:t>
            </a:r>
          </a:p>
          <a:p>
            <a:r>
              <a:rPr lang="uk-UA" sz="2400" i="1" dirty="0" smtClean="0">
                <a:solidFill>
                  <a:srgbClr val="002060"/>
                </a:solidFill>
              </a:rPr>
              <a:t>а чорне – то журба…»</a:t>
            </a:r>
            <a:endParaRPr lang="uk-UA" sz="2400" dirty="0" smtClean="0">
              <a:solidFill>
                <a:srgbClr val="002060"/>
              </a:solidFill>
            </a:endParaRPr>
          </a:p>
          <a:p>
            <a:r>
              <a:rPr lang="uk-UA" sz="2400" dirty="0" smtClean="0">
                <a:solidFill>
                  <a:srgbClr val="002060"/>
                </a:solidFill>
              </a:rPr>
              <a:t>В. </a:t>
            </a:r>
            <a:r>
              <a:rPr lang="uk-UA" sz="2400" i="1" dirty="0" smtClean="0">
                <a:solidFill>
                  <a:srgbClr val="002060"/>
                </a:solidFill>
              </a:rPr>
              <a:t>«Ти знаєш,                             </a:t>
            </a:r>
            <a:r>
              <a:rPr lang="uk-UA" sz="2400" dirty="0" smtClean="0">
                <a:solidFill>
                  <a:srgbClr val="002060"/>
                </a:solidFill>
              </a:rPr>
              <a:t>3. Б. Олійник</a:t>
            </a:r>
            <a:r>
              <a:rPr lang="uk-UA" sz="2400" i="1" dirty="0" smtClean="0">
                <a:solidFill>
                  <a:srgbClr val="002060"/>
                </a:solidFill>
              </a:rPr>
              <a:t>  </a:t>
            </a:r>
          </a:p>
          <a:p>
            <a:r>
              <a:rPr lang="uk-UA" sz="2400" i="1" dirty="0" smtClean="0">
                <a:solidFill>
                  <a:srgbClr val="002060"/>
                </a:solidFill>
              </a:rPr>
              <a:t>що ти людина?»</a:t>
            </a:r>
            <a:endParaRPr lang="uk-UA" sz="2400" dirty="0" smtClean="0">
              <a:solidFill>
                <a:srgbClr val="002060"/>
              </a:solidFill>
            </a:endParaRPr>
          </a:p>
          <a:p>
            <a:r>
              <a:rPr lang="uk-UA" sz="2400" dirty="0" smtClean="0">
                <a:solidFill>
                  <a:srgbClr val="002060"/>
                </a:solidFill>
              </a:rPr>
              <a:t>Г. </a:t>
            </a:r>
            <a:r>
              <a:rPr lang="uk-UA" sz="2400" i="1" dirty="0" smtClean="0">
                <a:solidFill>
                  <a:srgbClr val="002060"/>
                </a:solidFill>
              </a:rPr>
              <a:t>«Посіяла людям літа            </a:t>
            </a:r>
            <a:r>
              <a:rPr lang="uk-UA" sz="2400" dirty="0" smtClean="0">
                <a:solidFill>
                  <a:srgbClr val="002060"/>
                </a:solidFill>
              </a:rPr>
              <a:t>4. Л. Костенко</a:t>
            </a:r>
            <a:r>
              <a:rPr lang="uk-UA" sz="2400" i="1" dirty="0" smtClean="0">
                <a:solidFill>
                  <a:srgbClr val="002060"/>
                </a:solidFill>
              </a:rPr>
              <a:t> </a:t>
            </a:r>
          </a:p>
          <a:p>
            <a:r>
              <a:rPr lang="uk-UA" sz="2400" i="1" dirty="0" smtClean="0">
                <a:solidFill>
                  <a:srgbClr val="002060"/>
                </a:solidFill>
              </a:rPr>
              <a:t> свої літечка житом…»</a:t>
            </a:r>
            <a:endParaRPr lang="uk-UA" sz="2400" dirty="0" smtClean="0">
              <a:solidFill>
                <a:srgbClr val="002060"/>
              </a:solidFill>
            </a:endParaRPr>
          </a:p>
          <a:p>
            <a:endParaRPr lang="uk-UA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Тести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2400" dirty="0" smtClean="0">
                <a:solidFill>
                  <a:srgbClr val="002060"/>
                </a:solidFill>
              </a:rPr>
              <a:t>8) З ким із поетів - шістдесятників найбільше співпрацював композитор О. Білаш?</a:t>
            </a:r>
          </a:p>
          <a:p>
            <a:r>
              <a:rPr lang="uk-UA" sz="2400" dirty="0" smtClean="0">
                <a:solidFill>
                  <a:srgbClr val="002060"/>
                </a:solidFill>
              </a:rPr>
              <a:t>А. Л. Костенко                                            Б. Д. Павличком</a:t>
            </a:r>
          </a:p>
          <a:p>
            <a:r>
              <a:rPr lang="uk-UA" sz="2400" dirty="0" smtClean="0">
                <a:solidFill>
                  <a:srgbClr val="002060"/>
                </a:solidFill>
              </a:rPr>
              <a:t>В. Б. Олійником</a:t>
            </a:r>
            <a:r>
              <a:rPr lang="uk-UA" sz="2400" i="1" dirty="0" smtClean="0">
                <a:solidFill>
                  <a:srgbClr val="002060"/>
                </a:solidFill>
              </a:rPr>
              <a:t>	                                         </a:t>
            </a:r>
            <a:r>
              <a:rPr lang="uk-UA" sz="2400" dirty="0" smtClean="0">
                <a:solidFill>
                  <a:srgbClr val="002060"/>
                </a:solidFill>
              </a:rPr>
              <a:t>Г. І. Драчем.</a:t>
            </a:r>
            <a:r>
              <a:rPr lang="uk-UA" sz="2400" i="1" dirty="0" smtClean="0">
                <a:solidFill>
                  <a:srgbClr val="002060"/>
                </a:solidFill>
              </a:rPr>
              <a:t>	</a:t>
            </a:r>
            <a:r>
              <a:rPr lang="uk-UA" sz="2400" dirty="0" smtClean="0">
                <a:solidFill>
                  <a:srgbClr val="002060"/>
                </a:solidFill>
              </a:rPr>
              <a:t> </a:t>
            </a:r>
          </a:p>
          <a:p>
            <a:endParaRPr lang="uk-UA" dirty="0"/>
          </a:p>
        </p:txBody>
      </p:sp>
      <p:pic>
        <p:nvPicPr>
          <p:cNvPr id="4" name="Рисунок 3" descr="http://vdservice.com/nekora/alla/il06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3429000"/>
            <a:ext cx="432435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Проблемне питання: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4000" b="1" i="1" dirty="0" smtClean="0">
                <a:solidFill>
                  <a:schemeClr val="bg1">
                    <a:lumMod val="50000"/>
                  </a:schemeClr>
                </a:solidFill>
              </a:rPr>
              <a:t>чи здатні митці впливати на долю країни, змінювати її і як ви оцінюєте їх громадянську позицію</a:t>
            </a:r>
            <a:r>
              <a:rPr lang="uk-UA" sz="4000" b="1" dirty="0" smtClean="0">
                <a:solidFill>
                  <a:schemeClr val="bg1">
                    <a:lumMod val="50000"/>
                  </a:schemeClr>
                </a:solidFill>
              </a:rPr>
              <a:t>?</a:t>
            </a:r>
            <a:endParaRPr lang="uk-UA" sz="4000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uk-UA" sz="4000" dirty="0"/>
          </a:p>
        </p:txBody>
      </p:sp>
      <p:pic>
        <p:nvPicPr>
          <p:cNvPr id="4" name="Рисунок 3" descr="flow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86182" y="4071942"/>
            <a:ext cx="1643074" cy="1214446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C00000"/>
                </a:solidFill>
              </a:rPr>
              <a:t>Провідні ідейні мотиви шістдесятників:</a:t>
            </a:r>
            <a:endParaRPr lang="uk-UA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uk-UA" dirty="0" smtClean="0">
                <a:solidFill>
                  <a:srgbClr val="002060"/>
                </a:solidFill>
              </a:rPr>
              <a:t>1. Протест проти ідеологічного тиску на митця.</a:t>
            </a:r>
          </a:p>
          <a:p>
            <a:r>
              <a:rPr lang="uk-UA" dirty="0" smtClean="0">
                <a:solidFill>
                  <a:srgbClr val="002060"/>
                </a:solidFill>
              </a:rPr>
              <a:t>2. Любов до рідної землі, без якої життя втрачає смисл. </a:t>
            </a:r>
          </a:p>
          <a:p>
            <a:r>
              <a:rPr lang="uk-UA" dirty="0" smtClean="0">
                <a:solidFill>
                  <a:srgbClr val="002060"/>
                </a:solidFill>
              </a:rPr>
              <a:t>3. Гнівне викриття сваволі чиновників, бюрократів, обивательщини, догматизму, лакейства.</a:t>
            </a:r>
          </a:p>
          <a:p>
            <a:r>
              <a:rPr lang="uk-UA" dirty="0" smtClean="0">
                <a:solidFill>
                  <a:srgbClr val="002060"/>
                </a:solidFill>
              </a:rPr>
              <a:t>4. Утвердження неповторності кожної особистості.</a:t>
            </a:r>
          </a:p>
          <a:p>
            <a:r>
              <a:rPr lang="uk-UA" dirty="0" smtClean="0">
                <a:solidFill>
                  <a:srgbClr val="002060"/>
                </a:solidFill>
              </a:rPr>
              <a:t>5. Органічне злиття народнопісенного начала з інтелектуальним, філософським.</a:t>
            </a:r>
          </a:p>
          <a:p>
            <a:r>
              <a:rPr lang="uk-UA" dirty="0" smtClean="0">
                <a:solidFill>
                  <a:srgbClr val="002060"/>
                </a:solidFill>
              </a:rPr>
              <a:t>6. Переосмислення ролі митця в суспільстві.  </a:t>
            </a:r>
          </a:p>
          <a:p>
            <a:endParaRPr lang="uk-UA" dirty="0"/>
          </a:p>
        </p:txBody>
      </p:sp>
      <p:pic>
        <p:nvPicPr>
          <p:cNvPr id="4" name="С Ротару Червона рут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6858016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7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dirty="0" smtClean="0">
                <a:solidFill>
                  <a:srgbClr val="FF0000"/>
                </a:solidFill>
              </a:rPr>
              <a:t>Квитки для проїзду в міському транспорті</a:t>
            </a:r>
            <a:endParaRPr lang="uk-UA" sz="3200" dirty="0">
              <a:solidFill>
                <a:srgbClr val="FF0000"/>
              </a:solidFill>
            </a:endParaRPr>
          </a:p>
        </p:txBody>
      </p:sp>
      <p:pic>
        <p:nvPicPr>
          <p:cNvPr id="4" name="il_fi" descr="http://www.ljplus.ru/img4/n/e/nekula/msobl-bil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2000240"/>
            <a:ext cx="7143750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3600" dirty="0" smtClean="0"/>
              <a:t>Мотоцикли “ Ява ” та “ </a:t>
            </a:r>
            <a:r>
              <a:rPr lang="uk-UA" sz="3600" dirty="0" err="1" smtClean="0"/>
              <a:t>Іж</a:t>
            </a:r>
            <a:r>
              <a:rPr lang="uk-UA" sz="3600" dirty="0" smtClean="0"/>
              <a:t> ”, автомобілі “ Москвич - 401” та “ Запорожець ” </a:t>
            </a:r>
            <a:endParaRPr lang="uk-UA" sz="3600" dirty="0"/>
          </a:p>
        </p:txBody>
      </p:sp>
      <p:pic>
        <p:nvPicPr>
          <p:cNvPr id="4" name="il_fi" descr="http://www.jawa.eu/editor/image/stranky3/obrazek2_38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571612"/>
            <a:ext cx="3024000" cy="172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l_fi" descr="http://rusmotorcycle.ucoz.ru/1333871515_090bd6c3eaa52891d77d5d8803cbf371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3571876"/>
            <a:ext cx="2628000" cy="2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l_fi" descr="http://autodor.net/images/cms/data/moskvich-401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1571612"/>
            <a:ext cx="2592000" cy="17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l_fi" descr="http://i.infocar.ua/img/news_pics/2006_11/6796_4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71934" y="3571876"/>
            <a:ext cx="2880000" cy="18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3600" dirty="0" smtClean="0">
                <a:solidFill>
                  <a:srgbClr val="FF0000"/>
                </a:solidFill>
              </a:rPr>
              <a:t>12 квітня 1961 р Юрій Гагарін здійснив перший політ у космос</a:t>
            </a:r>
            <a:endParaRPr lang="uk-UA" sz="3600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C:\Users\User\Downloads\index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09" y="1643049"/>
            <a:ext cx="2988000" cy="29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ownloads\index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2143116"/>
            <a:ext cx="3096000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dirty="0" smtClean="0">
                <a:solidFill>
                  <a:srgbClr val="FF0000"/>
                </a:solidFill>
              </a:rPr>
              <a:t>Перша топ-модель </a:t>
            </a:r>
            <a:r>
              <a:rPr lang="uk-UA" sz="3200" dirty="0" err="1" smtClean="0">
                <a:solidFill>
                  <a:srgbClr val="FF0000"/>
                </a:solidFill>
              </a:rPr>
              <a:t>Твіггі</a:t>
            </a:r>
            <a:endParaRPr lang="uk-UA" sz="3200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C:\Users\User\Downloads\index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42910" y="1643050"/>
            <a:ext cx="2916000" cy="31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ownloads\index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4810" y="1714487"/>
            <a:ext cx="2448000" cy="3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Буги-вуги 2 (к_ф Стиляги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7143768" y="328612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55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C:\Users\User\Downloads\index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57158" y="1643050"/>
            <a:ext cx="2196000" cy="16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ownloads\index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11" y="1714488"/>
            <a:ext cx="1620000" cy="158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User\Downloads\images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3429000"/>
            <a:ext cx="2556000" cy="15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User\Downloads\index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488" y="3429000"/>
            <a:ext cx="154305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User\Downloads\index.jp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429124" y="1643050"/>
            <a:ext cx="223200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User\Downloads\images.jpg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00562" y="3500438"/>
            <a:ext cx="2232000" cy="14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User\Downloads\index.jpg"/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14282" y="5038725"/>
            <a:ext cx="2196000" cy="172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User\Downloads\index.jpg"/>
          <p:cNvPicPr/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571736" y="5000636"/>
            <a:ext cx="2196000" cy="16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Tishinskaya_-_Solnechniy_zaychik_minus__(get-tun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/>
          <a:stretch>
            <a:fillRect/>
          </a:stretch>
        </p:blipFill>
        <p:spPr>
          <a:xfrm>
            <a:off x="6715140" y="571501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30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dirty="0" smtClean="0">
                <a:solidFill>
                  <a:srgbClr val="FF0000"/>
                </a:solidFill>
              </a:rPr>
              <a:t>Символ 60-х рр. – бабця з клумаком на плечах та босими ногами</a:t>
            </a:r>
            <a:endParaRPr lang="uk-UA" sz="3200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C:\Users\User\Downloads\index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1928802"/>
            <a:ext cx="2343150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ownloads\images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1928802"/>
            <a:ext cx="2772000" cy="19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2">
      <a:dk1>
        <a:srgbClr val="7153A0"/>
      </a:dk1>
      <a:lt1>
        <a:srgbClr val="E2BDCA"/>
      </a:lt1>
      <a:dk2>
        <a:srgbClr val="BB9AD3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797</TotalTime>
  <Words>972</Words>
  <Application>Microsoft Office PowerPoint</Application>
  <PresentationFormat>Экран (4:3)</PresentationFormat>
  <Paragraphs>156</Paragraphs>
  <Slides>35</Slides>
  <Notes>1</Notes>
  <HiddenSlides>0</HiddenSlides>
  <MMClips>13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Апекс</vt:lpstr>
      <vt:lpstr>Літературна кав ҆ярня</vt:lpstr>
      <vt:lpstr>Конусоподібна посудина для розливу соку</vt:lpstr>
      <vt:lpstr>Автомат для розбризкування  “ Трійного одеколону ”</vt:lpstr>
      <vt:lpstr>Квитки для проїзду в міському транспорті</vt:lpstr>
      <vt:lpstr>Мотоцикли “ Ява ” та “ Іж ”, автомобілі “ Москвич - 401” та “ Запорожець ” </vt:lpstr>
      <vt:lpstr>12 квітня 1961 р Юрій Гагарін здійснив перший політ у космос</vt:lpstr>
      <vt:lpstr>Перша топ-модель Твіггі</vt:lpstr>
      <vt:lpstr>Слайд 8</vt:lpstr>
      <vt:lpstr>Символ 60-х рр. – бабця з клумаком на плечах та босими ногами</vt:lpstr>
      <vt:lpstr>Символ духовної боротьби 60-х р. – шестиструнна гітара</vt:lpstr>
      <vt:lpstr>Представники бардівської культури</vt:lpstr>
      <vt:lpstr>Коли в нації вождя немає, Тоді вожді її – поети… </vt:lpstr>
      <vt:lpstr>Проблемне питання:</vt:lpstr>
      <vt:lpstr>Шістдесятники </vt:lpstr>
      <vt:lpstr>Шістдесятники </vt:lpstr>
      <vt:lpstr>Шістдесятники</vt:lpstr>
      <vt:lpstr>Шістдесятники</vt:lpstr>
      <vt:lpstr>Шістдесятники</vt:lpstr>
      <vt:lpstr>Шістдесятники</vt:lpstr>
      <vt:lpstr>Василь Симоненко (1935-1963)</vt:lpstr>
      <vt:lpstr>Дмитро Павличко (нар. 1929)  Два кольори</vt:lpstr>
      <vt:lpstr>Іван Драч (нар. 1936) </vt:lpstr>
      <vt:lpstr>Борис Олійник (нар. 1935)</vt:lpstr>
      <vt:lpstr>Ліна Костенко (нар. 1930)</vt:lpstr>
      <vt:lpstr>Галина Могильницька (нар. 1937)</vt:lpstr>
      <vt:lpstr>Тести</vt:lpstr>
      <vt:lpstr>Тести</vt:lpstr>
      <vt:lpstr>Тести</vt:lpstr>
      <vt:lpstr>Тести</vt:lpstr>
      <vt:lpstr>Тести</vt:lpstr>
      <vt:lpstr>Тести</vt:lpstr>
      <vt:lpstr>Тести</vt:lpstr>
      <vt:lpstr>Тести</vt:lpstr>
      <vt:lpstr>Проблемне питання:</vt:lpstr>
      <vt:lpstr>Провідні ідейні мотиви шістдесятників: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Поети шістдесятники</dc:title>
  <dc:creator>Аленка</dc:creator>
  <cp:lastModifiedBy>User</cp:lastModifiedBy>
  <cp:revision>89</cp:revision>
  <dcterms:created xsi:type="dcterms:W3CDTF">2011-11-14T18:29:04Z</dcterms:created>
  <dcterms:modified xsi:type="dcterms:W3CDTF">2013-11-10T09:18:02Z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1009802</vt:lpwstr>
  </property>
  <property fmtid="{D5CDD505-2E9C-101B-9397-08002B2CF9AE}" name="NXPowerLiteVersion" pid="3">
    <vt:lpwstr>D4.1.4</vt:lpwstr>
  </property>
</Properties>
</file>