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+xml" PartName="/ppt/slides/slide58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sldIdLst>
    <p:sldId id="383" r:id="rId2"/>
    <p:sldId id="324" r:id="rId3"/>
    <p:sldId id="256" r:id="rId4"/>
    <p:sldId id="325" r:id="rId5"/>
    <p:sldId id="285" r:id="rId6"/>
    <p:sldId id="286" r:id="rId7"/>
    <p:sldId id="326" r:id="rId8"/>
    <p:sldId id="372" r:id="rId9"/>
    <p:sldId id="287" r:id="rId10"/>
    <p:sldId id="327" r:id="rId11"/>
    <p:sldId id="257" r:id="rId12"/>
    <p:sldId id="289" r:id="rId13"/>
    <p:sldId id="258" r:id="rId14"/>
    <p:sldId id="290" r:id="rId15"/>
    <p:sldId id="267" r:id="rId16"/>
    <p:sldId id="332" r:id="rId17"/>
    <p:sldId id="292" r:id="rId18"/>
    <p:sldId id="269" r:id="rId19"/>
    <p:sldId id="373" r:id="rId20"/>
    <p:sldId id="281" r:id="rId21"/>
    <p:sldId id="328" r:id="rId22"/>
    <p:sldId id="374" r:id="rId23"/>
    <p:sldId id="295" r:id="rId24"/>
    <p:sldId id="293" r:id="rId25"/>
    <p:sldId id="323" r:id="rId26"/>
    <p:sldId id="330" r:id="rId27"/>
    <p:sldId id="297" r:id="rId28"/>
    <p:sldId id="384" r:id="rId29"/>
    <p:sldId id="385" r:id="rId30"/>
    <p:sldId id="375" r:id="rId31"/>
    <p:sldId id="335" r:id="rId32"/>
    <p:sldId id="259" r:id="rId33"/>
    <p:sldId id="336" r:id="rId34"/>
    <p:sldId id="294" r:id="rId35"/>
    <p:sldId id="386" r:id="rId36"/>
    <p:sldId id="361" r:id="rId37"/>
    <p:sldId id="362" r:id="rId38"/>
    <p:sldId id="334" r:id="rId39"/>
    <p:sldId id="296" r:id="rId40"/>
    <p:sldId id="338" r:id="rId41"/>
    <p:sldId id="339" r:id="rId42"/>
    <p:sldId id="343" r:id="rId43"/>
    <p:sldId id="377" r:id="rId44"/>
    <p:sldId id="345" r:id="rId45"/>
    <p:sldId id="355" r:id="rId46"/>
    <p:sldId id="353" r:id="rId47"/>
    <p:sldId id="363" r:id="rId48"/>
    <p:sldId id="370" r:id="rId49"/>
    <p:sldId id="388" r:id="rId50"/>
    <p:sldId id="261" r:id="rId51"/>
    <p:sldId id="348" r:id="rId52"/>
    <p:sldId id="349" r:id="rId53"/>
    <p:sldId id="350" r:id="rId54"/>
    <p:sldId id="351" r:id="rId55"/>
    <p:sldId id="352" r:id="rId56"/>
    <p:sldId id="300" r:id="rId57"/>
    <p:sldId id="389" r:id="rId58"/>
    <p:sldId id="381" r:id="rId59"/>
    <p:sldId id="263" r:id="rId60"/>
    <p:sldId id="282" r:id="rId61"/>
    <p:sldId id="265" r:id="rId62"/>
    <p:sldId id="382" r:id="rId63"/>
    <p:sldId id="390" r:id="rId64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6FFFF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34" autoAdjust="0"/>
    <p:restoredTop sz="94660"/>
  </p:normalViewPr>
  <p:slideViewPr>
    <p:cSldViewPr>
      <p:cViewPr varScale="1">
        <p:scale>
          <a:sx n="104" d="100"/>
          <a:sy n="104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122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261123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1124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61125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</p:grpSp>
      <p:sp>
        <p:nvSpPr>
          <p:cNvPr id="2611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61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61128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08558C98-8D64-4EB8-85C4-5238F24D1A57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261129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6113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D3312CD-A464-470F-886F-6DA9CE75C1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4C2ADB-4115-4311-9661-90BD3E1908CA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77CF9-10EF-4052-B684-04F41A053F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4662C6-C3C7-4957-AF2D-F0E5D0ED6E57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5E7E6-7C92-48AC-A6C7-CCD5C44425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9B297A-78BF-47C3-8F78-A51335506040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510F4-F8CB-4444-A911-DE3DF1BE11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A773B5-762F-4A24-8D00-67464CC52A9A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19760-7BAA-4C4B-8019-2EE81E2DF2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7840DF-833B-4F52-91E9-9F79EE9336DE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6E3417-5245-4D4B-B2AD-DDBE6DA032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AFD118-88ED-4805-948C-C7E5DCBA2C23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101CFA-7732-49DD-88B3-2F1B88804A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280011-F7D4-41E2-B0B7-09FBDBDCCB02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01AD7-72CC-4A48-9A24-4C0FA5D780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F657D5-122D-4911-BAF5-4229142D723B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8F2E94-EEED-46CC-8C55-90F60DA999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53FA94-3B44-49A4-9273-F15BD1D32190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041DBC-F99F-46D8-A383-12CDB276DA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E4ED2E-4E2A-4855-AFE6-037284FCF20D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9A3C8-2926-4804-9673-2AAA77C027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0098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260099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60100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Arial" charset="0"/>
              </a:endParaRPr>
            </a:p>
          </p:txBody>
        </p:sp>
        <p:sp>
          <p:nvSpPr>
            <p:cNvPr id="260101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010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0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0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B5BB37D7-736C-469E-9993-47D1C8441786}" type="datetimeFigureOut">
              <a:rPr lang="uk-UA"/>
              <a:pPr/>
              <a:t>12.06.2015</a:t>
            </a:fld>
            <a:endParaRPr lang="ru-RU"/>
          </a:p>
        </p:txBody>
      </p:sp>
      <p:sp>
        <p:nvSpPr>
          <p:cNvPr id="260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260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3B9F2E-2351-4E09-8FE9-9FA1897262C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6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8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6.jpeg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 ?><Relationships xmlns="http://schemas.openxmlformats.org/package/2006/relationships"><Relationship Id="rId3" Target="../media/image52.jpeg" Type="http://schemas.openxmlformats.org/officeDocument/2006/relationships/image"/><Relationship Id="rId2" Target="../media/image51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53.jpeg" Type="http://schemas.openxmlformats.org/officeDocument/2006/relationships/image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7" Target="../media/image63.jpeg" Type="http://schemas.openxmlformats.org/officeDocument/2006/relationships/image"/><Relationship Id="rId2" Target="../media/image5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2.jpeg" Type="http://schemas.openxmlformats.org/officeDocument/2006/relationships/image"/><Relationship Id="rId5" Target="../media/image61.jpeg" Type="http://schemas.openxmlformats.org/officeDocument/2006/relationships/image"/><Relationship Id="rId4" Target="../media/image60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 ?><Relationships xmlns="http://schemas.openxmlformats.org/package/2006/relationships"><Relationship Id="rId3" Target="../media/image67.jpeg" Type="http://schemas.openxmlformats.org/officeDocument/2006/relationships/image"/><Relationship Id="rId2" Target="../media/image6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69.jpeg" Type="http://schemas.openxmlformats.org/officeDocument/2006/relationships/image"/><Relationship Id="rId2" Target="../media/image6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7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 ?><Relationships xmlns="http://schemas.openxmlformats.org/package/2006/relationships"><Relationship Id="rId3" Target="../media/image88.jpeg" Type="http://schemas.openxmlformats.org/officeDocument/2006/relationships/image"/><Relationship Id="rId2" Target="../media/image8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 ?><Relationships xmlns="http://schemas.openxmlformats.org/package/2006/relationships"><Relationship Id="rId3" Target="../media/image90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F:\Urok%20%20Stefanuk\&#1030;&#1074;&#1072;&#1085;%20&#1086;&#1088;&#1077;.avi" TargetMode="External" Type="http://schemas.openxmlformats.org/officeDocument/2006/relationships/video"/><Relationship Id="rId5" Target="../media/image92.jpeg" Type="http://schemas.openxmlformats.org/officeDocument/2006/relationships/image"/><Relationship Id="rId4" Target="../media/image91.jpeg" Type="http://schemas.openxmlformats.org/officeDocument/2006/relationships/image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97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0.xml.rels><?xml version="1.0" encoding="UTF-8" standalone="yes" ?><Relationships xmlns="http://schemas.openxmlformats.org/package/2006/relationships"><Relationship Id="rId2" Target="../media/image9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3" Target="../media/image100.jpeg" Type="http://schemas.openxmlformats.org/officeDocument/2006/relationships/image"/><Relationship Id="rId2" Target="../media/image9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jpeg"/><Relationship Id="rId5" Type="http://schemas.openxmlformats.org/officeDocument/2006/relationships/image" Target="../media/image102.jpeg"/><Relationship Id="rId4" Type="http://schemas.openxmlformats.org/officeDocument/2006/relationships/image" Target="../media/image9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documents\&#1042;&#1110;&#1088;&#1072;\&#1084;&#1077;&#1090;&#1086;&#1076;&#1086;&#1073;&#1108;&#1076;&#1085;&#1072;&#1085;&#1085;&#1103;\000.mp3" TargetMode="External"/><Relationship Id="rId6" Type="http://schemas.openxmlformats.org/officeDocument/2006/relationships/image" Target="../media/image108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3.jpeg" Type="http://schemas.openxmlformats.org/officeDocument/2006/relationships/image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6.jpeg"/></Relationships>
</file>

<file path=ppt/slides/_rels/slide58.xml.rels><?xml version="1.0" encoding="UTF-8" standalone="yes" ?><Relationships xmlns="http://schemas.openxmlformats.org/package/2006/relationships"><Relationship Id="rId3" Target="../media/image90.jpeg" Type="http://schemas.openxmlformats.org/officeDocument/2006/relationships/image"/><Relationship Id="rId2" Target="../slideLayouts/slideLayout7.xml" Type="http://schemas.openxmlformats.org/officeDocument/2006/relationships/slideLayout"/><Relationship Id="rId1" Target="file:///F:\Urok%20%20Stefanuk\&#1030;&#1074;&#1072;&#1085;%20&#1086;&#1088;&#1077;.avi" TargetMode="External" Type="http://schemas.openxmlformats.org/officeDocument/2006/relationships/video"/><Relationship Id="rId4" Target="../media/image91.jpeg" Type="http://schemas.openxmlformats.org/officeDocument/2006/relationships/image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5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9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5" descr="Сучасна панорама Заліщикі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IMG_10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7163" y="17463"/>
            <a:ext cx="3995737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684213" y="5300663"/>
            <a:ext cx="6804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FF66"/>
                </a:solidFill>
                <a:latin typeface="Arial" charset="0"/>
              </a:rPr>
              <a:t>Спеціаліст вищої категорії, </a:t>
            </a:r>
            <a:r>
              <a:rPr lang="uk-UA" sz="2400" b="1">
                <a:solidFill>
                  <a:srgbClr val="FFFF66"/>
                </a:solidFill>
                <a:latin typeface="Arial" charset="0"/>
              </a:rPr>
              <a:t>                          </a:t>
            </a:r>
            <a:r>
              <a:rPr lang="ru-RU" sz="2400" b="1">
                <a:solidFill>
                  <a:srgbClr val="FFFF66"/>
                </a:solidFill>
                <a:latin typeface="Arial" charset="0"/>
              </a:rPr>
              <a:t>викладач-методист   Проданик Н.Д.</a:t>
            </a:r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title"/>
          </p:nvPr>
        </p:nvSpPr>
        <p:spPr>
          <a:xfrm>
            <a:off x="5327650" y="2205038"/>
            <a:ext cx="3816350" cy="576262"/>
          </a:xfrm>
        </p:spPr>
        <p:txBody>
          <a:bodyPr/>
          <a:lstStyle/>
          <a:p>
            <a:pPr algn="ctr"/>
            <a:r>
              <a:rPr lang="uk-UA" sz="1600">
                <a:solidFill>
                  <a:srgbClr val="FFFF66"/>
                </a:solidFill>
              </a:rPr>
              <a:t>ВП НУБіП України </a:t>
            </a:r>
            <a:r>
              <a:rPr lang="en-US" sz="1600">
                <a:solidFill>
                  <a:srgbClr val="FFFF66"/>
                </a:solidFill>
              </a:rPr>
              <a:t>“</a:t>
            </a:r>
            <a:r>
              <a:rPr lang="uk-UA" sz="1600">
                <a:solidFill>
                  <a:srgbClr val="FFFF66"/>
                </a:solidFill>
              </a:rPr>
              <a:t>Заліщицький аграрний коледж ім. Є. Храпливого</a:t>
            </a:r>
            <a:r>
              <a:rPr lang="en-US" sz="1600">
                <a:solidFill>
                  <a:srgbClr val="FFFF66"/>
                </a:solidFill>
              </a:rPr>
              <a:t>”</a:t>
            </a:r>
            <a:endParaRPr lang="ru-RU" sz="160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0" grpId="0"/>
      <p:bldP spid="1208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/>
          <a:p>
            <a:endParaRPr lang="ru-RU" sz="420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3213100"/>
            <a:ext cx="316865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3" descr="ANd9GcQW4j0vlEGxJfdasWnkTG9h9Lv4qjB3A2HLPTkMaSNedD5pQWcLH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7950" y="3157538"/>
            <a:ext cx="4897438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8" descr="DSC_03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284663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9" descr="DSC_033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4663" y="0"/>
            <a:ext cx="4608512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3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64163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3213100"/>
            <a:ext cx="5805488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407028" y="577830"/>
            <a:ext cx="3714776" cy="17851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Серед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такої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чарівної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покутської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природи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в с.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Русові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 на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Станіславщині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(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нині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Івано-Франківської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обл.)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народився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14 </a:t>
            </a:r>
            <a:r>
              <a:rPr lang="ru-RU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травня</a:t>
            </a:r>
            <a:r>
              <a:rPr lang="ru-RU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1871 р.  </a:t>
            </a:r>
            <a:r>
              <a:rPr lang="ru-RU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Василь  </a:t>
            </a:r>
            <a:r>
              <a:rPr lang="ru-RU" sz="20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Стефаник</a:t>
            </a:r>
            <a:r>
              <a:rPr lang="ru-RU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DSCF9437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71970" y="103133"/>
            <a:ext cx="8196959" cy="5999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6165850"/>
            <a:ext cx="7334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effectLst>
                  <a:outerShdw blurRad="38100" dist="38100" dir="2700000" algn="tl">
                    <a:srgbClr val="FFFFFF"/>
                  </a:outerShdw>
                </a:effectLst>
                <a:cs typeface="Courier New" pitchFamily="49" charset="0"/>
              </a:rPr>
              <a:t>Хата, в якій народився В.Стефаник.</a:t>
            </a:r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055" y="-34"/>
            <a:ext cx="4677696" cy="62373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4269" y="117454"/>
            <a:ext cx="3929090" cy="4143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439" name="Picture 7" descr="DSC_03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3488" y="4113213"/>
            <a:ext cx="4100512" cy="27447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3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5763" y="0"/>
            <a:ext cx="6218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5"/>
          <p:cNvSpPr>
            <a:spLocks noChangeArrowheads="1"/>
          </p:cNvSpPr>
          <p:nvPr/>
        </p:nvSpPr>
        <p:spPr bwMode="auto">
          <a:xfrm>
            <a:off x="250825" y="3848100"/>
            <a:ext cx="2374900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>
                <a:latin typeface="Arial Narrow" pitchFamily="34" charset="0"/>
                <a:ea typeface="Calibri" pitchFamily="34" charset="0"/>
                <a:cs typeface="Times New Roman" pitchFamily="18" charset="0"/>
              </a:rPr>
              <a:t>Школа в селі Русові, де навчався </a:t>
            </a:r>
            <a:r>
              <a:rPr lang="ru-RU" sz="3200" b="1">
                <a:latin typeface="Arial Narrow" pitchFamily="34" charset="0"/>
                <a:ea typeface="Calibri" pitchFamily="34" charset="0"/>
                <a:cs typeface="Times New Roman" pitchFamily="18" charset="0"/>
              </a:rPr>
              <a:t>Василь</a:t>
            </a:r>
            <a:r>
              <a:rPr lang="ru-RU" sz="3200">
                <a:latin typeface="Arial Narrow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>
                <a:latin typeface="Arial Narrow" pitchFamily="34" charset="0"/>
                <a:ea typeface="Calibri" pitchFamily="34" charset="0"/>
                <a:cs typeface="Times New Roman" pitchFamily="18" charset="0"/>
              </a:rPr>
              <a:t>Стефаник</a:t>
            </a:r>
            <a:r>
              <a:rPr lang="ru-RU" sz="3200">
                <a:solidFill>
                  <a:srgbClr val="000000"/>
                </a:solidFill>
                <a:latin typeface="Arial Narrow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3200">
              <a:latin typeface="Arial Narrow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684213" y="5734050"/>
            <a:ext cx="81375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Arial" charset="0"/>
              </a:rPr>
              <a:t>У Коломийській гімназії, Стефаник прочитав твори Григорія Квітки-Основ'яненка, Панаса Мирного, Марка Вовчка, роздобув і дуже тішився єдиним на всю Коломию "Кобзарем" Тараса Шевченка.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0"/>
            <a:ext cx="7704138" cy="57070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11"/>
          <p:cNvSpPr>
            <a:spLocks noChangeArrowheads="1"/>
          </p:cNvSpPr>
          <p:nvPr/>
        </p:nvSpPr>
        <p:spPr bwMode="auto">
          <a:xfrm>
            <a:off x="4356100" y="260350"/>
            <a:ext cx="3857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uk-UA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Коломийська гімназія</a:t>
            </a:r>
            <a:endParaRPr lang="uk-UA" sz="2400" b="1" i="1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4284663" y="476250"/>
            <a:ext cx="4535487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Arial" charset="0"/>
              </a:rPr>
              <a:t>У </a:t>
            </a:r>
            <a:r>
              <a:rPr lang="uk-UA" sz="2400" b="1">
                <a:solidFill>
                  <a:srgbClr val="FFFF00"/>
                </a:solidFill>
                <a:latin typeface="Arial" charset="0"/>
              </a:rPr>
              <a:t>1890р. </a:t>
            </a:r>
            <a:r>
              <a:rPr lang="uk-UA" sz="2400" b="1">
                <a:latin typeface="Arial" charset="0"/>
              </a:rPr>
              <a:t>Стефаник у зв'язку із звинуваченням в нелегальній громадсько-культурній роботі змушений був залишити навчання в Коломиї і продовжити його в Дрогобицькій гімназії. </a:t>
            </a:r>
            <a:endParaRPr lang="ru-RU" sz="2400">
              <a:latin typeface="Arial" charset="0"/>
            </a:endParaRPr>
          </a:p>
        </p:txBody>
      </p:sp>
      <p:pic>
        <p:nvPicPr>
          <p:cNvPr id="22532" name="Picture 2" descr="http://drohobychimage.org.ua/wp-content/uploads/2011/02/oah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3810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4"/>
          <p:cNvSpPr>
            <a:spLocks noChangeArrowheads="1"/>
          </p:cNvSpPr>
          <p:nvPr/>
        </p:nvSpPr>
        <p:spPr bwMode="auto">
          <a:xfrm>
            <a:off x="900113" y="2781300"/>
            <a:ext cx="2679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>
                <a:latin typeface="Constantia" pitchFamily="18" charset="0"/>
              </a:rPr>
              <a:t>Дрогобицька гімназія</a:t>
            </a:r>
            <a:endParaRPr lang="ru-RU">
              <a:latin typeface="Constantia" pitchFamily="18" charset="0"/>
            </a:endParaRPr>
          </a:p>
        </p:txBody>
      </p:sp>
      <p:sp>
        <p:nvSpPr>
          <p:cNvPr id="68615" name="TextBox 6"/>
          <p:cNvSpPr txBox="1">
            <a:spLocks noChangeArrowheads="1"/>
          </p:cNvSpPr>
          <p:nvPr/>
        </p:nvSpPr>
        <p:spPr bwMode="auto">
          <a:xfrm>
            <a:off x="827088" y="6284913"/>
            <a:ext cx="248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Constantia" pitchFamily="18" charset="0"/>
              </a:rPr>
              <a:t>Лесь Мартович</a:t>
            </a:r>
            <a:endParaRPr lang="ru-RU" sz="2400" b="1">
              <a:latin typeface="Constantia" pitchFamily="18" charset="0"/>
            </a:endParaRPr>
          </a:p>
        </p:txBody>
      </p:sp>
      <p:pic>
        <p:nvPicPr>
          <p:cNvPr id="22538" name="Picture 10" descr="ANd9GcQk-jZTzuteH_PDFb2W_94QSSi1ncElRCjtRL8z_5Yq9EQGWiG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213100"/>
            <a:ext cx="2141537" cy="3024188"/>
          </a:xfrm>
          <a:prstGeom prst="rect">
            <a:avLst/>
          </a:prstGeom>
          <a:noFill/>
        </p:spPr>
      </p:pic>
      <p:pic>
        <p:nvPicPr>
          <p:cNvPr id="22540" name="Picture 12" descr="ANd9GcSXLe5Uk-FArTqiKlnMYI9Trhu-wh60d7Z7eTm3_Jd3xJw4Nr6Wv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213100"/>
            <a:ext cx="2108200" cy="3095625"/>
          </a:xfrm>
          <a:prstGeom prst="rect">
            <a:avLst/>
          </a:prstGeom>
          <a:noFill/>
        </p:spPr>
      </p:pic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5003800" y="6308725"/>
            <a:ext cx="352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Constantia" pitchFamily="18" charset="0"/>
              </a:rPr>
              <a:t>Марко Черемшина</a:t>
            </a:r>
            <a:endParaRPr lang="ru-RU" sz="2000" b="1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3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3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3" grpId="0"/>
      <p:bldP spid="68615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DSCF9442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85750" y="142875"/>
            <a:ext cx="4621213" cy="6583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5003800" y="5445125"/>
            <a:ext cx="4140200" cy="1187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uk-UA" sz="2400" b="1">
                <a:effectLst>
                  <a:outerShdw blurRad="38100" dist="38100" dir="2700000" algn="tl">
                    <a:srgbClr val="FFFFFF"/>
                  </a:outerShdw>
                </a:effectLst>
                <a:cs typeface="Courier New" pitchFamily="49" charset="0"/>
              </a:rPr>
              <a:t>В.Стефаник, Л.Мартович, М.Черемшина. </a:t>
            </a:r>
            <a:r>
              <a:rPr lang="uk-UA" sz="2400" b="1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cs typeface="Courier New" pitchFamily="49" charset="0"/>
              </a:rPr>
              <a:t> </a:t>
            </a:r>
          </a:p>
          <a:p>
            <a:r>
              <a:rPr lang="uk-UA" sz="2400" b="1">
                <a:effectLst>
                  <a:outerShdw blurRad="38100" dist="38100" dir="2700000" algn="tl">
                    <a:srgbClr val="FFFFFF"/>
                  </a:outerShdw>
                </a:effectLst>
                <a:cs typeface="Courier New" pitchFamily="49" charset="0"/>
              </a:rPr>
              <a:t>Худ. В.Касіян.</a:t>
            </a: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cs typeface="Courier New" pitchFamily="49" charset="0"/>
            </a:endParaRPr>
          </a:p>
        </p:txBody>
      </p:sp>
      <p:pic>
        <p:nvPicPr>
          <p:cNvPr id="23557" name="Picture 6" descr="DSC_007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708275"/>
            <a:ext cx="3862388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7" descr="DSC_009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188913"/>
            <a:ext cx="3668713" cy="245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1003" y="-1952"/>
            <a:ext cx="4076708" cy="6379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3" name="Прямоугольник 5"/>
          <p:cNvSpPr>
            <a:spLocks noChangeArrowheads="1"/>
          </p:cNvSpPr>
          <p:nvPr/>
        </p:nvSpPr>
        <p:spPr bwMode="auto">
          <a:xfrm>
            <a:off x="4929188" y="6072188"/>
            <a:ext cx="4214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>
                <a:latin typeface="Constantia" pitchFamily="18" charset="0"/>
              </a:rPr>
              <a:t>Ягеллонский університет </a:t>
            </a:r>
          </a:p>
          <a:p>
            <a:pPr algn="ctr"/>
            <a:r>
              <a:rPr lang="uk-UA" b="1" i="1">
                <a:latin typeface="Constantia" pitchFamily="18" charset="0"/>
              </a:rPr>
              <a:t>в м. Краків.</a:t>
            </a:r>
          </a:p>
        </p:txBody>
      </p:sp>
      <p:pic>
        <p:nvPicPr>
          <p:cNvPr id="25605" name="Picture 7" descr="8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08263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9" descr="kalendar_Pavlyk%20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0163" y="0"/>
            <a:ext cx="24479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843213" y="3644900"/>
            <a:ext cx="20875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/>
              <a:t>Павлик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3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3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5" descr="DSC_01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549275"/>
            <a:ext cx="5357812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DSC_0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95688"/>
            <a:ext cx="4570413" cy="305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DSC_03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4856163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7" descr="DSC_03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4005263"/>
            <a:ext cx="4176712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6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7172" name="Picture 8" descr="8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24225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9" descr="8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3429000"/>
            <a:ext cx="2355850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10" descr="8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2100" y="0"/>
            <a:ext cx="2501900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1" descr="84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40982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 descr="ANd9GcQLSvOjMzta_Z9CVtjHom1zOSL_Z2szHlifyA9qyLYbaWXtCDbBh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0"/>
            <a:ext cx="4065587" cy="5427663"/>
          </a:xfrm>
          <a:prstGeom prst="rect">
            <a:avLst/>
          </a:prstGeom>
          <a:noFill/>
        </p:spPr>
      </p:pic>
      <p:pic>
        <p:nvPicPr>
          <p:cNvPr id="7180" name="Picture 12" descr="ANd9GcRG_0kF37isTWVa1KdXWzgJjaiuFvABOMLWhkjty7FX-A1Pbv5l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313" y="4292600"/>
            <a:ext cx="1682750" cy="2428875"/>
          </a:xfrm>
          <a:prstGeom prst="rect">
            <a:avLst/>
          </a:prstGeom>
          <a:noFill/>
        </p:spPr>
      </p:pic>
      <p:pic>
        <p:nvPicPr>
          <p:cNvPr id="7182" name="Picture 14" descr="ANd9GcSZERwru7nBO_DMO2GpGiRmNtOJlKjoZRRTIUp-mPRTsvL6-AVag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292600"/>
            <a:ext cx="1727200" cy="24082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3051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7800" y="908050"/>
            <a:ext cx="3592513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7863" y="1844675"/>
            <a:ext cx="3243262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555875" y="0"/>
            <a:ext cx="33829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Constantia" pitchFamily="18" charset="0"/>
              </a:rPr>
              <a:t>Перша збірка новел — </a:t>
            </a:r>
            <a:r>
              <a:rPr lang="uk-UA" sz="2800" b="1">
                <a:latin typeface="Constantia" pitchFamily="18" charset="0"/>
              </a:rPr>
              <a:t>“Синя книжечка”,</a:t>
            </a:r>
            <a:r>
              <a:rPr lang="uk-UA" sz="2400" b="1">
                <a:latin typeface="Constantia" pitchFamily="18" charset="0"/>
              </a:rPr>
              <a:t> вийшла у світ 1899р. у Чернівцях.</a:t>
            </a:r>
            <a:endParaRPr lang="ru-RU" sz="2400" b="1">
              <a:latin typeface="Constantia" pitchFamily="18" charset="0"/>
            </a:endParaRPr>
          </a:p>
        </p:txBody>
      </p:sp>
      <p:pic>
        <p:nvPicPr>
          <p:cNvPr id="28675" name="Picture 3" descr="11082202574574706_f0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5825" y="0"/>
            <a:ext cx="3178175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 descr="ANd9GcSSs5C1uuUiwIRUGEV0AFomHQD-enHT5zfCYUisAhYu1BkGpuoPz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2060575"/>
            <a:ext cx="2546350" cy="3960813"/>
          </a:xfrm>
          <a:prstGeom prst="rect">
            <a:avLst/>
          </a:prstGeom>
          <a:noFill/>
        </p:spPr>
      </p:pic>
      <p:pic>
        <p:nvPicPr>
          <p:cNvPr id="28681" name="Picture 9" descr="ANd9GcTbqhyTkT5yOJ_WSpKqpDF-Ic_zFIzbDnp1lvv7BNt-vd2DtOO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513"/>
            <a:ext cx="2530475" cy="3816350"/>
          </a:xfrm>
          <a:prstGeom prst="rect">
            <a:avLst/>
          </a:prstGeom>
          <a:noFill/>
        </p:spPr>
      </p:pic>
      <p:pic>
        <p:nvPicPr>
          <p:cNvPr id="72709" name="Picture 5" descr="pergament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5613" y="3500438"/>
            <a:ext cx="4878387" cy="351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716463" y="4221163"/>
            <a:ext cx="4103687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chemeClr val="bg1"/>
                </a:solidFill>
                <a:latin typeface="Mistral" pitchFamily="66" charset="0"/>
              </a:rPr>
              <a:t>“Я писав тому, щоби струни душі нашого селянина так кріпко настроїти і натягнути, щоби з того вийшла велика музика Бетховена. Це мені вдалося, а решта — це література”.</a:t>
            </a:r>
            <a:r>
              <a:rPr lang="uk-UA" sz="2400">
                <a:solidFill>
                  <a:schemeClr val="bg1"/>
                </a:solidFill>
                <a:latin typeface="Mistral" pitchFamily="66" charset="0"/>
              </a:rPr>
              <a:t> </a:t>
            </a:r>
            <a:endParaRPr lang="ru-RU" sz="2400">
              <a:solidFill>
                <a:schemeClr val="bg1"/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727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ANd9GcRk_wy2f1qB5hbNX_p3rUDwfKXzt-MpX3vKAJYLZtY_TsdOjQ7W-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7563"/>
            <a:ext cx="3529013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7" descr="b_07_02_2012_13_02_40_565444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12725"/>
            <a:ext cx="3854450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1" descr="ANd9GcTA_Q7OzBm7tPgGNyZMwv3V27buUADyf8h2F4_NjBNJukd9oqNRi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3300413"/>
            <a:ext cx="3970338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-100013"/>
            <a:ext cx="3273425" cy="367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8" name="Picture 8" descr="ANd9GcQPI2Iz-SVf0NprH8NLpDEtBE_8Vwfo0pS2b6oQIstqkr8luRt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0"/>
            <a:ext cx="2309813" cy="3141663"/>
          </a:xfrm>
          <a:prstGeom prst="rect">
            <a:avLst/>
          </a:prstGeom>
          <a:noFill/>
        </p:spPr>
      </p:pic>
      <p:pic>
        <p:nvPicPr>
          <p:cNvPr id="30730" name="Picture 10" descr="ANd9GcRdc6dIz41hhczdWyoVUrUBDurlN2RACdabCg2Nqgc21piAXDK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2500" y="4292600"/>
            <a:ext cx="1763713" cy="28082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DSCF9446.JPG"/>
          <p:cNvPicPr>
            <a:picLocks noChangeAspect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73835" y="217584"/>
            <a:ext cx="8266261" cy="6026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63713" y="6334125"/>
            <a:ext cx="5589587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>
                <a:effectLst>
                  <a:outerShdw blurRad="38100" dist="38100" dir="2700000" algn="tl">
                    <a:srgbClr val="4E5B6F"/>
                  </a:outerShdw>
                </a:effectLst>
                <a:cs typeface="Courier New" pitchFamily="49" charset="0"/>
              </a:rPr>
              <a:t>За море. Худ. О.Кульчицька</a:t>
            </a:r>
            <a:endParaRPr lang="ru-RU" sz="2800">
              <a:effectLst>
                <a:outerShdw blurRad="38100" dist="38100" dir="2700000" algn="tl">
                  <a:srgbClr val="4E5B6F"/>
                </a:outerShdw>
              </a:effectLst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1254125"/>
            <a:ext cx="77152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5FA326"/>
                </a:solidFill>
              </a:rPr>
              <a:t>	</a:t>
            </a:r>
            <a:endParaRPr lang="ru-RU" sz="440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istral" pitchFamily="66" charset="0"/>
            </a:endParaRPr>
          </a:p>
        </p:txBody>
      </p:sp>
      <p:pic>
        <p:nvPicPr>
          <p:cNvPr id="15363" name="Рисунок 4" descr="DSCF9438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99546" y="147991"/>
            <a:ext cx="8614676" cy="5883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55650" y="6237288"/>
            <a:ext cx="7794625" cy="519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>
                <a:effectLst>
                  <a:outerShdw blurRad="38100" dist="38100" dir="2700000" algn="tl">
                    <a:srgbClr val="4E5B6F"/>
                  </a:outerShdw>
                </a:effectLst>
                <a:cs typeface="Courier New" pitchFamily="49" charset="0"/>
              </a:rPr>
              <a:t>На Краківському вокзалі. Худ. В.Касіян.</a:t>
            </a:r>
            <a:endParaRPr lang="ru-RU" sz="2800">
              <a:effectLst>
                <a:outerShdw blurRad="38100" dist="38100" dir="2700000" algn="tl">
                  <a:srgbClr val="4E5B6F"/>
                </a:outerShdw>
              </a:effectLst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DSCF9443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038600" y="288925"/>
            <a:ext cx="4810125" cy="6572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36703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6227763" y="4579938"/>
            <a:ext cx="360362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wrap="none"/>
          <a:lstStyle/>
          <a:p>
            <a:endParaRPr lang="ru-RU"/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260350"/>
            <a:ext cx="4103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b="1" lang="uk-UA" sz="2400">
                <a:latin charset="0" pitchFamily="18" typeface="Constantia"/>
              </a:rPr>
              <a:t>У 1900р. вийшла друга збірка Стефаника — “Камінний хрест”.</a:t>
            </a:r>
            <a:endParaRPr b="1" lang="ru-RU" sz="2400">
              <a:latin charset="0" pitchFamily="18" typeface="Constantia"/>
            </a:endParaRPr>
          </a:p>
        </p:txBody>
      </p:sp>
      <p:pic>
        <p:nvPicPr>
          <p:cNvPr descr="Стефаник - leksika.com.ua" id="33796" name="Picture 4"/>
          <p:cNvPicPr>
            <a:picLocks noChangeArrowheads="1" noChangeAspect="1"/>
          </p:cNvPicPr>
          <p:nvPr/>
        </p:nvPicPr>
        <p:blipFill>
          <a:blip cstate="print" r:embed="rId2"/>
          <a:srcRect b="109" r="58"/>
          <a:stretch>
            <a:fillRect/>
          </a:stretch>
        </p:blipFill>
        <p:spPr bwMode="auto">
          <a:xfrm>
            <a:off x="0" y="1773238"/>
            <a:ext cx="4103688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SC_0255" id="33799" name="Picture 7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741738" y="3241675"/>
            <a:ext cx="5402262" cy="3616325"/>
          </a:xfrm>
          <a:prstGeom prst="rect">
            <a:avLst/>
          </a:prstGeom>
          <a:noFill/>
        </p:spPr>
      </p:pic>
      <p:cxnSp>
        <p:nvCxnSpPr>
          <p:cNvPr id="33801" name="AutoShape 9"/>
          <p:cNvCxnSpPr>
            <a:cxnSpLocks noChangeShapeType="1"/>
            <a:stCxn id="0" idx="0"/>
            <a:endCxn id="0" idx="0"/>
          </p:cNvCxnSpPr>
          <p:nvPr/>
        </p:nvCxnSpPr>
        <p:spPr bwMode="auto">
          <a:xfrm>
            <a:off x="6443663" y="324167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len="med" type="triangle" w="med"/>
          </a:ln>
          <a:effectLst/>
        </p:spPr>
      </p:cxnSp>
      <p:sp>
        <p:nvSpPr>
          <p:cNvPr id="33802" name="Line 10"/>
          <p:cNvSpPr>
            <a:spLocks noChangeShapeType="1"/>
          </p:cNvSpPr>
          <p:nvPr/>
        </p:nvSpPr>
        <p:spPr bwMode="auto">
          <a:xfrm flipV="1">
            <a:off x="6372225" y="2565400"/>
            <a:ext cx="576263" cy="20875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len="med" type="triangle" w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33804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545263" y="0"/>
            <a:ext cx="2230437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 fill="hold" id="7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2000" fill="hold" id="8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13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8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3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1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plus(in)" transition="in">
                                      <p:cBhvr>
                                        <p:cTn dur="2000" id="28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3794"/>
      <p:bldP animBg="1" grpId="0" spid="3380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714375"/>
            <a:ext cx="7643813" cy="5156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uk-UA" sz="3600" i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“Вижу їх, як дубів, тих мужиків, що їх вода підмиває, корінь підмулює, як хитаються, як падають, як їх пхають на желізниці і везуть як дерево на опал. Чую їх біль,  всі ті нитки, що рвуться між її (громади) серцем і селом, і мені рвуться, чую їх жаль і муку”. </a:t>
            </a:r>
          </a:p>
          <a:p>
            <a:pPr algn="r">
              <a:defRPr/>
            </a:pPr>
            <a:r>
              <a:rPr lang="uk-UA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istral" pitchFamily="66" charset="0"/>
              </a:rPr>
              <a:t>В.Стефаник </a:t>
            </a:r>
            <a:endParaRPr lang="ru-RU" sz="44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istral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6" name="Picture 3" descr="C:\Users\Даша\Desktop\В.Стефаник\images 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0"/>
            <a:ext cx="30670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7" name="Picture 6" descr="C:\Users\Даша\Desktop\В.Стефаник\images (3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716338"/>
            <a:ext cx="4103687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8" name="Picture 5" descr="C:\Users\Даша\Desktop\В.Стефаник\images (2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221163"/>
            <a:ext cx="3132138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9" name="Picture 7" descr="C:\Users\Даша\Desktop\В.Стефаник\images (29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-387350"/>
            <a:ext cx="3227387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4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64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64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64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5" name="Picture 5" descr="ANd9GcSbdho40ksqQYBsrjghtM_lzAhxkjoJKsQj49L-VZ28VQZFBtDy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175" cy="3051175"/>
          </a:xfrm>
          <a:prstGeom prst="rect">
            <a:avLst/>
          </a:prstGeom>
          <a:noFill/>
        </p:spPr>
      </p:pic>
      <p:pic>
        <p:nvPicPr>
          <p:cNvPr id="266247" name="Picture 7" descr="ANd9GcQJcEcbAgOCHSxAsUitGfVPnUv3nHXbVXBAed_IQRTQ8VAAc8z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9450" y="404813"/>
            <a:ext cx="3384550" cy="2536825"/>
          </a:xfrm>
          <a:prstGeom prst="rect">
            <a:avLst/>
          </a:prstGeom>
          <a:noFill/>
        </p:spPr>
      </p:pic>
      <p:pic>
        <p:nvPicPr>
          <p:cNvPr id="266249" name="Picture 9" descr="ANd9GcRaxJiUkuWBWR0s6_KkIXxIuLkwRwEYzau9rzdqUIoW5uTXWiAICpVBbkz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141663"/>
            <a:ext cx="2714625" cy="3716337"/>
          </a:xfrm>
          <a:prstGeom prst="rect">
            <a:avLst/>
          </a:prstGeom>
          <a:noFill/>
        </p:spPr>
      </p:pic>
      <p:pic>
        <p:nvPicPr>
          <p:cNvPr id="266251" name="Picture 11" descr="ANd9GcRtTcq9IZC5zinEZxJI-Mpn3wF3-chLtlYUo86FsoD7EIbmg98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888" y="2968625"/>
            <a:ext cx="2763837" cy="3889375"/>
          </a:xfrm>
          <a:prstGeom prst="rect">
            <a:avLst/>
          </a:prstGeom>
          <a:noFill/>
        </p:spPr>
      </p:pic>
      <p:pic>
        <p:nvPicPr>
          <p:cNvPr id="266253" name="Picture 13" descr="ANd9GcR6okSNC9-5N-JbhoN4lubvk4a8zx-DFmxW2TT40NMLlqkRdYk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950" y="3068638"/>
            <a:ext cx="3063875" cy="3789362"/>
          </a:xfrm>
          <a:prstGeom prst="rect">
            <a:avLst/>
          </a:prstGeom>
          <a:noFill/>
        </p:spPr>
      </p:pic>
      <p:pic>
        <p:nvPicPr>
          <p:cNvPr id="266255" name="Picture 15" descr="Vasil_Stefanik__D%D1%96tocha_prigod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375" y="115888"/>
            <a:ext cx="190500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6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6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6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26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4932363" y="4144963"/>
            <a:ext cx="4068762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400" b="1" i="1">
                <a:solidFill>
                  <a:srgbClr val="333A1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писав тому, щоб струни душі нашого селянина так кріпко настроїти і натягнути, щоби з того вийшла велика музика Бетховена.</a:t>
            </a:r>
            <a:endParaRPr lang="uk-UA" sz="2400" b="1" i="1">
              <a:solidFill>
                <a:srgbClr val="333A1D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uk-UA" sz="2400" b="1">
                <a:solidFill>
                  <a:srgbClr val="333A1D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Василь Стефаник.</a:t>
            </a:r>
            <a:endParaRPr lang="uk-UA" sz="2400" b="1">
              <a:solidFill>
                <a:srgbClr val="333A1D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uk-UA" sz="240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197" name="AutoShape 7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8198" name="AutoShape 9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8199" name="AutoShape 11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82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" y="0"/>
            <a:ext cx="4935538" cy="635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932363" y="908050"/>
            <a:ext cx="40322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i="1">
                <a:latin typeface="Viner Hand ITC" pitchFamily="66" charset="0"/>
              </a:rPr>
              <a:t>“</a:t>
            </a:r>
            <a:r>
              <a:rPr lang="uk-UA" sz="4400" b="1" i="1">
                <a:latin typeface="Viner Hand ITC" pitchFamily="66" charset="0"/>
              </a:rPr>
              <a:t>Бетховен українського слова</a:t>
            </a:r>
            <a:r>
              <a:rPr lang="en-US" sz="4400" b="1" i="1">
                <a:latin typeface="Viner Hand ITC" pitchFamily="66" charset="0"/>
              </a:rPr>
              <a:t>”</a:t>
            </a:r>
            <a:endParaRPr lang="ru-RU" sz="4400" b="1" i="1">
              <a:latin typeface="Viner Hand ITC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20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ANd9GcQE8YH1b_zS_GQsEcV0cr_haEeoM0xjYQQj06y0sUBQ48aGd5tvC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628775"/>
            <a:ext cx="3633788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7" descr="ANd9GcR-obPbcwVF2jz_rwQu0CA7NrP1bkbnss1PapSJ57153Xx5KN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260350"/>
            <a:ext cx="3384550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9" descr="ANd9GcSH-xGxdHq1nKQiSMbQKD0kvomSqRIslIzwul73HuKWvM2p4vjCP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4986338"/>
            <a:ext cx="388778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1" descr="ANd9GcREvu_93EPtuaTBWIwVqZ2cEq7K9x0mLzUMHSJ7nRRzUPlfsan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088" y="2636838"/>
            <a:ext cx="3168650" cy="1943100"/>
          </a:xfrm>
          <a:prstGeom prst="rect">
            <a:avLst/>
          </a:prstGeom>
          <a:noFill/>
        </p:spPr>
      </p:pic>
      <p:pic>
        <p:nvPicPr>
          <p:cNvPr id="43021" name="Picture 13" descr="0b47fa5af397af109e2b2cad1a302cf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838" y="4005263"/>
            <a:ext cx="3821112" cy="2560637"/>
          </a:xfrm>
          <a:prstGeom prst="rect">
            <a:avLst/>
          </a:prstGeom>
          <a:noFill/>
        </p:spPr>
      </p:pic>
      <p:pic>
        <p:nvPicPr>
          <p:cNvPr id="43015" name="Picture 7" descr="ANd9GcQvk9Sxpynz7lMm4QDfJ79EEZ18Z0992_ocyGZzTgimv-9oDaq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171450"/>
            <a:ext cx="2382838" cy="3240088"/>
          </a:xfrm>
          <a:prstGeom prst="rect">
            <a:avLst/>
          </a:prstGeom>
          <a:noFill/>
        </p:spPr>
      </p:pic>
      <p:pic>
        <p:nvPicPr>
          <p:cNvPr id="43017" name="Picture 9" descr="ANd9GcRgqUWI2qSHrb8ZLA_eDJSLpGgK_xy89lMj-W9GgsFo-xxf-ITsF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04075" y="4221163"/>
            <a:ext cx="1939925" cy="26368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2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"/>
          <p:cNvSpPr>
            <a:spLocks noChangeArrowheads="1"/>
          </p:cNvSpPr>
          <p:nvPr/>
        </p:nvSpPr>
        <p:spPr bwMode="auto">
          <a:xfrm>
            <a:off x="357188" y="174625"/>
            <a:ext cx="8358187" cy="6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uk-UA" sz="120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Courier New" pitchFamily="49" charset="0"/>
              </a:rPr>
              <a:t>  </a:t>
            </a:r>
            <a:r>
              <a:rPr lang="uk-UA" sz="24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Courier New" pitchFamily="49" charset="0"/>
              </a:rPr>
              <a:t>Між першим і другим періодом творчості – 15 літ. П'ятнадцять літ він мовчав, п'ятнадцять літ його карали за мовчання.</a:t>
            </a:r>
            <a:endParaRPr lang="ru-RU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Courier New" pitchFamily="49" charset="0"/>
            </a:endParaRPr>
          </a:p>
          <a:p>
            <a:pPr eaLnBrk="0" hangingPunct="0"/>
            <a:r>
              <a:rPr lang="uk-UA" sz="2400">
                <a:cs typeface="Times New Roman" pitchFamily="18" charset="0"/>
              </a:rPr>
              <a:t>	</a:t>
            </a:r>
            <a:r>
              <a:rPr lang="uk-UA" sz="2800" i="1">
                <a:latin typeface="Arial Narrow" pitchFamily="34" charset="0"/>
                <a:cs typeface="Times New Roman" pitchFamily="18" charset="0"/>
              </a:rPr>
              <a:t>Питаєте, чому я все мовчу,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П'ятнадцять літ лютую німотою,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П'ятнадцять літ я корчусь від плачу.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Що ж! тільки плач на мене йде ордою…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І я спитаю: чом ви мовчите,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Коли я вам підняв таке громов’я, 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І горе люду, чорне і тверде,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Боров, як борють власне безголов’я?!..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Я ж вам гармати слів повиставляв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Я ж ніс за вас камінного хреста,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Аж захлиналась у сльозах земля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Так чом же вам заціпило вуста?!</a:t>
            </a:r>
            <a:endParaRPr lang="ru-RU" sz="2800" i="1">
              <a:latin typeface="Arial Narrow" pitchFamily="34" charset="0"/>
            </a:endParaRPr>
          </a:p>
          <a:p>
            <a:pPr eaLnBrk="0" hangingPunct="0"/>
            <a:r>
              <a:rPr lang="uk-UA" sz="2800" i="1">
                <a:latin typeface="Arial Narrow" pitchFamily="34" charset="0"/>
                <a:cs typeface="Times New Roman" pitchFamily="18" charset="0"/>
              </a:rPr>
              <a:t>					(І.Драч)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768345"/>
            <a:ext cx="4857784" cy="3500462"/>
          </a:xfrm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89515" y="2494080"/>
            <a:ext cx="4154516" cy="3538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4" name="Прямоугольник 8"/>
          <p:cNvSpPr>
            <a:spLocks noChangeArrowheads="1"/>
          </p:cNvSpPr>
          <p:nvPr/>
        </p:nvSpPr>
        <p:spPr bwMode="auto">
          <a:xfrm>
            <a:off x="5202238" y="6381750"/>
            <a:ext cx="3941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nstantia" pitchFamily="18" charset="0"/>
              </a:rPr>
              <a:t>Б. Лепкий і В. Стефаник, 1890 р.</a:t>
            </a:r>
            <a:endParaRPr lang="uk-UA" b="1">
              <a:latin typeface="Constantia" pitchFamily="18" charset="0"/>
            </a:endParaRPr>
          </a:p>
        </p:txBody>
      </p:sp>
      <p:sp>
        <p:nvSpPr>
          <p:cNvPr id="35848" name="Прямоугольник 12"/>
          <p:cNvSpPr>
            <a:spLocks noChangeArrowheads="1"/>
          </p:cNvSpPr>
          <p:nvPr/>
        </p:nvSpPr>
        <p:spPr bwMode="auto">
          <a:xfrm>
            <a:off x="539750" y="4652963"/>
            <a:ext cx="3786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onstantia" pitchFamily="18" charset="0"/>
              </a:rPr>
              <a:t>У колі друзів-літераторів</a:t>
            </a:r>
            <a:endParaRPr lang="uk-UA" b="1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250825" y="260350"/>
            <a:ext cx="8642350" cy="569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latin typeface="Arial" charset="0"/>
              </a:rPr>
              <a:t>Основні мотиви та тематичні рамки прози Василя Стефаника:</a:t>
            </a:r>
          </a:p>
          <a:p>
            <a:pPr>
              <a:buFont typeface="Arial" charset="0"/>
              <a:buChar char="•"/>
            </a:pPr>
            <a:r>
              <a:rPr lang="uk-UA" sz="3200">
                <a:latin typeface="Arial" charset="0"/>
              </a:rPr>
              <a:t>Змалювання тяжкого безвихідного становища галицького селянства;</a:t>
            </a:r>
          </a:p>
          <a:p>
            <a:pPr>
              <a:buFont typeface="Arial" charset="0"/>
              <a:buChar char="•"/>
            </a:pPr>
            <a:r>
              <a:rPr lang="uk-UA" sz="3200">
                <a:latin typeface="Arial" charset="0"/>
              </a:rPr>
              <a:t>Тема еміграції та змалювання психології селянина-емігранта;</a:t>
            </a:r>
          </a:p>
          <a:p>
            <a:pPr>
              <a:buFont typeface="Arial" charset="0"/>
              <a:buChar char="•"/>
            </a:pPr>
            <a:r>
              <a:rPr lang="uk-UA" sz="3200">
                <a:latin typeface="Arial" charset="0"/>
              </a:rPr>
              <a:t>Твори на жовнірську тематику. Антивоєнні мотиви;</a:t>
            </a:r>
          </a:p>
          <a:p>
            <a:pPr>
              <a:buFont typeface="Arial" charset="0"/>
              <a:buChar char="•"/>
            </a:pPr>
            <a:r>
              <a:rPr lang="uk-UA" sz="3200">
                <a:latin typeface="Arial" charset="0"/>
              </a:rPr>
              <a:t>Змалювання родинної трагедії сільського життя на фоні тогочасних економічних і соціальних причин.</a:t>
            </a:r>
            <a:endParaRPr lang="ru-RU" sz="320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0"/>
            <a:ext cx="7615238" cy="579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Прообраз новели “Камінний хрест”</a:t>
            </a:r>
            <a:endParaRPr lang="ru-RU" sz="32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00563" y="1628775"/>
            <a:ext cx="4357687" cy="2528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	Прообразом Івана Дідуха була реальна особа – русівський селянин – Стефан Дідух.</a:t>
            </a:r>
            <a:endParaRPr lang="ru-RU" sz="32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1508" name="Рисунок 3" descr="DSCF9550.JPG"/>
          <p:cNvPicPr>
            <a:picLocks noChangeAspect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435482" y="653465"/>
            <a:ext cx="3234311" cy="6125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Іван оре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7269" name="Picture 2" descr="C:\Documents and Settings\home\Мои документы\Мои рисунки\495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3"/>
            <a:ext cx="471646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70" name="Picture 2" descr="C:\Documents and Settings\home\Мои документы\Мои рисунки\bscap0003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68413"/>
            <a:ext cx="4464050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6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6260"/>
                </p:tgtEl>
              </p:cMediaNode>
            </p:video>
          </p:childTnLst>
        </p:cTn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357158" y="357166"/>
            <a:ext cx="8786842" cy="6321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3908" name="Подзаголовок 2"/>
          <p:cNvSpPr>
            <a:spLocks noGrp="1"/>
          </p:cNvSpPr>
          <p:nvPr>
            <p:ph idx="4294967295" type="subTitle"/>
          </p:nvPr>
        </p:nvSpPr>
        <p:spPr>
          <a:xfrm>
            <a:off x="1547813" y="0"/>
            <a:ext cx="7200900" cy="5661025"/>
          </a:xfrm>
        </p:spPr>
        <p:txBody>
          <a:bodyPr/>
          <a:lstStyle/>
          <a:p>
            <a:pPr indent="0" marL="0">
              <a:lnSpc>
                <a:spcPct val="150000"/>
              </a:lnSpc>
              <a:buFontTx/>
              <a:buNone/>
            </a:pPr>
            <a:r>
              <a:rPr b="1" i="1" lang="ru-RU">
                <a:solidFill>
                  <a:srgbClr val="89898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 </a:t>
            </a: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Летіть, летіть, нестримні журавлі,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Через усі держави і кордони,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Несіть привіт від рідної землі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Усім, хто в неї вірив безборонно,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Усім, хто зміг у серці зберегти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 І землю ту, і мову ту єдину,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Хто крізь усі негоди і світи</a:t>
            </a:r>
            <a:b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</a:br>
            <a:r>
              <a:rPr b="1" i="1" lang="ru-RU">
                <a:solidFill>
                  <a:srgbClr val="595959"/>
                </a:solidFill>
                <a:effectLst>
                  <a:outerShdw algn="tl" blurRad="38100" dir="2700000" dist="38100">
                    <a:srgbClr val="000000"/>
                  </a:outerShdw>
                </a:effectLst>
              </a:rPr>
              <a:t> В собі проніс любов до України.</a:t>
            </a:r>
          </a:p>
        </p:txBody>
      </p:sp>
    </p:spTree>
  </p:cSld>
  <p:clrMapOvr>
    <a:masterClrMapping/>
  </p:clrMapOvr>
  <p:transition>
    <p:split dir="in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3000" id="7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0" fill="hold" id="12"/>
                                        <p:tgtEl>
                                          <p:spTgt spid="1239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0" fill="hold" id="13"/>
                                        <p:tgtEl>
                                          <p:spTgt spid="12390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123908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1813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76250" y="84137"/>
            <a:ext cx="7858126" cy="2928938"/>
          </a:xfrm>
          <a:noFill/>
          <a:ln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Може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мені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на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чужині</a:t>
            </a:r>
            <a: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Жити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легше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буде,</a:t>
            </a:r>
            <a: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Як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іноді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в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Україні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 </a:t>
            </a:r>
            <a: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Згадувати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4000" b="1" i="1" kern="1200" err="1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будуть</a:t>
            </a: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4000" b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4000" b="1" i="1" kern="120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                            (Т. Шевченко)</a:t>
            </a:r>
            <a:endParaRPr lang="ru-RU" sz="4000" b="1" kern="120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12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3850" y="3573463"/>
            <a:ext cx="8391525" cy="2998787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“Можна все на світі вибирати, сину,</a:t>
            </a:r>
            <a:b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Вибрати не можна тільки Батьківщину”</a:t>
            </a:r>
            <a:b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                       (В. Симоненко)</a:t>
            </a:r>
          </a:p>
          <a:p>
            <a:pPr marL="0" indent="0">
              <a:lnSpc>
                <a:spcPct val="90000"/>
              </a:lnSpc>
              <a:buFontTx/>
              <a:buNone/>
            </a:pPr>
            <a:endParaRPr lang="ru-RU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1071563" y="1071563"/>
            <a:ext cx="1785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Ілюстрація до новели кленове листя</a:t>
            </a:r>
            <a:endParaRPr lang="ru-RU">
              <a:latin typeface="Arial" charset="0"/>
            </a:endParaRPr>
          </a:p>
        </p:txBody>
      </p:sp>
      <p:pic>
        <p:nvPicPr>
          <p:cNvPr id="41987" name="Picture 5" descr="ANd9GcQAeXw0bYl5QtOXrW-YccZp0SgawFQKYlWh61MB7Yvoki8j9ADM0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0"/>
            <a:ext cx="3586163" cy="486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F:\коломия\101NCD60\DSC_01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36525"/>
            <a:ext cx="4748212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7" descr="F:\коломия\101NCD60\DSC_0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7588" y="3292475"/>
            <a:ext cx="4892675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ANd9GcSbdho40ksqQYBsrjghtM_lzAhxkjoJKsQj49L-VZ28VQZFBtDy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4508500"/>
            <a:ext cx="2952750" cy="22145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63" y="1195388"/>
            <a:ext cx="821531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Еміграція українців за кордон наприкінці ХІХ – початку ХХ ст.</a:t>
            </a:r>
            <a:endParaRPr lang="ru-RU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endParaRPr lang="en-US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en-US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3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Еміграція – (виселення, переселення) – вимушене або добровільне переселення частини населення з батьківщини до іншої країни на певний час або на постійне мешкання.</a:t>
            </a:r>
            <a:endParaRPr lang="uk-UA" sz="32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9" descr="DSC_0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4988" y="2276475"/>
            <a:ext cx="35290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0" descr="DSC_02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713"/>
            <a:ext cx="3457575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573213" y="4914900"/>
            <a:ext cx="7040562" cy="863600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endParaRPr lang="ru-RU" sz="2300">
              <a:solidFill>
                <a:schemeClr val="tx2"/>
              </a:solidFill>
            </a:endParaRPr>
          </a:p>
        </p:txBody>
      </p:sp>
      <p:pic>
        <p:nvPicPr>
          <p:cNvPr id="9219" name="Picture 7" descr="DSC_01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2565400"/>
            <a:ext cx="34194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8" descr="DSC_02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708275"/>
            <a:ext cx="349250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12" descr="DSC_029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575" y="5013325"/>
            <a:ext cx="2951163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6" name="Picture 11" descr="DSC_03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5963" y="4652963"/>
            <a:ext cx="341947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13" descr="DSC_03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465638"/>
            <a:ext cx="35734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14" descr="DSC_032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56313" y="0"/>
            <a:ext cx="3087687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 rot="243881">
            <a:off x="179388" y="-242888"/>
            <a:ext cx="7561262" cy="151130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Стежками покутської трійці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3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6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1412875"/>
            <a:ext cx="56165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508625" y="1700213"/>
            <a:ext cx="3635375" cy="4752975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§"/>
              <a:tabLst>
                <a:tab pos="676275" algn="l"/>
              </a:tabLst>
            </a:pP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аграрне перенаселення;</a:t>
            </a:r>
            <a:endParaRPr lang="ru-RU" sz="19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buFont typeface="Wingdings" pitchFamily="2" charset="2"/>
              <a:buChar char="§"/>
              <a:tabLst>
                <a:tab pos="676275" algn="l"/>
              </a:tabLst>
            </a:pPr>
            <a:r>
              <a:rPr lang="en-US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масове зубожіння українського </a:t>
            </a:r>
            <a:r>
              <a:rPr lang="en-US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населення;</a:t>
            </a:r>
            <a:endParaRPr lang="ru-RU" sz="19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Wingdings" pitchFamily="2" charset="2"/>
              <a:buChar char="§"/>
              <a:tabLst>
                <a:tab pos="676275" algn="l"/>
              </a:tabLst>
            </a:pPr>
            <a:r>
              <a:rPr lang="en-US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сповільнені темпи розвитку економіки;</a:t>
            </a:r>
            <a:endParaRPr lang="ru-RU" sz="19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buFont typeface="Wingdings" pitchFamily="2" charset="2"/>
              <a:buChar char="§"/>
              <a:tabLst>
                <a:tab pos="676275" algn="l"/>
              </a:tabLst>
            </a:pPr>
            <a:r>
              <a:rPr lang="en-US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низький життєвий рівень;</a:t>
            </a:r>
            <a:endParaRPr lang="ru-RU" sz="19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just">
              <a:buFont typeface="Wingdings" pitchFamily="2" charset="2"/>
              <a:buChar char="§"/>
              <a:tabLst>
                <a:tab pos="676275" algn="l"/>
              </a:tabLst>
            </a:pPr>
            <a:r>
              <a:rPr lang="en-US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	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висока смертність та ін.</a:t>
            </a:r>
          </a:p>
          <a:p>
            <a:pPr algn="just">
              <a:tabLst>
                <a:tab pos="676275" algn="l"/>
              </a:tabLst>
            </a:pPr>
            <a:endParaRPr lang="en-US" sz="190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cs typeface="Times New Roman" pitchFamily="18" charset="0"/>
            </a:endParaRPr>
          </a:p>
          <a:p>
            <a:pPr algn="just">
              <a:tabLst>
                <a:tab pos="676275" algn="l"/>
              </a:tabLst>
            </a:pP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Перші емігранти з</a:t>
            </a:r>
            <a:r>
              <a:rPr lang="ru-RU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’</a:t>
            </a:r>
            <a:r>
              <a:rPr lang="uk-UA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явилися в США у 1860рр, Канаді – 1890рр.</a:t>
            </a:r>
            <a:r>
              <a:rPr lang="ru-RU" sz="19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400050" lvl="1" indent="0" algn="ctr">
              <a:buFontTx/>
              <a:buChar char="-"/>
              <a:tabLst>
                <a:tab pos="676275" algn="l"/>
              </a:tabLst>
            </a:pPr>
            <a:r>
              <a:rPr lang="ru-RU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sp>
        <p:nvSpPr>
          <p:cNvPr id="126981" name="WordArt 5"/>
          <p:cNvSpPr>
            <a:spLocks noChangeArrowheads="1" noChangeShapeType="1" noTextEdit="1"/>
          </p:cNvSpPr>
          <p:nvPr/>
        </p:nvSpPr>
        <p:spPr bwMode="auto">
          <a:xfrm>
            <a:off x="900113" y="260350"/>
            <a:ext cx="7704137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Причини еміграції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6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69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69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74517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2" name="WordArt 6"/>
          <p:cNvSpPr>
            <a:spLocks noChangeArrowheads="1" noChangeShapeType="1" noTextEdit="1"/>
          </p:cNvSpPr>
          <p:nvPr/>
        </p:nvSpPr>
        <p:spPr bwMode="auto">
          <a:xfrm>
            <a:off x="457200" y="292100"/>
            <a:ext cx="8229600" cy="1384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Початок еміграції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0288" y="2997200"/>
            <a:ext cx="3033712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905000"/>
            <a:ext cx="8229600" cy="4764088"/>
          </a:xfrm>
        </p:spPr>
        <p:txBody>
          <a:bodyPr/>
          <a:lstStyle/>
          <a:p>
            <a:pPr marL="273050" indent="-273050">
              <a:lnSpc>
                <a:spcPct val="80000"/>
              </a:lnSpc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Значну роль у стимулюванні еміграції із Західної України до Канади наприкінці ХІХ століття відіграв товариш і однодумець Івана Франка, професор Львівської вчительської семінарії Йосип Олеськів. Він вивчав ситуацію в різних країнах, що запрошували до себе переселенців, а потім підказував землякам, де вони можуть позбутися злиднів, що переслідують їх у себе вдома.</a:t>
            </a:r>
          </a:p>
        </p:txBody>
      </p:sp>
      <p:sp>
        <p:nvSpPr>
          <p:cNvPr id="136196" name="WordArt 4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8229600" cy="13843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Цікава деталь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619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F:\коломия\101NCD60\DSC_0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2050" y="188913"/>
            <a:ext cx="417195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6" descr="F:\коломия\101NCD60\DSC_01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213100"/>
            <a:ext cx="4608512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7" descr="F:\коломия\101NCD60\DSC_01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924175"/>
            <a:ext cx="4892675" cy="327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 descr="ANd9GcRa_PA6_8oLXuNyisPlkJUViCUBMH4q2WUSMhqnHXqDJU40-pZ5c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0"/>
            <a:ext cx="1819275" cy="2514600"/>
          </a:xfrm>
          <a:prstGeom prst="rect">
            <a:avLst/>
          </a:prstGeom>
          <a:noFill/>
        </p:spPr>
      </p:pic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323850" y="2565400"/>
            <a:ext cx="2379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Тимофій Бордуляк</a:t>
            </a:r>
          </a:p>
        </p:txBody>
      </p:sp>
      <p:sp>
        <p:nvSpPr>
          <p:cNvPr id="47115" name="AutoShape 11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7117" name="AutoShape 13" descr="9k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7119" name="Picture 15" descr="lelek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277813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1254125"/>
            <a:ext cx="77152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5FA326"/>
                </a:solidFill>
              </a:rPr>
              <a:t>	</a:t>
            </a:r>
            <a:endParaRPr lang="ru-RU" sz="4400">
              <a:solidFill>
                <a:srgbClr val="5FA326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Mistral" pitchFamily="66" charset="0"/>
            </a:endParaRPr>
          </a:p>
        </p:txBody>
      </p:sp>
      <p:pic>
        <p:nvPicPr>
          <p:cNvPr id="15363" name="Рисунок 4" descr="DSCF9438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71500" y="142875"/>
            <a:ext cx="8194675" cy="559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928688" y="5929313"/>
            <a:ext cx="76946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effectLst>
                  <a:outerShdw blurRad="38100" dist="38100" dir="2700000" algn="tl">
                    <a:srgbClr val="4E5B6F"/>
                  </a:outerShdw>
                </a:effectLst>
                <a:cs typeface="Courier New" pitchFamily="49" charset="0"/>
              </a:rPr>
              <a:t>На Краківському вокзалі. Худ. В.</a:t>
            </a:r>
            <a:r>
              <a:rPr lang="uk-UA" sz="2800" dirty="0" err="1">
                <a:effectLst>
                  <a:outerShdw blurRad="38100" dist="38100" dir="2700000" algn="tl">
                    <a:srgbClr val="4E5B6F"/>
                  </a:outerShdw>
                </a:effectLst>
                <a:cs typeface="Courier New" pitchFamily="49" charset="0"/>
              </a:rPr>
              <a:t>Касіян</a:t>
            </a:r>
            <a:r>
              <a:rPr lang="uk-UA" sz="2800" dirty="0">
                <a:effectLst>
                  <a:outerShdw blurRad="38100" dist="38100" dir="2700000" algn="tl">
                    <a:srgbClr val="4E5B6F"/>
                  </a:outerShdw>
                </a:effectLst>
                <a:cs typeface="Courier New" pitchFamily="49" charset="0"/>
              </a:rPr>
              <a:t>.</a:t>
            </a:r>
            <a:endParaRPr lang="ru-RU" sz="2800" dirty="0">
              <a:effectLst>
                <a:outerShdw blurRad="38100" dist="38100" dir="2700000" algn="tl">
                  <a:srgbClr val="4E5B6F"/>
                </a:outerShdw>
              </a:effectLst>
              <a:cs typeface="Courier New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E:\Віра\методобєднання\images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3338" y="-36513"/>
            <a:ext cx="9191626" cy="6894513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0"/>
            <a:ext cx="8229600" cy="1143000"/>
          </a:xfrm>
          <a:noFill/>
          <a:ln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400" b="1" kern="1200">
                <a:ln w="6350">
                  <a:noFill/>
                </a:ln>
                <a:solidFill>
                  <a:srgbClr val="FFC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Еміграція</a:t>
            </a:r>
            <a:endParaRPr lang="ru-RU" sz="5000" b="1" kern="1200">
              <a:ln w="6350">
                <a:noFill/>
              </a:ln>
              <a:solidFill>
                <a:srgbClr val="FFC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 descr="E:\Віра\методобєднання\перша хвиля еміграції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239838"/>
            <a:ext cx="8755062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14750" y="1428750"/>
            <a:ext cx="492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>
                <a:latin typeface="Times New Roman" pitchFamily="18" charset="0"/>
              </a:rPr>
              <a:t>Корабель “Орегон” 1891р</a:t>
            </a:r>
            <a:r>
              <a:rPr lang="uk-UA">
                <a:latin typeface="Times New Roman" pitchFamily="18" charset="0"/>
              </a:rPr>
              <a:t>.</a:t>
            </a:r>
            <a:endParaRPr lang="ru-RU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E:\Віра\методобєднання\images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33338" y="-36513"/>
            <a:ext cx="9191626" cy="6894513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0"/>
            <a:ext cx="8229600" cy="1143000"/>
          </a:xfrm>
          <a:noFill/>
          <a:ln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000" b="1" kern="1200">
                <a:ln w="6350">
                  <a:noFill/>
                </a:ln>
                <a:solidFill>
                  <a:srgbClr val="FFC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Еміграція</a:t>
            </a:r>
            <a:endParaRPr lang="ru-RU" sz="5000" b="1" kern="1200">
              <a:ln w="6350">
                <a:noFill/>
              </a:ln>
              <a:solidFill>
                <a:srgbClr val="FFC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E:\Віра\методобєднання\images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313" y="1071563"/>
            <a:ext cx="47958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E:\Віра\методобєднання\Одні з перших українських емігрантів до Америки – баптисти І.Сипченко, Г.Кузений, І.Юхимів та Ю.Сич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3" y="3098800"/>
            <a:ext cx="4929187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00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16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0">
                <p:cTn id="19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uk-UA" b="1" i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Пам</a:t>
            </a:r>
            <a:r>
              <a:rPr lang="en-US" b="1" i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’</a:t>
            </a:r>
            <a:r>
              <a:rPr lang="uk-UA" b="1" i="1" u="sng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ятники емігрантам</a:t>
            </a:r>
            <a:endParaRPr lang="ru-RU" b="1" i="1" u="sng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0" name="Picture 2" descr="E:\Віра\методобєднання\В.Стефаник\памятник в самолусках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1075"/>
            <a:ext cx="4643438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5157788"/>
            <a:ext cx="4572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Calibri" pitchFamily="34" charset="0"/>
              </a:rPr>
              <a:t>Пам</a:t>
            </a:r>
            <a:r>
              <a:rPr lang="en-US" sz="2000" b="1">
                <a:latin typeface="Calibri" pitchFamily="34" charset="0"/>
              </a:rPr>
              <a:t>’</a:t>
            </a:r>
            <a:r>
              <a:rPr lang="uk-UA" sz="2000" b="1">
                <a:latin typeface="Calibri" pitchFamily="34" charset="0"/>
              </a:rPr>
              <a:t>ятник українським емігрантам в </a:t>
            </a:r>
          </a:p>
          <a:p>
            <a:r>
              <a:rPr lang="uk-UA" sz="2000" b="1">
                <a:latin typeface="Calibri" pitchFamily="34" charset="0"/>
              </a:rPr>
              <a:t>с. Самолусківці на Тернопільщині, 2008р. </a:t>
            </a:r>
            <a:endParaRPr lang="ru-RU" sz="2000" b="1">
              <a:latin typeface="Calibri" pitchFamily="34" charset="0"/>
            </a:endParaRPr>
          </a:p>
        </p:txBody>
      </p:sp>
      <p:pic>
        <p:nvPicPr>
          <p:cNvPr id="3074" name="Picture 2" descr="E:\Віра\методобєднання\Пам’ятник українським емігрантам в м.Галіфакс, провінція Нова Скоша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981075"/>
            <a:ext cx="2946400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43438" y="5589588"/>
            <a:ext cx="42497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Calibri" pitchFamily="34" charset="0"/>
              </a:rPr>
              <a:t>Пам</a:t>
            </a:r>
            <a:r>
              <a:rPr lang="en-US" sz="2000" b="1">
                <a:latin typeface="Calibri" pitchFamily="34" charset="0"/>
              </a:rPr>
              <a:t>’</a:t>
            </a:r>
            <a:r>
              <a:rPr lang="uk-UA" sz="2000" b="1">
                <a:latin typeface="Calibri" pitchFamily="34" charset="0"/>
              </a:rPr>
              <a:t>ятник українським емігрантам у м. Галіфакс, провінція Нова Скоша, Канада</a:t>
            </a:r>
            <a:endParaRPr lang="ru-RU" sz="2000" b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5805488"/>
            <a:ext cx="500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Calibri" pitchFamily="34" charset="0"/>
              </a:rPr>
              <a:t>Пам</a:t>
            </a:r>
            <a:r>
              <a:rPr lang="en-US" sz="2000" b="1">
                <a:latin typeface="Calibri" pitchFamily="34" charset="0"/>
              </a:rPr>
              <a:t>’</a:t>
            </a:r>
            <a:r>
              <a:rPr lang="uk-UA" sz="2000" b="1">
                <a:latin typeface="Calibri" pitchFamily="34" charset="0"/>
              </a:rPr>
              <a:t>ятник українським емігрантам в селі спадщини української культури, Канада</a:t>
            </a:r>
            <a:endParaRPr lang="ru-RU" sz="2000" b="1">
              <a:latin typeface="Calibri" pitchFamily="34" charset="0"/>
            </a:endParaRPr>
          </a:p>
        </p:txBody>
      </p:sp>
      <p:pic>
        <p:nvPicPr>
          <p:cNvPr id="4098" name="Picture 2" descr="E:\Віра\методобєднання\памятник емігрантам в с небилів на рожнятинщині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765175"/>
            <a:ext cx="4787900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E:\Віра\методобєднання\Selo spadshynyПам'ятник українським емігрантам в Селі спадщини української культури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5175"/>
            <a:ext cx="4932363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5292725" y="5300663"/>
            <a:ext cx="37433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Calibri" pitchFamily="34" charset="0"/>
              </a:rPr>
              <a:t>Пам</a:t>
            </a:r>
            <a:r>
              <a:rPr lang="en-US" sz="2000" b="1">
                <a:latin typeface="Calibri" pitchFamily="34" charset="0"/>
              </a:rPr>
              <a:t>’</a:t>
            </a:r>
            <a:r>
              <a:rPr lang="uk-UA" sz="2000" b="1">
                <a:latin typeface="Calibri" pitchFamily="34" charset="0"/>
              </a:rPr>
              <a:t>ятник першим українським емігрантам в с. Небилів на Івано-Франківщині</a:t>
            </a:r>
            <a:endParaRPr lang="ru-RU" sz="2000" b="1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893888"/>
            <a:ext cx="8359775" cy="4127500"/>
          </a:xfrm>
        </p:spPr>
        <p:txBody>
          <a:bodyPr/>
          <a:lstStyle/>
          <a:p>
            <a:pPr marL="273050" indent="-273050"/>
            <a:r>
              <a:rPr lang="uk-UA" sz="2800" b="1">
                <a:effectLst>
                  <a:outerShdw blurRad="38100" dist="38100" dir="2700000" algn="tl">
                    <a:srgbClr val="FFFFFF"/>
                  </a:outerShdw>
                </a:effectLst>
              </a:rPr>
              <a:t>Загалом на земній кулі налічується понад 46,2 млн. українців. За межами України їх проживає понад 8 млн.. Найбільше українців живе у Росії – 4,5 млн.чол., Польщі – 300 тис., Чехо-Словаччині – 47 тис., США – близько 1 млн. чол., , Канаді – 1 млн. чол., Аргентині – 100 тис., Парагваї – 100 тис. чол.</a:t>
            </a:r>
          </a:p>
          <a:p>
            <a:pPr marL="273050" indent="-273050"/>
            <a:endParaRPr lang="uk-UA" sz="2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273050" indent="-273050"/>
            <a:endParaRPr lang="ru-RU" sz="28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8004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684213" y="-315913"/>
            <a:ext cx="8229600" cy="1984376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Нашого цвіту – по всьому світу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uild="p"/>
      <p:bldP spid="1280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>
            <a:normAutofit/>
          </a:bodyPr>
          <a:lstStyle/>
          <a:p>
            <a:r>
              <a:rPr lang="uk-UA" sz="3400">
                <a:latin typeface="Constantia" pitchFamily="18" charset="0"/>
              </a:rPr>
              <a:t>Тема: Від мужицької Голгофи – до країни кленового листя</a:t>
            </a:r>
            <a:endParaRPr lang="ru-RU" sz="3400">
              <a:latin typeface="Constantia" pitchFamily="18" charset="0"/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125538"/>
            <a:ext cx="8856662" cy="57324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uk-UA" sz="2200" u="sng">
                <a:latin typeface="Constantia" pitchFamily="18" charset="0"/>
              </a:rPr>
              <a:t>Мета заняття:</a:t>
            </a:r>
            <a:r>
              <a:rPr lang="uk-UA" sz="2200" u="sng"/>
              <a:t> </a:t>
            </a:r>
            <a:r>
              <a:rPr lang="uk-UA" sz="2200"/>
              <a:t>у процесі опрацювання теми створити таку духовну атмосферу, яка вела б у світ життя і літературної діяльності неперевершеного майстра соціально-психологічної новели Василя Стефаника та у світ болю і любові головного персонажа новели </a:t>
            </a:r>
            <a:r>
              <a:rPr lang="en-US" sz="2200"/>
              <a:t>“</a:t>
            </a:r>
            <a:r>
              <a:rPr lang="uk-UA" sz="2200"/>
              <a:t>Камінний хрест</a:t>
            </a:r>
            <a:r>
              <a:rPr lang="en-US" sz="2200"/>
              <a:t>”</a:t>
            </a:r>
            <a:r>
              <a:rPr lang="uk-UA" sz="2200"/>
              <a:t> Івана Дідуха. Розкрити найголовніші проблеми людства.</a:t>
            </a:r>
          </a:p>
          <a:p>
            <a:pPr>
              <a:buFont typeface="Wingdings" pitchFamily="2" charset="2"/>
              <a:buNone/>
            </a:pPr>
            <a:r>
              <a:rPr lang="uk-UA" sz="2200"/>
              <a:t>Крізь призму такого сприйняття сформувати в студентів внутрішнє переконання в тому, що людина буває по-справжньому щаслива лише на своїй землі; на основі віковічних традицій українців сприяти становленню в студентів високих моральних принципів, збагачувати їхній матеріальний досвід новими об</a:t>
            </a:r>
            <a:r>
              <a:rPr lang="en-US" sz="2200"/>
              <a:t>’</a:t>
            </a:r>
            <a:r>
              <a:rPr lang="uk-UA" sz="2200"/>
              <a:t>єктивними оцінками і поглядами, поглиблювати в них почуття патріотизму, любові до України, прагнення до відродження її майбутнього.</a:t>
            </a:r>
          </a:p>
          <a:p>
            <a:pPr>
              <a:buFont typeface="Wingdings" pitchFamily="2" charset="2"/>
              <a:buNone/>
            </a:pPr>
            <a:endParaRPr lang="uk-UA" sz="2200"/>
          </a:p>
          <a:p>
            <a:pPr>
              <a:buFont typeface="Wingdings" pitchFamily="2" charset="2"/>
              <a:buNone/>
            </a:pPr>
            <a:endParaRPr lang="uk-UA" sz="2200"/>
          </a:p>
          <a:p>
            <a:pPr algn="ctr">
              <a:buFont typeface="Wingdings" pitchFamily="2" charset="2"/>
              <a:buNone/>
            </a:pPr>
            <a:endParaRPr lang="ru-RU" sz="220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2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1024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00563" y="1643063"/>
            <a:ext cx="4257675" cy="1219200"/>
          </a:xfrm>
        </p:spPr>
        <p:txBody>
          <a:bodyPr/>
          <a:lstStyle/>
          <a:p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67249" y="49190"/>
            <a:ext cx="4429124" cy="33218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758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3613150"/>
            <a:ext cx="2744787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750" y="3735388"/>
            <a:ext cx="4895850" cy="3122612"/>
          </a:xfrm>
          <a:prstGeom prst="rect">
            <a:avLst/>
          </a:prstGeom>
          <a:solidFill>
            <a:schemeClr val="tx1">
              <a:lumMod val="65000"/>
            </a:schemeClr>
          </a:solidFill>
          <a:ln>
            <a:solidFill>
              <a:schemeClr val="accent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Якщо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уважно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придивитися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uk-UA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в</a:t>
            </a:r>
            <a:r>
              <a:rPr lang="en-US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’</a:t>
            </a:r>
            <a:r>
              <a:rPr lang="uk-UA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їжджаючи</a:t>
            </a:r>
            <a:r>
              <a:rPr lang="uk-UA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 село,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то на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горизонті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видно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один-єдиний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кам’яний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хрест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—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саме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той, описаний у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новелі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«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Камінний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хрест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Його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поставив перед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виїздом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на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еміграцію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прототип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Івана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Дідуха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Іван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Споль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— приятель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письменника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 Таких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хрестів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за селом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було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багато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але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за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радянської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влади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їх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знесли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лише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один не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наважилися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чіпати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</a:t>
            </a:r>
            <a:endParaRPr lang="uk-UA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7592" name="Picture 8" descr="DSC_02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0350"/>
            <a:ext cx="4752975" cy="3181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ъект 1"/>
          <p:cNvSpPr>
            <a:spLocks noGrp="1"/>
          </p:cNvSpPr>
          <p:nvPr>
            <p:ph idx="4294967295"/>
          </p:nvPr>
        </p:nvSpPr>
        <p:spPr>
          <a:xfrm>
            <a:off x="179388" y="2019300"/>
            <a:ext cx="8435975" cy="3671888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Жанр</a:t>
            </a:r>
            <a:r>
              <a:rPr lang="uk-UA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uk-UA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uk-UA" i="1">
                <a:effectLst>
                  <a:outerShdw blurRad="38100" dist="38100" dir="2700000" algn="tl">
                    <a:srgbClr val="FFFFFF"/>
                  </a:outerShdw>
                </a:effectLst>
              </a:rPr>
              <a:t>психологічна центрогеройна новела (студія)</a:t>
            </a:r>
          </a:p>
          <a:p>
            <a:pPr marL="0" indent="0">
              <a:buFont typeface="Wingdings" pitchFamily="2" charset="2"/>
              <a:buNone/>
            </a:pPr>
            <a:r>
              <a:rPr lang="uk-UA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</a:t>
            </a:r>
            <a:r>
              <a:rPr lang="uk-UA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uk-UA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uk-UA" i="1">
                <a:effectLst>
                  <a:outerShdw blurRad="38100" dist="38100" dir="2700000" algn="tl">
                    <a:srgbClr val="FFFFFF"/>
                  </a:outerShdw>
                </a:effectLst>
              </a:rPr>
              <a:t>еміграція за океан галицького </a:t>
            </a:r>
          </a:p>
          <a:p>
            <a:pPr marL="0" indent="0">
              <a:buFont typeface="Wingdings" pitchFamily="2" charset="2"/>
              <a:buNone/>
            </a:pPr>
            <a:r>
              <a:rPr lang="uk-UA" i="1">
                <a:effectLst>
                  <a:outerShdw blurRad="38100" dist="38100" dir="2700000" algn="tl">
                    <a:srgbClr val="FFFFFF"/>
                  </a:outerShdw>
                </a:effectLst>
              </a:rPr>
              <a:t>селянства на межі ХІХ й ХХ ст. </a:t>
            </a:r>
          </a:p>
          <a:p>
            <a:pPr marL="0" indent="0">
              <a:buFont typeface="Wingdings" pitchFamily="2" charset="2"/>
              <a:buNone/>
            </a:pPr>
            <a:r>
              <a:rPr lang="uk-UA" sz="2700" i="1">
                <a:effectLst>
                  <a:outerShdw blurRad="38100" dist="38100" dir="2700000" algn="tl">
                    <a:srgbClr val="FFFFFF"/>
                  </a:outerShdw>
                </a:effectLst>
              </a:rPr>
              <a:t>      (прощання хлібороба Івана Дідуха </a:t>
            </a:r>
          </a:p>
          <a:p>
            <a:pPr marL="0" indent="0">
              <a:buFont typeface="Wingdings" pitchFamily="2" charset="2"/>
              <a:buNone/>
            </a:pPr>
            <a:r>
              <a:rPr lang="uk-UA" sz="2700" i="1">
                <a:effectLst>
                  <a:outerShdw blurRad="38100" dist="38100" dir="2700000" algn="tl">
                    <a:srgbClr val="FFFFFF"/>
                  </a:outerShdw>
                </a:effectLst>
              </a:rPr>
              <a:t>   із сусідами у зв'язку з виїздом до Канади)</a:t>
            </a:r>
            <a:endParaRPr lang="ru-RU" sz="2700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827584" y="188640"/>
            <a:ext cx="7992888" cy="821010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fontScale="90000"/>
          </a:bodyPr>
          <a:lstStyle/>
          <a:p>
            <a:pPr eaLnBrk="0" hangingPunct="0">
              <a:defRPr/>
            </a:pP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       </a:t>
            </a: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 Black" pitchFamily="34" charset="0"/>
                <a:ea typeface="+mj-ea"/>
                <a:cs typeface="+mj-cs"/>
              </a:rPr>
              <a:t>«Камінний хрест»</a:t>
            </a: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(1900)</a:t>
            </a:r>
            <a:endParaRPr lang="ru-RU" sz="4200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2123728" y="1009650"/>
            <a:ext cx="6700033" cy="1009650"/>
          </a:xfrm>
          <a:prstGeom prst="rect">
            <a:avLst/>
          </a:prstGeom>
          <a:ln w="6350" cap="rnd">
            <a:noFill/>
          </a:ln>
        </p:spPr>
        <p:txBody>
          <a:bodyPr anchor="b">
            <a:normAutofit fontScale="6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uk-UA" sz="2800" i="1" smtClean="0">
                <a:solidFill>
                  <a:schemeClr val="bg1"/>
                </a:solidFill>
              </a:rPr>
              <a:t>                     </a:t>
            </a:r>
            <a:r>
              <a:rPr lang="uk-UA" sz="2800" i="1" smtClean="0">
                <a:solidFill>
                  <a:srgbClr val="FFFF00"/>
                </a:solidFill>
              </a:rPr>
              <a:t>Людський біль цідиться крізь моє серце, </a:t>
            </a:r>
          </a:p>
          <a:p>
            <a:pPr>
              <a:defRPr/>
            </a:pPr>
            <a:r>
              <a:rPr lang="uk-UA" sz="2800" i="1">
                <a:solidFill>
                  <a:srgbClr val="FFFF00"/>
                </a:solidFill>
              </a:rPr>
              <a:t> </a:t>
            </a:r>
            <a:r>
              <a:rPr lang="uk-UA" sz="2800" i="1" smtClean="0">
                <a:solidFill>
                  <a:srgbClr val="FFFF00"/>
                </a:solidFill>
              </a:rPr>
              <a:t>                   як крізь сито, і ранить до крові.</a:t>
            </a:r>
          </a:p>
          <a:p>
            <a:pPr algn="r">
              <a:defRPr/>
            </a:pPr>
            <a:r>
              <a:rPr lang="uk-UA" sz="2800" i="1" smtClean="0">
                <a:solidFill>
                  <a:srgbClr val="FFFF00"/>
                </a:solidFill>
              </a:rPr>
              <a:t>                                                                                    В.Стефаник</a:t>
            </a:r>
            <a:endParaRPr lang="ru-RU" sz="2800" i="1">
              <a:solidFill>
                <a:srgbClr val="FFFF00"/>
              </a:solidFill>
            </a:endParaRPr>
          </a:p>
        </p:txBody>
      </p:sp>
      <p:pic>
        <p:nvPicPr>
          <p:cNvPr id="68613" name="Picture 3" descr="C:\Users\Даша\Desktop\В.Стефаник\images (1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7763" y="2482850"/>
            <a:ext cx="16335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4" descr="C:\Users\Даша\Desktop\В.Стефаник\images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6000" y="5373688"/>
            <a:ext cx="1766888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5" name="Picture 5" descr="C:\Users\Даша\Desktop\В.Стефаник\images (2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1438" y="0"/>
            <a:ext cx="1409701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6" name="Picture 6" descr="C:\Users\Даша\Desktop\В.Стефаник\images (2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326063"/>
            <a:ext cx="2051050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ъект 1"/>
          <p:cNvSpPr>
            <a:spLocks noGrp="1"/>
          </p:cNvSpPr>
          <p:nvPr>
            <p:ph idx="4294967295"/>
          </p:nvPr>
        </p:nvSpPr>
        <p:spPr>
          <a:xfrm>
            <a:off x="107950" y="836613"/>
            <a:ext cx="8578850" cy="4233862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b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Ідея</a:t>
            </a:r>
            <a:r>
              <a:rPr lang="uk-UA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єдність селянина з рідною землею;</a:t>
            </a:r>
          </a:p>
          <a:p>
            <a:pPr marL="0" indent="0">
              <a:buFont typeface="Wingdings" pitchFamily="2" charset="2"/>
              <a:buNone/>
            </a:pP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оптимістична віра автора в стоїцизм, </a:t>
            </a:r>
          </a:p>
          <a:p>
            <a:pPr marL="0" indent="0">
              <a:buFont typeface="Wingdings" pitchFamily="2" charset="2"/>
              <a:buNone/>
            </a:pP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духовну велич народу.</a:t>
            </a:r>
          </a:p>
          <a:p>
            <a:pPr marL="0" indent="0">
              <a:buFont typeface="Wingdings" pitchFamily="2" charset="2"/>
              <a:buNone/>
            </a:pPr>
            <a:r>
              <a:rPr lang="uk-UA" b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Сюжет</a:t>
            </a:r>
            <a:r>
              <a:rPr lang="uk-UA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як такий відсутній, </a:t>
            </a:r>
          </a:p>
          <a:p>
            <a:pPr marL="0" indent="0">
              <a:buFont typeface="Wingdings" pitchFamily="2" charset="2"/>
              <a:buNone/>
            </a:pP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твір складається з 7 розділів.</a:t>
            </a:r>
            <a:endParaRPr lang="uk-UA" sz="270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buFont typeface="Wingdings" pitchFamily="2" charset="2"/>
              <a:buNone/>
            </a:pPr>
            <a:r>
              <a:rPr lang="uk-UA" b="1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Герої твору</a:t>
            </a:r>
            <a:r>
              <a:rPr lang="uk-UA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r>
              <a:rPr lang="uk-UA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sz="2700" i="1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Іван Дідух, його дружина Катерина, їхні діти, кум Михайло, селяни. </a:t>
            </a:r>
            <a:endParaRPr lang="ru-RU" sz="2700" i="1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99579" y="109537"/>
            <a:ext cx="6840760" cy="684313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fontScale="90000"/>
          </a:bodyPr>
          <a:lstStyle/>
          <a:p>
            <a:pPr eaLnBrk="0" hangingPunct="0">
              <a:defRPr/>
            </a:pP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Новела </a:t>
            </a: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 Black" pitchFamily="34" charset="0"/>
                <a:ea typeface="+mj-ea"/>
                <a:cs typeface="+mj-cs"/>
              </a:rPr>
              <a:t>«Камінний хрест»</a:t>
            </a:r>
            <a:endParaRPr lang="ru-RU" sz="4200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69636" name="Picture 5" descr="C:\Users\Даша\Desktop\В.Стефаник\images (2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5024438"/>
            <a:ext cx="201612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6" descr="C:\Users\Даша\Desktop\В.Стефаник\images (3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826000"/>
            <a:ext cx="2644775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7" descr="C:\Users\Даша\Desktop\В.Стефаник\images (2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55563"/>
            <a:ext cx="16668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07950" y="908050"/>
            <a:ext cx="8928100" cy="5761038"/>
          </a:xfrm>
        </p:spPr>
        <p:txBody>
          <a:bodyPr>
            <a:normAutofit/>
          </a:bodyPr>
          <a:lstStyle/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Експозиція</a:t>
            </a:r>
            <a:r>
              <a:rPr lang="ru-RU" sz="2400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Розповідь про повернення Івана Дідуха з 10 років служби у війську, про горб, що залишився йому у спадок. 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Тяжка праця на горбі.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Зав’язка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Прихід гостей до хати Івана. Прощання з односельцями. Зізнання Івана у тому, що самому тоскно на душі.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Екскурс в минуле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Розповідь Івана про те, як сини дійшли до думки про виїзд."Два </a:t>
            </a:r>
            <a:r>
              <a:rPr lang="en-US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оки нічого в хаті не гово</a:t>
            </a:r>
            <a:r>
              <a:rPr lang="en-US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илось, лише Канада та й Канада...". Він дуже жалкує, що молодь не хоче триматися землі своїх пращурів.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Розвиток дії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Гості пригощаються, ведуть розмови. 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Іван з Михайлом співають, як у молоді літа.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Кульмінація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Син нагадує батькові, що пора виходити. 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Люди плачуть.Іван з дружиною пускаються в танок. 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Сини силоміць виносять обох з хати.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 b="1" u="sng">
                <a:solidFill>
                  <a:srgbClr val="66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Розв’язка</a:t>
            </a: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Односельці проводжають сім’ю Дідухів. 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r>
              <a:rPr lang="ru-RU" sz="2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Іван іде танцюючи. Уся процесія зупиняється біля хреста, що Іван поставив на горбі.Чоловік каже жінці, щоб знала, що там викарбувані їхні імена.</a:t>
            </a:r>
          </a:p>
          <a:p>
            <a:pPr marL="0" indent="0">
              <a:lnSpc>
                <a:spcPct val="60000"/>
              </a:lnSpc>
              <a:buFont typeface="Wingdings" pitchFamily="2" charset="2"/>
              <a:buNone/>
            </a:pPr>
            <a:endParaRPr lang="ru-RU" sz="24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2059" y="152400"/>
            <a:ext cx="8892073" cy="593573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fontScale="90000"/>
          </a:bodyPr>
          <a:lstStyle/>
          <a:p>
            <a:pPr eaLnBrk="0" hangingPunct="0">
              <a:defRPr/>
            </a:pPr>
            <a:r>
              <a:rPr lang="uk-UA" sz="4200" b="1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 Композиція</a:t>
            </a: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новели «Камінний хрест»</a:t>
            </a:r>
            <a:endParaRPr lang="ru-RU" sz="4200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627784" y="152400"/>
            <a:ext cx="5832648" cy="756320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/>
          </a:bodyPr>
          <a:lstStyle/>
          <a:p>
            <a:pPr eaLnBrk="0" hangingPunct="0">
              <a:defRPr/>
            </a:pP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  Головний образ твору</a:t>
            </a:r>
            <a:endParaRPr lang="ru-RU" sz="4200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1683" name="Picture 2" descr="C:\Users\Даша\Desktop\В.Стефаник\images (3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925" y="260350"/>
            <a:ext cx="2457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3" descr="C:\Users\Даша\Desktop\В.Стефаник\images (2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4868863"/>
            <a:ext cx="2457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4" descr="C:\Users\Даша\Desktop\В.Стефаник\images (3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276475"/>
            <a:ext cx="3384550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5" descr="C:\Users\Даша\Desktop\В.Стефаник\images (13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019925" y="908050"/>
            <a:ext cx="1963738" cy="1636713"/>
          </a:xfrm>
        </p:spPr>
      </p:pic>
      <p:sp>
        <p:nvSpPr>
          <p:cNvPr id="71687" name="Объект 1"/>
          <p:cNvSpPr txBox="1">
            <a:spLocks/>
          </p:cNvSpPr>
          <p:nvPr/>
        </p:nvSpPr>
        <p:spPr bwMode="auto">
          <a:xfrm>
            <a:off x="2843213" y="981075"/>
            <a:ext cx="597693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Образ Івана Дідуха – це образ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цілого народу, який хоче власним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трудом заробити собі і своїй родині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добробут.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 Це образ, що уособлює душевну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красу, прибиту бідність, «сльози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і криваві крики народу».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       Трагедія Івана Дідуха – це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       трагедія всього краю, що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        несе камінний хрест </a:t>
            </a:r>
          </a:p>
          <a:p>
            <a:pPr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Arial Narrow" pitchFamily="34" charset="0"/>
              </a:rPr>
              <a:t>                              нестатків і відчаю. </a:t>
            </a:r>
            <a:endParaRPr lang="ru-RU" sz="2400" i="1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C:\Users\Даша\Desktop\В.Стефаник\images (2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0200" y="260350"/>
            <a:ext cx="2319338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 descr="C:\Users\Даша\Desktop\В.Стефаник\images (3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275"/>
            <a:ext cx="24669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8" name="Объект 1"/>
          <p:cNvSpPr>
            <a:spLocks noGrp="1"/>
          </p:cNvSpPr>
          <p:nvPr>
            <p:ph idx="4294967295"/>
          </p:nvPr>
        </p:nvSpPr>
        <p:spPr>
          <a:xfrm>
            <a:off x="1835150" y="692150"/>
            <a:ext cx="5040313" cy="2665413"/>
          </a:xfrm>
        </p:spPr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uk-UA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Хрест Івана Дідуха – </a:t>
            </a:r>
          </a:p>
          <a:p>
            <a:pPr marL="0" indent="0">
              <a:buFont typeface="Wingdings" pitchFamily="2" charset="2"/>
              <a:buNone/>
            </a:pPr>
            <a:r>
              <a:rPr lang="uk-UA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надмогильний пам'ятник його долі, крові й поту, що пролиті на цій землі, на цьому горбі. Хрест стає підсумком його багатостраждального життя.</a:t>
            </a:r>
            <a:endParaRPr lang="ru-RU" sz="2400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784355" y="44552"/>
            <a:ext cx="7892400" cy="539705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fontScale="90000"/>
          </a:bodyPr>
          <a:lstStyle/>
          <a:p>
            <a:pPr eaLnBrk="0" hangingPunct="0">
              <a:defRPr/>
            </a:pPr>
            <a:r>
              <a:rPr lang="uk-UA" sz="4200" b="1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Образ-символ </a:t>
            </a: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/>
            </a:r>
            <a:b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</a:br>
            <a:r>
              <a:rPr lang="uk-UA" sz="4200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камінного хреста</a:t>
            </a:r>
            <a:endParaRPr lang="ru-RU" sz="4200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72710" name="Picture 2" descr="C:\Users\Даша\Desktop\В.Стефаник\images (2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3663" y="3500438"/>
            <a:ext cx="23336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бъект 1"/>
          <p:cNvSpPr txBox="1">
            <a:spLocks/>
          </p:cNvSpPr>
          <p:nvPr/>
        </p:nvSpPr>
        <p:spPr>
          <a:xfrm>
            <a:off x="107950" y="3429000"/>
            <a:ext cx="6205538" cy="280352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i="1">
                <a:latin typeface="Tahoma" pitchFamily="34" charset="0"/>
              </a:rPr>
              <a:t>Чужина для Івана – символ смерті, тому-то таким болючим є прощання з рідною хатою, односельцями, рідною землею, на якій не можна прогодуватися, вижити.</a:t>
            </a: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endParaRPr lang="uk-UA" sz="2400" b="1">
              <a:latin typeface="Tahoma" pitchFamily="34" charset="0"/>
            </a:endParaRPr>
          </a:p>
          <a:p>
            <a:pPr>
              <a:lnSpc>
                <a:spcPct val="90000"/>
              </a:lnSpc>
              <a:spcBef>
                <a:spcPts val="600"/>
              </a:spcBef>
              <a:buClr>
                <a:schemeClr val="accent2"/>
              </a:buClr>
              <a:buSzPct val="85000"/>
              <a:buFont typeface="Wingdings 2" pitchFamily="18" charset="2"/>
              <a:buNone/>
            </a:pPr>
            <a:r>
              <a:rPr lang="uk-UA" sz="2400" b="1">
                <a:latin typeface="Tahoma" pitchFamily="34" charset="0"/>
              </a:rPr>
              <a:t>Образ хреста – це символ титанічної праці і поховання людини заживо.</a:t>
            </a:r>
            <a:endParaRPr lang="ru-RU" sz="2400" b="1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49078" y="388152"/>
            <a:ext cx="8099386" cy="1168639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kumimoji="1" lang="uk-UA" b="1" kern="1200" dirty="0">
                <a:ln/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Символіка новели </a:t>
            </a:r>
            <a:br>
              <a:rPr kumimoji="1" lang="uk-UA" b="1" kern="1200" dirty="0">
                <a:ln/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</a:br>
            <a:r>
              <a:rPr kumimoji="1" lang="uk-UA" b="1" kern="1200" dirty="0">
                <a:ln/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“Камінний хрест”:</a:t>
            </a:r>
            <a:endParaRPr kumimoji="1" lang="ru-RU" b="1" kern="1200" dirty="0">
              <a:ln/>
              <a:solidFill>
                <a:schemeClr val="tx1"/>
              </a:solidFill>
              <a:latin typeface="Verdana" pitchFamily="34" charset="0"/>
              <a:ea typeface="+mj-ea"/>
              <a:cs typeface="+mj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/>
        <p:txBody>
          <a:bodyPr>
            <a:noAutofit/>
          </a:bodyPr>
          <a:lstStyle/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прізвище і прізвисько;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щонайвищий і щонайгірший горб;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господар і кінь;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будяк, забитий у порепану п’яту;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масивний кам’яний хрест;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розвіяне листя;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11163">
              <a:buClr>
                <a:srgbClr val="92D050"/>
              </a:buClr>
              <a:buSzPct val="100000"/>
              <a:buFont typeface="Wingdings" pitchFamily="2" charset="2"/>
              <a:buChar char="§"/>
            </a:pPr>
            <a:r>
              <a:rPr lang="uk-UA" sz="3100">
                <a:effectLst>
                  <a:outerShdw blurRad="38100" dist="38100" dir="2700000" algn="tl">
                    <a:srgbClr val="FFFFFF"/>
                  </a:outerShdw>
                </a:effectLst>
              </a:rPr>
              <a:t>“далека могила”.</a:t>
            </a:r>
            <a:endParaRPr lang="ru-RU" sz="31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 descr="ANd9GcS5ySn9rkrOFKEoe_92BSUwRdMYHternyd_8vbJVwichljv2Wja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141663"/>
            <a:ext cx="4537075" cy="3397250"/>
          </a:xfrm>
          <a:prstGeom prst="rect">
            <a:avLst/>
          </a:prstGeom>
          <a:noFill/>
        </p:spPr>
      </p:pic>
      <p:pic>
        <p:nvPicPr>
          <p:cNvPr id="271363" name="Picture 3" descr="ANd9GcRKT2eT3j0_YYQllj1HpmoKrqoTdeczjHdmIutdKQCq83oh6M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1385888"/>
            <a:ext cx="3922712" cy="5472112"/>
          </a:xfrm>
          <a:prstGeom prst="rect">
            <a:avLst/>
          </a:prstGeom>
          <a:noFill/>
        </p:spPr>
      </p:pic>
      <p:pic>
        <p:nvPicPr>
          <p:cNvPr id="271364" name="Picture 4" descr="ANd9GcRWP-Aa8oIolIqGZKLLPE1aXTa3JIrTYP8vX_ykS6dpAgSM6xrvl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5435600" cy="27701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Box 1"/>
          <p:cNvSpPr txBox="1">
            <a:spLocks noChangeArrowheads="1"/>
          </p:cNvSpPr>
          <p:nvPr/>
        </p:nvSpPr>
        <p:spPr bwMode="auto">
          <a:xfrm>
            <a:off x="1403350" y="1341438"/>
            <a:ext cx="511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Arial" charset="0"/>
              </a:rPr>
              <a:t>Фрагменти фільму</a:t>
            </a:r>
          </a:p>
        </p:txBody>
      </p:sp>
      <p:pic>
        <p:nvPicPr>
          <p:cNvPr id="3" name="Іван оре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338"/>
            <a:ext cx="5416550" cy="433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0" name="Picture 2" descr="C:\Documents and Settings\home\Мои документы\Мои рисунки\495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0575" y="2759075"/>
            <a:ext cx="5795963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571472" y="0"/>
            <a:ext cx="8229600" cy="642942"/>
          </a:xfrm>
          <a:noFill/>
          <a:ln w="6350" cap="rnd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200" b="1" kern="12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Літературно-меморіальний музей в с. </a:t>
            </a:r>
            <a:r>
              <a:rPr lang="uk-UA" sz="3200" b="1" kern="1200" spc="-100" dirty="0" err="1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Русів</a:t>
            </a:r>
            <a:endParaRPr lang="uk-UA" sz="3200" b="1" kern="12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500063"/>
            <a:ext cx="8072437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     Все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життя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прожив у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селі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син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Василя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Кирило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хоча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скінчив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Торговельну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школу у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Львові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Він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допомагав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по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господарству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батькові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який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останніми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роками тяжко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хворів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 А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згодом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коли 1941 року в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батьківській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садибі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було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створено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Літературно-меморіальний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музей Василя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Стефаника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безкоштовно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віддав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половину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хати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під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експозицію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 І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був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директором музею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впродовж</a:t>
            </a:r>
            <a:r>
              <a:rPr lang="ru-RU" sz="1600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46 </a:t>
            </a:r>
            <a:r>
              <a:rPr lang="ru-RU" sz="1600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років</a:t>
            </a:r>
            <a:r>
              <a:rPr lang="ru-RU" sz="1600" dirty="0">
                <a:latin typeface="+mn-lt"/>
              </a:rPr>
              <a:t>.</a:t>
            </a:r>
            <a:endParaRPr lang="uk-UA" sz="1600" dirty="0">
              <a:latin typeface="+mn-lt"/>
            </a:endParaRPr>
          </a:p>
        </p:txBody>
      </p:sp>
      <p:pic>
        <p:nvPicPr>
          <p:cNvPr id="8294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428875"/>
            <a:ext cx="52149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2071688"/>
            <a:ext cx="37861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>
          <a:ln/>
        </p:spPr>
        <p:txBody>
          <a:bodyPr>
            <a:normAutofit/>
          </a:bodyPr>
          <a:lstStyle/>
          <a:p>
            <a:pPr algn="ctr"/>
            <a:r>
              <a:rPr lang="uk-UA" sz="3200">
                <a:latin typeface="Constantia" pitchFamily="18" charset="0"/>
              </a:rPr>
              <a:t>План заняття</a:t>
            </a:r>
            <a:endParaRPr lang="ru-RU" sz="3200">
              <a:latin typeface="Constantia" pitchFamily="18" charset="0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>
          <a:xfrm>
            <a:off x="2916238" y="620713"/>
            <a:ext cx="6227762" cy="612140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/>
              <a:t>1. “Бетховен українського слова”: основні етапи життєвого шляху письменника.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/>
              <a:t>2. Володар селянських дум і поет мужицької розпуки: загальний огляд новелістики Стефаника.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/>
              <a:t>3. Психологічне розкриття теми еміграції в новелі «Камінний хрест»:</a:t>
            </a:r>
            <a:endParaRPr lang="uk-UA" sz="2400" b="1" i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i="1"/>
              <a:t>а) історична основа твору;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i="1"/>
              <a:t>б) ідея нерозривної єдності людини з рідною землею в образі Івана Дідуха;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 i="1"/>
              <a:t>в) психологізм новели, символіка образів.</a:t>
            </a:r>
            <a:endParaRPr lang="uk-UA" sz="2400" b="1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2400" b="1"/>
              <a:t>4. Поняття про експресіонізм. Особливість експресіоністичного світобачення митця.</a:t>
            </a:r>
            <a:endParaRPr lang="ru-RU" sz="2400" b="1"/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87675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11267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1000125"/>
            <a:ext cx="3333750" cy="4572000"/>
          </a:xfrm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14313"/>
            <a:ext cx="47148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00" y="2428875"/>
            <a:ext cx="4714875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4643438"/>
            <a:ext cx="478631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500063"/>
            <a:ext cx="4357688" cy="4071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70500" y="2727325"/>
            <a:ext cx="3305175" cy="31226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3" y="4643438"/>
            <a:ext cx="4572000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…На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високому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пагорбі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— пантеон славного роду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Стефаників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Останній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спочинок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знайшли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на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ньому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Василь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Стефаник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йогобатьки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дружина,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брати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,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сестри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і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внук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геніального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+mn-lt"/>
              </a:rPr>
              <a:t>письменника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+mn-lt"/>
              </a:rPr>
              <a:t>.</a:t>
            </a:r>
            <a:endParaRPr lang="uk-UA" b="1"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341313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 idx="4294967295"/>
          </p:nvPr>
        </p:nvSpPr>
        <p:spPr>
          <a:xfrm>
            <a:off x="685800" y="1676400"/>
            <a:ext cx="7772400" cy="1828800"/>
          </a:xfrm>
        </p:spPr>
        <p:txBody>
          <a:bodyPr anchor="ctr"/>
          <a:lstStyle/>
          <a:p>
            <a:r>
              <a:rPr lang="uk-UA" sz="4000">
                <a:effectLst>
                  <a:outerShdw blurRad="38100" dist="38100" dir="2700000" algn="tl">
                    <a:srgbClr val="000000"/>
                  </a:outerShdw>
                </a:effectLst>
              </a:rPr>
              <a:t>Домашнє завдання: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4294967295"/>
          </p:nvPr>
        </p:nvSpPr>
        <p:spPr>
          <a:xfrm>
            <a:off x="2181225" y="3735388"/>
            <a:ext cx="5691188" cy="1749425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2100">
                <a:effectLst>
                  <a:outerShdw blurRad="38100" dist="38100" dir="2700000" algn="tl">
                    <a:srgbClr val="FFFFFF"/>
                  </a:outerShdw>
                </a:effectLst>
              </a:rPr>
              <a:t>Завершити укладання таблиці  «Риси прози М.Коцюбинського та В.Стефаника»;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uk-UA" sz="2100">
                <a:effectLst>
                  <a:outerShdw blurRad="38100" dist="38100" dir="2700000" algn="tl">
                    <a:srgbClr val="FFFFFF"/>
                  </a:outerShdw>
                </a:effectLst>
              </a:rPr>
              <a:t>- Дослідити походження прізвища Дідух. Чи може і це прізвище бути символом у новелі «Камінний хрест»?</a:t>
            </a:r>
            <a:r>
              <a:rPr lang="uk-UA" sz="2100"/>
              <a:t> </a:t>
            </a:r>
            <a:endParaRPr lang="ru-RU" sz="2100"/>
          </a:p>
        </p:txBody>
      </p: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214290"/>
            <a:ext cx="8501122" cy="1928826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kumimoji="1" lang="uk-UA" b="1" kern="1200" dirty="0">
                <a:ln/>
                <a:solidFill>
                  <a:schemeClr val="tx1"/>
                </a:solidFill>
                <a:latin typeface="Verdana" pitchFamily="34" charset="0"/>
                <a:ea typeface="+mj-ea"/>
                <a:cs typeface="+mj-cs"/>
              </a:rPr>
              <a:t>Скласти порівняльну таблицю рис прози М.Коцюбинського та В.Стефаника.</a:t>
            </a:r>
            <a:endParaRPr kumimoji="1" lang="ru-RU" b="1" kern="1200" dirty="0">
              <a:ln/>
              <a:solidFill>
                <a:schemeClr val="tx1"/>
              </a:solidFill>
              <a:latin typeface="Verdana" pitchFamily="34" charset="0"/>
              <a:ea typeface="+mj-ea"/>
              <a:cs typeface="+mj-cs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500063" y="2000250"/>
          <a:ext cx="8058150" cy="4286250"/>
        </p:xfrm>
        <a:graphic>
          <a:graphicData uri="http://schemas.openxmlformats.org/drawingml/2006/table">
            <a:tbl>
              <a:tblPr/>
              <a:tblGrid>
                <a:gridCol w="4029075"/>
                <a:gridCol w="4029075"/>
              </a:tblGrid>
              <a:tr h="1671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Імпресіонізм в прозі Михайла Коцюбинського</a:t>
                      </a: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  <a:cs typeface="Arial" charset="0"/>
                        </a:rPr>
                        <a:t>Експресіонізм в прозі Василя Стефаника</a:t>
                      </a:r>
                      <a:endParaRPr kumimoji="0" lang="ru-RU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FFC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14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Verdan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E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/>
          <a:p>
            <a:endParaRPr lang="ru-RU" sz="4200"/>
          </a:p>
        </p:txBody>
      </p:sp>
      <p:pic>
        <p:nvPicPr>
          <p:cNvPr id="12291" name="Picture 7" descr="ANd9GcRbzEwyYY69lTCcMZgq584tUpid02914wnbKNiCDs1VZIsic_3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971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0"/>
            <a:ext cx="4932362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3213100"/>
            <a:ext cx="3995737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5263"/>
            <a:ext cx="51117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/>
          <a:p>
            <a:endParaRPr lang="ru-RU" sz="4200"/>
          </a:p>
        </p:txBody>
      </p:sp>
      <p:sp>
        <p:nvSpPr>
          <p:cNvPr id="13316" name="AutoShape 6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sp>
        <p:nvSpPr>
          <p:cNvPr id="13317" name="AutoShape 8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Arial" charset="0"/>
            </a:endParaRPr>
          </a:p>
        </p:txBody>
      </p:sp>
      <p:pic>
        <p:nvPicPr>
          <p:cNvPr id="13318" name="Picture 10" descr="250px-%D0%A1%D1%82%D0%B5%D0%BF%D1%8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950" y="0"/>
            <a:ext cx="925195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1" descr="8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0275" y="0"/>
            <a:ext cx="31337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2" descr="82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2781300"/>
            <a:ext cx="31337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7950" y="115888"/>
            <a:ext cx="41624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3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3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DSCF9445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25687" y="-3150"/>
            <a:ext cx="8800160" cy="8615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7" y="-200227"/>
            <a:ext cx="3840748" cy="2880951"/>
          </a:xfrm>
          <a:prstGeom prst="ellipse">
            <a:avLst/>
          </a:prstGeom>
          <a:noFill/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4">
      <a:dk1>
        <a:srgbClr val="000000"/>
      </a:dk1>
      <a:lt1>
        <a:srgbClr val="64AAAE"/>
      </a:lt1>
      <a:dk2>
        <a:srgbClr val="FFFFCC"/>
      </a:dk2>
      <a:lt2>
        <a:srgbClr val="5F5F5F"/>
      </a:lt2>
      <a:accent1>
        <a:srgbClr val="B4B1DB"/>
      </a:accent1>
      <a:accent2>
        <a:srgbClr val="61C1D7"/>
      </a:accent2>
      <a:accent3>
        <a:srgbClr val="B8D2D3"/>
      </a:accent3>
      <a:accent4>
        <a:srgbClr val="000000"/>
      </a:accent4>
      <a:accent5>
        <a:srgbClr val="D6D5EA"/>
      </a:accent5>
      <a:accent6>
        <a:srgbClr val="57AFC3"/>
      </a:accent6>
      <a:hlink>
        <a:srgbClr val="257177"/>
      </a:hlink>
      <a:folHlink>
        <a:srgbClr val="CCCCCC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1554</TotalTime>
  <Words>1508</Words>
  <Application>Microsoft Office PowerPoint</Application>
  <PresentationFormat>Экран (4:3)</PresentationFormat>
  <Paragraphs>164</Paragraphs>
  <Slides>63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7" baseType="lpstr">
      <vt:lpstr>Arial</vt:lpstr>
      <vt:lpstr>Times New Roman</vt:lpstr>
      <vt:lpstr>Verdana</vt:lpstr>
      <vt:lpstr>Wingdings</vt:lpstr>
      <vt:lpstr>Calibri</vt:lpstr>
      <vt:lpstr>Viner Hand ITC</vt:lpstr>
      <vt:lpstr>Constantia</vt:lpstr>
      <vt:lpstr>Courier New</vt:lpstr>
      <vt:lpstr>Arial Narrow</vt:lpstr>
      <vt:lpstr>Mistral</vt:lpstr>
      <vt:lpstr>Corbel</vt:lpstr>
      <vt:lpstr>Tahoma</vt:lpstr>
      <vt:lpstr>Wingdings 2</vt:lpstr>
      <vt:lpstr>Затмение</vt:lpstr>
      <vt:lpstr>ВП НУБіП України “Заліщицький аграрний коледж ім. Є. Храпливого”</vt:lpstr>
      <vt:lpstr>Слайд 2</vt:lpstr>
      <vt:lpstr>Слайд 3</vt:lpstr>
      <vt:lpstr>Слайд 4</vt:lpstr>
      <vt:lpstr>Тема: Від мужицької Голгофи – до країни кленового листя</vt:lpstr>
      <vt:lpstr>План заняття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Може, мені на чужині Жити легше буде, Як іноді в Україні  Згадувати будуть.                             (Т. Шевченко)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Еміграція</vt:lpstr>
      <vt:lpstr>Еміграція</vt:lpstr>
      <vt:lpstr>Пам’ятники емігрантам</vt:lpstr>
      <vt:lpstr>Слайд 48</vt:lpstr>
      <vt:lpstr>Слайд 49</vt:lpstr>
      <vt:lpstr>Слайд 50</vt:lpstr>
      <vt:lpstr>        «Камінний хрест» (1900)</vt:lpstr>
      <vt:lpstr>Новела «Камінний хрест»</vt:lpstr>
      <vt:lpstr>  Композиція новели «Камінний хрест»</vt:lpstr>
      <vt:lpstr>   Головний образ твору</vt:lpstr>
      <vt:lpstr>Образ-символ  камінного хреста</vt:lpstr>
      <vt:lpstr>Символіка новели  “Камінний хрест”:</vt:lpstr>
      <vt:lpstr>Слайд 57</vt:lpstr>
      <vt:lpstr>Слайд 58</vt:lpstr>
      <vt:lpstr>Літературно-меморіальний музей в с. Русів</vt:lpstr>
      <vt:lpstr>Слайд 60</vt:lpstr>
      <vt:lpstr>Слайд 61</vt:lpstr>
      <vt:lpstr>Домашнє завдання:</vt:lpstr>
      <vt:lpstr>Скласти порівняльну таблицю рис прози М.Коцюбинського та В.Стефаника.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Демонстрационная версия</cp:lastModifiedBy>
  <cp:revision>96</cp:revision>
  <dcterms:created xsi:type="dcterms:W3CDTF">2012-02-29T16:41:13Z</dcterms:created>
  <dcterms:modified xsi:type="dcterms:W3CDTF">2015-06-12T07:51:00Z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3194840</vt:lpwstr>
  </property>
  <property fmtid="{D5CDD505-2E9C-101B-9397-08002B2CF9AE}" name="NXPowerLiteVersion" pid="3">
    <vt:lpwstr>D4.1.4</vt:lpwstr>
  </property>
</Properties>
</file>