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9" r:id="rId2"/>
  </p:sldMasterIdLst>
  <p:sldIdLst>
    <p:sldId id="257" r:id="rId3"/>
    <p:sldId id="258" r:id="rId4"/>
    <p:sldId id="259" r:id="rId5"/>
    <p:sldId id="260" r:id="rId6"/>
    <p:sldId id="261" r:id="rId7"/>
    <p:sldId id="270" r:id="rId8"/>
    <p:sldId id="264" r:id="rId9"/>
    <p:sldId id="265" r:id="rId10"/>
    <p:sldId id="269" r:id="rId11"/>
    <p:sldId id="263" r:id="rId12"/>
    <p:sldId id="267" r:id="rId13"/>
    <p:sldId id="262" r:id="rId14"/>
    <p:sldId id="266" r:id="rId15"/>
    <p:sldId id="268" r:id="rId16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>
      <p:cViewPr varScale="1">
        <p:scale>
          <a:sx n="87" d="100"/>
          <a:sy n="87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190920"/>
      </p:ext>
    </p:extLst>
  </p:cSld>
  <p:clrMapOvr>
    <a:masterClrMapping/>
  </p:clrMapOvr>
  <p:transition spd="slow" advClick="0" advTm="10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269477"/>
      </p:ext>
    </p:extLst>
  </p:cSld>
  <p:clrMapOvr>
    <a:masterClrMapping/>
  </p:clrMapOvr>
  <p:transition spd="slow" advClick="0" advTm="10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396009"/>
      </p:ext>
    </p:extLst>
  </p:cSld>
  <p:clrMapOvr>
    <a:masterClrMapping/>
  </p:clrMapOvr>
  <p:transition spd="slow" advClick="0" advTm="10000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139911"/>
      </p:ext>
    </p:extLst>
  </p:cSld>
  <p:clrMapOvr>
    <a:masterClrMapping/>
  </p:clrMapOvr>
  <p:transition spd="slow" advClick="0" advTm="10000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CF4C-9B13-45A5-8AFB-52B545F48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17910"/>
      </p:ext>
    </p:extLst>
  </p:cSld>
  <p:clrMapOvr>
    <a:masterClrMapping/>
  </p:clrMapOvr>
  <p:transition spd="slow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8533F-B522-4C59-99AD-20F546CAD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873487"/>
      </p:ext>
    </p:extLst>
  </p:cSld>
  <p:clrMapOvr>
    <a:masterClrMapping/>
  </p:clrMapOvr>
  <p:transition spd="slow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37401-57D6-4FF0-889C-533FF7400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353638"/>
      </p:ext>
    </p:extLst>
  </p:cSld>
  <p:clrMapOvr>
    <a:masterClrMapping/>
  </p:clrMapOvr>
  <p:transition spd="slow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00082-27B4-489B-9ACD-E710EBB0A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820025"/>
      </p:ext>
    </p:extLst>
  </p:cSld>
  <p:clrMapOvr>
    <a:masterClrMapping/>
  </p:clrMapOvr>
  <p:transition spd="slow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6B27-5283-4FE3-BAB1-B661A000E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900504"/>
      </p:ext>
    </p:extLst>
  </p:cSld>
  <p:clrMapOvr>
    <a:masterClrMapping/>
  </p:clrMapOvr>
  <p:transition spd="slow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79E7-3E57-4ABF-849B-CCE99ED47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90494"/>
      </p:ext>
    </p:extLst>
  </p:cSld>
  <p:clrMapOvr>
    <a:masterClrMapping/>
  </p:clrMapOvr>
  <p:transition spd="slow"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70AD6-58DA-4F15-B8D3-8B024170D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786372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610791"/>
      </p:ext>
    </p:extLst>
  </p:cSld>
  <p:clrMapOvr>
    <a:masterClrMapping/>
  </p:clrMapOvr>
  <p:transition spd="slow" advClick="0" advTm="10000"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F38D1-C389-403A-86D1-03FC9073D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44971"/>
      </p:ext>
    </p:extLst>
  </p:cSld>
  <p:clrMapOvr>
    <a:masterClrMapping/>
  </p:clrMapOvr>
  <p:transition spd="slow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DA1DE-4C9E-41AE-8E71-841919C32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879131"/>
      </p:ext>
    </p:extLst>
  </p:cSld>
  <p:clrMapOvr>
    <a:masterClrMapping/>
  </p:clrMapOvr>
  <p:transition spd="slow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84A3F-C94C-46A8-8925-8C15F19A2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71301"/>
      </p:ext>
    </p:extLst>
  </p:cSld>
  <p:clrMapOvr>
    <a:masterClrMapping/>
  </p:clrMapOvr>
  <p:transition spd="slow"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D74B3-745C-4C2F-A4ED-8620E186B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498193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537365"/>
      </p:ext>
    </p:extLst>
  </p:cSld>
  <p:clrMapOvr>
    <a:masterClrMapping/>
  </p:clrMapOvr>
  <p:transition spd="slow" advClick="0" advTm="10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08379"/>
      </p:ext>
    </p:extLst>
  </p:cSld>
  <p:clrMapOvr>
    <a:masterClrMapping/>
  </p:clrMapOvr>
  <p:transition spd="slow" advClick="0" advTm="10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353381"/>
      </p:ext>
    </p:extLst>
  </p:cSld>
  <p:clrMapOvr>
    <a:masterClrMapping/>
  </p:clrMapOvr>
  <p:transition spd="slow" advClick="0" advTm="10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2009"/>
      </p:ext>
    </p:extLst>
  </p:cSld>
  <p:clrMapOvr>
    <a:masterClrMapping/>
  </p:clrMapOvr>
  <p:transition spd="slow" advClick="0" advTm="10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076156"/>
      </p:ext>
    </p:extLst>
  </p:cSld>
  <p:clrMapOvr>
    <a:masterClrMapping/>
  </p:clrMapOvr>
  <p:transition spd="slow" advClick="0" advTm="10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138252"/>
      </p:ext>
    </p:extLst>
  </p:cSld>
  <p:clrMapOvr>
    <a:masterClrMapping/>
  </p:clrMapOvr>
  <p:transition spd="slow" advClick="0" advTm="10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456579"/>
      </p:ext>
    </p:extLst>
  </p:cSld>
  <p:clrMapOvr>
    <a:masterClrMapping/>
  </p:clrMapOvr>
  <p:transition spd="slow" advClick="0" advTm="10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B4C71EC6-210F-42DE-9C53-41977AD35B3D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ransition spd="slow" advClick="0" advTm="10000">
    <p:wipe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19062942-6CC5-4479-A8FA-A523A39EC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1" fontAlgn="base" hangingPunct="1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1" fontAlgn="base" hangingPunct="1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1" fontAlgn="base" hangingPunct="1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1" fontAlgn="base" hangingPunct="1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1" fontAlgn="base" hangingPunct="1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6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51950" cy="740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C:\Users\TM\Desktop\Фото\раара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547">
            <a:off x="1169174" y="979284"/>
            <a:ext cx="3041650" cy="525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196975"/>
            <a:ext cx="5832475" cy="44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324372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52525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Змістові частини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Заповіту”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uk-UA" sz="3600" b="1" i="1" u="sng" dirty="0" smtClean="0">
                <a:solidFill>
                  <a:schemeClr val="bg2">
                    <a:lumMod val="50000"/>
                  </a:schemeClr>
                </a:solidFill>
              </a:rPr>
              <a:t>1 частина: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 прохання поета поховати його на Україні;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широка картина </a:t>
            </a:r>
            <a:r>
              <a:rPr lang="ru-RU" sz="3600" dirty="0" err="1" smtClean="0">
                <a:solidFill>
                  <a:schemeClr val="bg2">
                    <a:lumMod val="50000"/>
                  </a:schemeClr>
                </a:solidFill>
              </a:rPr>
              <a:t>природи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bg2">
                    <a:lumMod val="50000"/>
                  </a:schemeClr>
                </a:solidFill>
              </a:rPr>
              <a:t>рідного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 краю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sz="3600" b="1" i="1" u="sng" dirty="0" smtClean="0">
                <a:solidFill>
                  <a:schemeClr val="bg2">
                    <a:lumMod val="50000"/>
                  </a:schemeClr>
                </a:solidFill>
              </a:rPr>
              <a:t>2 частина: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 заклик до боротьби, до повалення існуючого ладу; ненависть до панів-кріпосників.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sz="3600" b="1" i="1" u="sng" dirty="0" smtClean="0">
                <a:solidFill>
                  <a:schemeClr val="bg2">
                    <a:lumMod val="50000"/>
                  </a:schemeClr>
                </a:solidFill>
              </a:rPr>
              <a:t>3 частина</a:t>
            </a:r>
            <a:r>
              <a:rPr lang="uk-UA" sz="3600" b="1" u="sng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 мрії про нове суспільство після знищення кріпацтва.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69881583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33454"/>
            <a:ext cx="10081120" cy="759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0886"/>
            <a:ext cx="9864725" cy="7173913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u="sng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196752"/>
            <a:ext cx="10153128" cy="61658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                     </a:t>
            </a: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Художні засоби</a:t>
            </a:r>
            <a:endParaRPr lang="en-US" sz="4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Епітети:</a:t>
            </a:r>
            <a:r>
              <a:rPr lang="uk-UA" dirty="0" smtClean="0"/>
              <a:t> 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 на Вкраїні милій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кров ворожу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”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степ широкий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</a:t>
            </a:r>
            <a:endParaRPr lang="en-US" sz="2400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лани широкополі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 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’’ 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Дніпро ревучий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 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 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uk-UA" sz="2400" dirty="0" err="1" smtClean="0">
                <a:solidFill>
                  <a:schemeClr val="accent4">
                    <a:lumMod val="10000"/>
                  </a:schemeClr>
                </a:solidFill>
              </a:rPr>
              <a:t>вражая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accent4">
                    <a:lumMod val="10000"/>
                  </a:schemeClr>
                </a:solidFill>
              </a:rPr>
              <a:t>злая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 кров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 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 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сім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я велика ,сім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я вольна,нова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 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 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’’ 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незлим тихим словом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err="1" smtClean="0">
                <a:solidFill>
                  <a:schemeClr val="accent4">
                    <a:lumMod val="10000"/>
                  </a:schemeClr>
                </a:solidFill>
              </a:rPr>
              <a:t>синєє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 море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 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 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Метафори: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кров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ю волю </a:t>
            </a:r>
            <a:r>
              <a:rPr lang="uk-UA" sz="2400" dirty="0" err="1" smtClean="0">
                <a:solidFill>
                  <a:schemeClr val="accent4">
                    <a:lumMod val="10000"/>
                  </a:schemeClr>
                </a:solidFill>
              </a:rPr>
              <a:t>окропіте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 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кайдани </a:t>
            </a:r>
            <a:r>
              <a:rPr lang="uk-UA" sz="2400" dirty="0" err="1" smtClean="0">
                <a:solidFill>
                  <a:schemeClr val="accent4">
                    <a:lumMod val="10000"/>
                  </a:schemeClr>
                </a:solidFill>
              </a:rPr>
              <a:t>порвіте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 ’’</a:t>
            </a:r>
            <a:r>
              <a:rPr lang="uk-UA" sz="2400" dirty="0" smtClean="0">
                <a:solidFill>
                  <a:schemeClr val="accent4">
                    <a:lumMod val="10000"/>
                  </a:schemeClr>
                </a:solidFill>
              </a:rPr>
              <a:t>,</a:t>
            </a:r>
            <a:r>
              <a:rPr lang="en-US" sz="280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smtClean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uk-UA" sz="2800" dirty="0" smtClean="0">
                <a:solidFill>
                  <a:schemeClr val="accent4">
                    <a:lumMod val="10000"/>
                  </a:schemeClr>
                </a:solidFill>
              </a:rPr>
              <a:t>понесе з України у </a:t>
            </a:r>
            <a:r>
              <a:rPr lang="uk-UA" sz="2800" dirty="0" err="1" smtClean="0">
                <a:solidFill>
                  <a:schemeClr val="accent4">
                    <a:lumMod val="10000"/>
                  </a:schemeClr>
                </a:solidFill>
              </a:rPr>
              <a:t>синєє</a:t>
            </a:r>
            <a:r>
              <a:rPr lang="uk-UA" sz="2800" dirty="0" smtClean="0">
                <a:solidFill>
                  <a:schemeClr val="accent4">
                    <a:lumMod val="10000"/>
                  </a:schemeClr>
                </a:solidFill>
              </a:rPr>
              <a:t> море кров ворожу</a:t>
            </a: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</a:rPr>
              <a:t> ’’</a:t>
            </a:r>
            <a:r>
              <a:rPr lang="uk-UA" sz="2800" dirty="0" smtClean="0">
                <a:solidFill>
                  <a:schemeClr val="accent4">
                    <a:lumMod val="10000"/>
                  </a:schemeClr>
                </a:solidFill>
              </a:rPr>
              <a:t>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</a:rPr>
              <a:t>Тафтологія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accent4">
                    <a:lumMod val="10000"/>
                  </a:schemeClr>
                </a:solidFill>
              </a:rPr>
              <a:t>,,реве ревучий</a:t>
            </a: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</a:rPr>
              <a:t>”, </a:t>
            </a:r>
            <a:r>
              <a:rPr lang="uk-UA" sz="2800" dirty="0" smtClean="0">
                <a:solidFill>
                  <a:schemeClr val="accent4">
                    <a:lumMod val="10000"/>
                  </a:schemeClr>
                </a:solidFill>
              </a:rPr>
              <a:t>,,в сім</a:t>
            </a: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</a:rPr>
              <a:t>’</a:t>
            </a:r>
            <a:r>
              <a:rPr lang="uk-UA" sz="2800" dirty="0" smtClean="0">
                <a:solidFill>
                  <a:schemeClr val="accent4">
                    <a:lumMod val="10000"/>
                  </a:schemeClr>
                </a:solidFill>
              </a:rPr>
              <a:t>ї</a:t>
            </a: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</a:rPr>
              <a:t>”</a:t>
            </a:r>
            <a:r>
              <a:rPr lang="ru-RU" sz="2800" dirty="0" smtClean="0">
                <a:solidFill>
                  <a:schemeClr val="accent4">
                    <a:lumMod val="10000"/>
                  </a:schemeClr>
                </a:solidFill>
              </a:rPr>
              <a:t>, ,,як…</a:t>
            </a:r>
            <a:r>
              <a:rPr lang="ru-RU" sz="2800" dirty="0" err="1" smtClean="0">
                <a:solidFill>
                  <a:schemeClr val="accent4">
                    <a:lumMod val="10000"/>
                  </a:schemeClr>
                </a:solidFill>
              </a:rPr>
              <a:t>було</a:t>
            </a:r>
            <a:r>
              <a:rPr lang="ru-RU" sz="2800" dirty="0" smtClean="0">
                <a:solidFill>
                  <a:schemeClr val="accent4">
                    <a:lumMod val="10000"/>
                  </a:schemeClr>
                </a:solidFill>
              </a:rPr>
              <a:t>…</a:t>
            </a: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</a:rPr>
              <a:t>”</a:t>
            </a:r>
            <a:endParaRPr lang="ru-RU" sz="28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70006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413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350" y="1989138"/>
            <a:ext cx="6481763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5400" dirty="0" err="1">
                <a:solidFill>
                  <a:schemeClr val="accent1">
                    <a:lumMod val="50000"/>
                  </a:schemeClr>
                </a:solidFill>
              </a:rPr>
              <a:t>Апосіопеза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</a:rPr>
              <a:t>(умовчання)</a:t>
            </a:r>
            <a:r>
              <a:rPr lang="uk-UA" sz="3200" dirty="0" err="1">
                <a:solidFill>
                  <a:schemeClr val="accent4">
                    <a:lumMod val="10000"/>
                  </a:schemeClr>
                </a:solidFill>
              </a:rPr>
              <a:t>-зумисний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</a:rPr>
              <a:t> обрив висловлювання в розрахунку на творче завершення його адресату.</a:t>
            </a:r>
            <a:endParaRPr lang="ru-RU" sz="32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99515"/>
      </p:ext>
    </p:extLst>
  </p:cSld>
  <p:clrMapOvr>
    <a:masterClrMapping/>
  </p:clrMapOvr>
  <p:transition spd="slow" advClick="0" advTm="17168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000" u="sng" dirty="0" smtClean="0">
                <a:solidFill>
                  <a:schemeClr val="accent1">
                    <a:lumMod val="50000"/>
                  </a:schemeClr>
                </a:solidFill>
              </a:rPr>
              <a:t>Закріплення вивченого матеріалу</a:t>
            </a:r>
            <a:br>
              <a:rPr lang="uk-UA" sz="4000" u="sng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2800" u="sng" dirty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використовується метод “Мікрофон”)</a:t>
            </a:r>
            <a:endParaRPr lang="ru-RU" sz="4000" u="sng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Що нового ви дізналися про                 Т. Шевченка та його творчість?</a:t>
            </a:r>
          </a:p>
          <a:p>
            <a:pPr eaLnBrk="1" hangingPunct="1">
              <a:defRPr/>
            </a:pP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Скількома мовами був перекладений ”Заповіт”?</a:t>
            </a:r>
          </a:p>
          <a:p>
            <a:pPr eaLnBrk="1" hangingPunct="1">
              <a:defRPr/>
            </a:pP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Які події відбулися в житті поета, що він вирішив написати цей твір?</a:t>
            </a:r>
          </a:p>
          <a:p>
            <a:pPr eaLnBrk="1" hangingPunct="1">
              <a:defRPr/>
            </a:pP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Яка головна думка твору?</a:t>
            </a:r>
          </a:p>
        </p:txBody>
      </p:sp>
    </p:spTree>
    <p:extLst>
      <p:ext uri="{BB962C8B-B14F-4D97-AF65-F5344CB8AC3E}">
        <p14:creationId xmlns:p14="http://schemas.microsoft.com/office/powerpoint/2010/main" val="2269710990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14288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u="sng" dirty="0" smtClean="0">
                <a:solidFill>
                  <a:schemeClr val="accent1">
                    <a:lumMod val="50000"/>
                  </a:schemeClr>
                </a:solidFill>
              </a:rPr>
              <a:t>Домашнє завдання:</a:t>
            </a:r>
            <a:endParaRPr lang="ru-RU" u="sng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5544616"/>
          </a:xfrm>
        </p:spPr>
        <p:txBody>
          <a:bodyPr/>
          <a:lstStyle/>
          <a:p>
            <a:pPr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Вивчити ,,Заповіт” </a:t>
            </a:r>
            <a:r>
              <a:rPr lang="uk-UA" sz="4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напам</a:t>
            </a: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ять.</a:t>
            </a:r>
            <a:endParaRPr lang="uk-UA" sz="4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Завдання на вибір:</a:t>
            </a:r>
          </a:p>
          <a:p>
            <a:pPr eaLnBrk="1" hangingPunct="1"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Підготувати повідомлення про перепоховання Т. Шевченка на Чернечій горі.</a:t>
            </a:r>
          </a:p>
          <a:p>
            <a:pPr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Написати твір-мініатюру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 ,,</a:t>
            </a:r>
            <a:r>
              <a:rPr lang="uk-UA" sz="4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ятаймо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заповіт Тараса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”.</a:t>
            </a:r>
            <a:endParaRPr lang="en-US" sz="4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145693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504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836613"/>
            <a:ext cx="7991475" cy="54721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       Поезія 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(гр.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poisis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творчість) -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1)Словесна художня творчість; мистецтво художнього  відображення дійсності в словесних образах.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uk-UA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2) Твори,написані віршами, ритмізованою мовою; протилежне - проза.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uk-UA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3)Окремий твір,написаний ритмізованою мовою; вірш. </a:t>
            </a:r>
          </a:p>
        </p:txBody>
      </p:sp>
    </p:spTree>
    <p:extLst>
      <p:ext uri="{BB962C8B-B14F-4D97-AF65-F5344CB8AC3E}">
        <p14:creationId xmlns:p14="http://schemas.microsoft.com/office/powerpoint/2010/main" val="1397227785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458788"/>
            <a:ext cx="8229600" cy="1511301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Мотивація навчальної діяльності</a:t>
            </a:r>
            <a:endParaRPr lang="ru-RU" sz="4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712200" cy="60213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Текст твору Т.Шевченко написав 25 грудня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1845 р. в Переяславі. Вперше поезію було 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надруковано 1859р. у </a:t>
            </a: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</a:rPr>
              <a:t>м.Лейпциг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під назвою 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Думка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’. Загальновідома назва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Заповіт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з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явилася у виданні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Кобзаря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1867р.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Заповіт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’’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відомий не лише в Україні, а й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далеко за її межами. </a:t>
            </a:r>
            <a:r>
              <a:rPr lang="uk-UA" dirty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ро це свідчить той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факт, що поезію перекладено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120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мовами світу</a:t>
            </a:r>
            <a:r>
              <a:rPr lang="uk-UA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786011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25" y="-114300"/>
            <a:ext cx="9229725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750" y="0"/>
            <a:ext cx="8604250" cy="6616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 err="1">
                <a:solidFill>
                  <a:schemeClr val="tx2">
                    <a:lumMod val="10000"/>
                  </a:schemeClr>
                </a:solidFill>
              </a:rPr>
              <a:t>Тлумачення</a:t>
            </a:r>
            <a:r>
              <a:rPr lang="ru-RU" sz="4000" b="1" i="1" dirty="0">
                <a:solidFill>
                  <a:schemeClr val="tx2">
                    <a:lumMod val="10000"/>
                  </a:schemeClr>
                </a:solidFill>
              </a:rPr>
              <a:t> слова «</a:t>
            </a:r>
            <a:r>
              <a:rPr lang="ru-RU" sz="4000" b="1" i="1" dirty="0" err="1">
                <a:solidFill>
                  <a:schemeClr val="tx2">
                    <a:lumMod val="10000"/>
                  </a:schemeClr>
                </a:solidFill>
              </a:rPr>
              <a:t>заповіт</a:t>
            </a:r>
            <a:r>
              <a:rPr lang="ru-RU" sz="4000" b="1" i="1" dirty="0">
                <a:solidFill>
                  <a:schemeClr val="tx2">
                    <a:lumMod val="10000"/>
                  </a:schemeClr>
                </a:solidFill>
              </a:rPr>
              <a:t>»</a:t>
            </a:r>
            <a:br>
              <a:rPr lang="ru-RU" sz="4000" b="1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4000" b="1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4000" b="1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400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а)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офіційний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документ,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який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містить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розпорядження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певної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особи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щодо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її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майна на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випадок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смерті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//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Передсмертна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воля; </a:t>
            </a:r>
            <a:b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б)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настанова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, наказ,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дані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послідовникам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або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нащадкам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// Те,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що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увійшло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в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традицію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,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встановилося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з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давніх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часів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; </a:t>
            </a:r>
            <a:b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в)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суворе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правило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поведінки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,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неухильний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обов’язок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 (</a:t>
            </a:r>
            <a:r>
              <a:rPr lang="ru-RU" sz="3200" b="1" i="1" dirty="0" err="1">
                <a:solidFill>
                  <a:schemeClr val="accent4">
                    <a:lumMod val="10000"/>
                  </a:schemeClr>
                </a:solidFill>
              </a:rPr>
              <a:t>заповідь</a:t>
            </a:r>
            <a:r>
              <a:rPr lang="ru-RU" sz="3200" b="1" i="1" dirty="0">
                <a:solidFill>
                  <a:schemeClr val="accent4">
                    <a:lumMod val="10000"/>
                  </a:schemeClr>
                </a:solidFill>
              </a:rPr>
              <a:t>).</a:t>
            </a:r>
            <a:r>
              <a:rPr lang="ru-RU" sz="2400" b="1" i="1" dirty="0">
                <a:solidFill>
                  <a:schemeClr val="accent4">
                    <a:lumMod val="10000"/>
                  </a:schemeClr>
                </a:solidFill>
              </a:rPr>
              <a:t/>
            </a:r>
            <a:br>
              <a:rPr lang="ru-RU" sz="2400" b="1" i="1" dirty="0">
                <a:solidFill>
                  <a:schemeClr val="accent4">
                    <a:lumMod val="10000"/>
                  </a:schemeClr>
                </a:solidFill>
              </a:rPr>
            </a:br>
            <a:endParaRPr lang="ru-RU" sz="2400" b="1" i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01227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177338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74663" y="115888"/>
            <a:ext cx="8229600" cy="252095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uk-UA" sz="4800" dirty="0" err="1" smtClean="0">
                <a:solidFill>
                  <a:schemeClr val="accent1">
                    <a:lumMod val="50000"/>
                  </a:schemeClr>
                </a:solidFill>
              </a:rPr>
              <a:t>ипереджувальне</a:t>
            </a:r>
            <a:r>
              <a:rPr lang="uk-UA" sz="4800" dirty="0" smtClean="0">
                <a:solidFill>
                  <a:schemeClr val="accent1">
                    <a:lumMod val="50000"/>
                  </a:schemeClr>
                </a:solidFill>
              </a:rPr>
              <a:t> завдання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думайтесь у зміст твору і дайте відповіді на питання:</a:t>
            </a:r>
            <a:endParaRPr lang="ru-RU" sz="4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852738"/>
            <a:ext cx="8229600" cy="3455987"/>
          </a:xfrm>
        </p:spPr>
        <p:txBody>
          <a:bodyPr/>
          <a:lstStyle/>
          <a:p>
            <a:pPr eaLnBrk="1" hangingPunct="1">
              <a:defRPr/>
            </a:pPr>
            <a:r>
              <a:rPr lang="uk-UA" sz="3600" i="1" dirty="0" smtClean="0">
                <a:solidFill>
                  <a:schemeClr val="bg2">
                    <a:lumMod val="50000"/>
                  </a:schemeClr>
                </a:solidFill>
              </a:rPr>
              <a:t>Які асоціації стосовно ліричного героя твору у вас виникають (хто звертається й до кого з рядками поезії)?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eaLnBrk="1" hangingPunct="1">
              <a:defRPr/>
            </a:pPr>
            <a:r>
              <a:rPr lang="uk-UA" sz="3600" i="1" dirty="0" smtClean="0">
                <a:solidFill>
                  <a:schemeClr val="bg2">
                    <a:lumMod val="50000"/>
                  </a:schemeClr>
                </a:solidFill>
              </a:rPr>
              <a:t>Які почуття виникають у вас, коли слухаєте цей вірш?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574314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TM\Desktop\yak-zrobiti-suv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26286" cy="808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332656"/>
            <a:ext cx="795688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397829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dirty="0" smtClean="0">
                <a:solidFill>
                  <a:schemeClr val="accent1">
                    <a:lumMod val="50000"/>
                  </a:schemeClr>
                </a:solidFill>
              </a:rPr>
              <a:t>Тема поезії:</a:t>
            </a:r>
            <a:endParaRPr lang="ru-RU" sz="6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831263" cy="62642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4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sz="4400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зображення великої синівської любові до України ; останнє бажання – бути похованим на рідній землі;звернення до рідного народу звільнитися від кріпосників та боротися за вільне життя.              </a:t>
            </a:r>
            <a:endParaRPr lang="en-US" sz="3600" dirty="0" smtClean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Ідея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:віра поета у світле майбутнє народу України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4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703088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3" y="10886"/>
            <a:ext cx="98703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52525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dirty="0" smtClean="0">
                <a:solidFill>
                  <a:schemeClr val="accent1">
                    <a:lumMod val="50000"/>
                  </a:schemeClr>
                </a:solidFill>
              </a:rPr>
              <a:t>Основна думка:</a:t>
            </a:r>
            <a:endParaRPr lang="ru-RU" sz="6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891949"/>
            <a:ext cx="9359900" cy="59769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4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аклик</a:t>
            </a: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звернення до українців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повалити існуючий лад й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побудувати на Україні нове,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вільне суспільство 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400" b="1" i="1" dirty="0" smtClean="0">
                <a:solidFill>
                  <a:schemeClr val="bg2">
                    <a:lumMod val="50000"/>
                  </a:schemeClr>
                </a:solidFill>
              </a:rPr>
              <a:t>Це і є життєвим кредо поета.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(Кредо-провідні думки,переконання).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000" b="1" dirty="0" smtClean="0">
                <a:solidFill>
                  <a:schemeClr val="tx2">
                    <a:lumMod val="10000"/>
                  </a:schemeClr>
                </a:solidFill>
              </a:rPr>
              <a:t>Жанр: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громадянська лірика,вірш-заповіт.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42435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-222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111" name="Rectangle 55"/>
          <p:cNvSpPr>
            <a:spLocks noGrp="1" noChangeArrowheads="1"/>
          </p:cNvSpPr>
          <p:nvPr>
            <p:ph type="title"/>
          </p:nvPr>
        </p:nvSpPr>
        <p:spPr>
          <a:xfrm>
            <a:off x="611188" y="1916113"/>
            <a:ext cx="8262937" cy="6767512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</a:rPr>
              <a:t>               </a:t>
            </a: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Композиція   </a:t>
            </a:r>
            <a:r>
              <a:rPr lang="uk-UA" sz="4000" dirty="0" smtClean="0">
                <a:solidFill>
                  <a:schemeClr val="tx2">
                    <a:lumMod val="10000"/>
                  </a:schemeClr>
                </a:solidFill>
              </a:rPr>
              <a:t>  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</a:t>
            </a:r>
            <a:b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За формою,,Заповіт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” –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 монолог ліричного героя.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Складається із шести строф,котрі об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’</a:t>
            </a:r>
            <a:r>
              <a:rPr lang="uk-UA" sz="2400" dirty="0" err="1" smtClean="0">
                <a:solidFill>
                  <a:schemeClr val="bg2">
                    <a:lumMod val="50000"/>
                  </a:schemeClr>
                </a:solidFill>
              </a:rPr>
              <a:t>єднані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 попарно і тому утворюють ніби три ступеня,три градації,кожна з яких має окрему провідну думку, ритм та інтонацію. Їх </a:t>
            </a:r>
            <a:b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об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’</a:t>
            </a:r>
            <a:r>
              <a:rPr lang="uk-UA" sz="2400" dirty="0" err="1" smtClean="0">
                <a:solidFill>
                  <a:schemeClr val="bg2">
                    <a:lumMod val="50000"/>
                  </a:schemeClr>
                </a:solidFill>
              </a:rPr>
              <a:t>єднує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  гармонійна цілість.</a:t>
            </a:r>
            <a:b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Експозиція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Зав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язка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b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Ку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льмінація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b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Розв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язка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40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40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40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40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40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40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724567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1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49</TotalTime>
  <Words>487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Тема1</vt:lpstr>
      <vt:lpstr>Базовая</vt:lpstr>
      <vt:lpstr>Презентация PowerPoint</vt:lpstr>
      <vt:lpstr> </vt:lpstr>
      <vt:lpstr>Мотивація навчальної діяльності</vt:lpstr>
      <vt:lpstr>Презентация PowerPoint</vt:lpstr>
      <vt:lpstr>Випереджувальне завдання  Вдумайтесь у зміст твору і дайте відповіді на питання:</vt:lpstr>
      <vt:lpstr>Презентация PowerPoint</vt:lpstr>
      <vt:lpstr>Тема поезії:</vt:lpstr>
      <vt:lpstr>Основна думка:</vt:lpstr>
      <vt:lpstr>               Композиція                                             За формою,,Заповіт” – монолог ліричного героя. Складається із шести строф,котрі об’єднані попарно і тому утворюють ніби три ступеня,три градації,кожна з яких має окрему провідну думку, ритм та інтонацію. Їх  об’єднує  гармонійна цілість.  Експозиція:  Зав’язка:  Кульмінація:  Розв’язка:        </vt:lpstr>
      <vt:lpstr>Змістові частини ’’Заповіту”</vt:lpstr>
      <vt:lpstr> </vt:lpstr>
      <vt:lpstr>Презентация PowerPoint</vt:lpstr>
      <vt:lpstr>Закріплення вивченого матеріалу (використовується метод “Мікрофон”)</vt:lpstr>
      <vt:lpstr>Домашнє завдання: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TM</dc:creator>
  <cp:lastModifiedBy>TM</cp:lastModifiedBy>
  <cp:revision>15</cp:revision>
  <cp:lastPrinted>2014-01-30T13:06:10Z</cp:lastPrinted>
  <dcterms:created xsi:type="dcterms:W3CDTF">2014-01-30T08:18:14Z</dcterms:created>
  <dcterms:modified xsi:type="dcterms:W3CDTF">2001-12-31T22:13:27Z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612448</vt:lpwstr>
  </property>
  <property fmtid="{D5CDD505-2E9C-101B-9397-08002B2CF9AE}" name="NXPowerLiteVersion" pid="3">
    <vt:lpwstr>D4.1.4</vt:lpwstr>
  </property>
</Properties>
</file>