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68" autoAdjust="0"/>
    <p:restoredTop sz="86445" autoAdjust="0"/>
  </p:normalViewPr>
  <p:slideViewPr>
    <p:cSldViewPr>
      <p:cViewPr varScale="1">
        <p:scale>
          <a:sx n="69" d="100"/>
          <a:sy n="69" d="100"/>
        </p:scale>
        <p:origin x="-11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7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576B8-8263-4F94-86BC-9A9486BD5BCE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290A4-73A5-42CD-B33A-D988BC058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290A4-73A5-42CD-B33A-D988BC05845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864E2C9-83A1-4FCD-B8CA-FA73FB04824F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27C2790-4CF8-418F-AA97-32D71086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143380"/>
            <a:ext cx="7772400" cy="18297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uk-UA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uk-UA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«козак… вирвався з  пожежі рідних хат» </a:t>
            </a:r>
            <a:r>
              <a:rPr lang="ru-RU" b="0" dirty="0" smtClean="0"/>
              <a:t> </a:t>
            </a:r>
            <a:br>
              <a:rPr lang="ru-RU" b="0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uk-UA" sz="3600" dirty="0" smtClean="0"/>
              <a:t>«тікає іншої шукати хати…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	</a:t>
            </a:r>
            <a:r>
              <a:rPr lang="uk-UA" sz="3600" dirty="0" smtClean="0"/>
              <a:t>«в Рим…</a:t>
            </a:r>
            <a:r>
              <a:rPr lang="uk-UA" sz="3600" dirty="0" err="1" smtClean="0"/>
              <a:t>власть</a:t>
            </a:r>
            <a:r>
              <a:rPr lang="uk-UA" sz="3600" dirty="0" smtClean="0"/>
              <a:t>,розкіш»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	«слава,блиск й злота повні жмені</a:t>
            </a:r>
            <a:r>
              <a:rPr lang="uk-UA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Documents and Settings\Admin\Мои документы\Мои рисунки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642918"/>
            <a:ext cx="2857488" cy="4857784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repeatCount="3000" accel="5000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ic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928670"/>
            <a:ext cx="3214678" cy="5000660"/>
          </a:xfrm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643306" y="714356"/>
            <a:ext cx="450059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щирий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батько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наш </a:t>
            </a:r>
            <a:r>
              <a:rPr lang="ru-RU" sz="2800" b="1" dirty="0">
                <a:solidFill>
                  <a:srgbClr val="7030A0"/>
                </a:solidFill>
                <a:latin typeface="Franklin Gothic Heavy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огдан»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або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згинем,браття,або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вгору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п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і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днесем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                  </a:t>
            </a:r>
            <a:r>
              <a:rPr kumimoji="0" lang="uk-UA" sz="2800" b="1" i="0" u="none" strike="noStrike" cap="all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свободи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стяг»;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«хто ненавидить кайдани,тому війни не страшні»;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«або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ляжем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головами, або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виб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`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єм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Franklin Gothic Heavy" pitchFamily="34" charset="0"/>
                <a:ea typeface="Calibri" pitchFamily="34" charset="0"/>
                <a:cs typeface="Arial" pitchFamily="34" charset="0"/>
              </a:rPr>
              <a:t> ворогів»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0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xit" presetSubtype="0" fill="hold" grpId="2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decel="100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5" grpId="1"/>
      <p:bldP spid="205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Мои рисунки\kobza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4342"/>
            <a:ext cx="3332742" cy="453198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643306" y="714356"/>
            <a:ext cx="5500694" cy="410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вона горить,та Троя-Україна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ми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хробачливі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в самому нутрі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де нам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взять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Богдана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гордо стій і не корися!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mph" presetSubtype="1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4" nodeType="click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mph" presetSubtype="3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3" grpId="1"/>
      <p:bldP spid="15363" grpId="2"/>
      <p:bldP spid="15363" grpId="3"/>
      <p:bldP spid="15363" grpId="4"/>
      <p:bldP spid="15363" grpId="5"/>
      <p:bldP spid="15363" grpId="6"/>
      <p:bldP spid="15363" grpId="7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b="1" u="sng" dirty="0" smtClean="0"/>
              <a:t>1-ша група</a:t>
            </a:r>
            <a:endParaRPr lang="ru-RU" u="sng" dirty="0" smtClean="0"/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Увівши образ Енея, І.Франко показав людей, які за довгі роки поневолення втратили національну гідність.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u="sng" dirty="0" smtClean="0">
                <a:solidFill>
                  <a:schemeClr val="accent2">
                    <a:lumMod val="50000"/>
                  </a:schemeClr>
                </a:solidFill>
              </a:rPr>
              <a:t>2-га група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uk-UA" dirty="0" smtClean="0">
                <a:solidFill>
                  <a:srgbClr val="00B0F0"/>
                </a:solidFill>
              </a:rPr>
              <a:t>Змалювавши Б.Хмельницького як гідного вождя свого народу, І.Франко порушує проблему національної гідності та патріотичних почуттів</a:t>
            </a:r>
            <a:r>
              <a:rPr lang="uk-UA" dirty="0" smtClean="0"/>
              <a:t>.</a:t>
            </a:r>
            <a:endParaRPr lang="ru-RU" dirty="0" smtClean="0"/>
          </a:p>
          <a:p>
            <a:r>
              <a:rPr lang="uk-UA" u="sng" dirty="0" smtClean="0"/>
              <a:t>3-тя група</a:t>
            </a:r>
            <a:endParaRPr lang="ru-RU" u="sng" dirty="0" smtClean="0"/>
          </a:p>
          <a:p>
            <a:r>
              <a:rPr lang="uk-UA" b="1" dirty="0" smtClean="0">
                <a:solidFill>
                  <a:srgbClr val="002060"/>
                </a:solidFill>
              </a:rPr>
              <a:t>І.Франко у своїй поемі дає зрозуміти, яким повинен бути народ, аби здобути державність: духовним монолітом, об’єднаним спільною метою - вибороти свою незалежність.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err="1" smtClean="0">
                <a:solidFill>
                  <a:srgbClr val="FF0000"/>
                </a:solidFill>
              </a:rPr>
              <a:t>“Доведи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err="1" smtClean="0">
                <a:solidFill>
                  <a:srgbClr val="FF0000"/>
                </a:solidFill>
              </a:rPr>
              <a:t>позицію”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 </a:t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uk-UA" smtClean="0"/>
              <a:t> 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18438" name="AutoShape 6"/>
          <p:cNvSpPr>
            <a:spLocks noChangeShapeType="1"/>
          </p:cNvSpPr>
          <p:nvPr/>
        </p:nvSpPr>
        <p:spPr bwMode="auto">
          <a:xfrm>
            <a:off x="4286248" y="1643050"/>
            <a:ext cx="1714511" cy="21431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 rot="10800000" flipV="1">
            <a:off x="0" y="212011"/>
            <a:ext cx="78581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46613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Орієнтовна структурно-змістова модель дослідження проблеми національної самосвідомості на матеріалі поеми І.Я.Франка «Великі роковини»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466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645095"/>
            <a:ext cx="638636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46613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466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1142984"/>
            <a:ext cx="3643338" cy="64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Проблема національної самосвідомості</a:t>
            </a:r>
            <a:endParaRPr lang="ru-RU" dirty="0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571472" y="1785926"/>
          <a:ext cx="1857388" cy="785818"/>
        </p:xfrm>
        <a:graphic>
          <a:graphicData uri="http://schemas.openxmlformats.org/drawingml/2006/table">
            <a:tbl>
              <a:tblPr/>
              <a:tblGrid>
                <a:gridCol w="1857388"/>
              </a:tblGrid>
              <a:tr h="785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Причини занепаду національної самосвідомості,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8450" name="AutoShape 18"/>
          <p:cNvSpPr>
            <a:spLocks noChangeShapeType="1"/>
          </p:cNvSpPr>
          <p:nvPr/>
        </p:nvSpPr>
        <p:spPr bwMode="auto">
          <a:xfrm flipH="1">
            <a:off x="785786" y="2500306"/>
            <a:ext cx="857256" cy="6238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642910" y="3500438"/>
          <a:ext cx="2571768" cy="1769872"/>
        </p:xfrm>
        <a:graphic>
          <a:graphicData uri="http://schemas.openxmlformats.org/drawingml/2006/table">
            <a:tbl>
              <a:tblPr/>
              <a:tblGrid>
                <a:gridCol w="2571768"/>
              </a:tblGrid>
              <a:tr h="16805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зневіра,розчарування;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-перевага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матеріального над духовним;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-нерозсудливість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;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-страх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;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-духовне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занепадництво;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8452" name="AutoShape 20"/>
          <p:cNvSpPr>
            <a:spLocks noChangeShapeType="1"/>
          </p:cNvSpPr>
          <p:nvPr/>
        </p:nvSpPr>
        <p:spPr bwMode="auto">
          <a:xfrm flipH="1">
            <a:off x="1357290" y="1643050"/>
            <a:ext cx="1214446" cy="21431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5429256" y="1857364"/>
          <a:ext cx="5881686" cy="1579438"/>
        </p:xfrm>
        <a:graphic>
          <a:graphicData uri="http://schemas.openxmlformats.org/drawingml/2006/table">
            <a:tbl>
              <a:tblPr/>
              <a:tblGrid>
                <a:gridCol w="5881686"/>
              </a:tblGrid>
              <a:tr h="15794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любов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до народу;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-безстрашність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-саможертовність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-бажання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захистити народ</a:t>
                      </a:r>
                      <a:r>
                        <a:rPr lang="uk-UA" sz="1200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5214942" y="3357561"/>
            <a:ext cx="29289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00" b="1" dirty="0">
                <a:solidFill>
                  <a:schemeClr val="accent2">
                    <a:lumMod val="75000"/>
                  </a:schemeClr>
                </a:solidFill>
              </a:rPr>
              <a:t>Ознаки народу,що може вибороти незалежність</a:t>
            </a:r>
            <a:endParaRPr lang="ru-RU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6000760" y="3143248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5072066" y="4572008"/>
          <a:ext cx="2881290" cy="757936"/>
        </p:xfrm>
        <a:graphic>
          <a:graphicData uri="http://schemas.openxmlformats.org/drawingml/2006/table">
            <a:tbl>
              <a:tblPr/>
              <a:tblGrid>
                <a:gridCol w="2881290"/>
              </a:tblGrid>
              <a:tr h="61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646295" algn="l"/>
                        </a:tabLst>
                      </a:pP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пісня ;   </a:t>
                      </a: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-мова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-волелюбність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270635" algn="ctr"/>
                        </a:tabLst>
                      </a:pP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r>
                        <a:rPr lang="uk-UA" sz="1200" b="1" dirty="0" err="1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-засвоєння</a:t>
                      </a:r>
                      <a:r>
                        <a:rPr lang="uk-UA" sz="1200" b="1" dirty="0">
                          <a:solidFill>
                            <a:srgbClr val="244061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досвіду минулих     поколінь.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51" name="Прямая со стрелкой 50"/>
          <p:cNvCxnSpPr/>
          <p:nvPr/>
        </p:nvCxnSpPr>
        <p:spPr>
          <a:xfrm rot="16200000" flipH="1">
            <a:off x="6072198" y="3786190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9" presetClass="exit" presetSubtype="0" accel="10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50" grpId="0" animBg="1"/>
      <p:bldP spid="18452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364241"/>
          </a:xfrm>
        </p:spPr>
        <p:txBody>
          <a:bodyPr>
            <a:normAutofit fontScale="85000" lnSpcReduction="20000"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Аби бути переконливим, побудуйте висловлювання за такою структурою: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1.Позиція. ваш погляд на проблему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Почніть зі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слів «Я вважаю,що…» та чітко сформулюйте свою думку, поясніть, у чому полягає 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2.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</a:rPr>
              <a:t>Обгрунтування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. Вибудовуючи висловлювання за  схемою  «…тому що…», наведіть конкретні аргументи і доведіть правомірність вашої позиції.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3.Приклад. Проілюструйте висловлювання яскравими прикладами, цитуйте, наводьте факти, що підтверджують вашу думку.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4.Висновки.Закінчуйтеміркування так: «Отже, я вважаю …»і дайте узагальнення.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Пам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`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ятка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</a:rPr>
              <a:t>равила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 роботи за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“Методом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ПРЕС”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40"/>
                            </p:stCondLst>
                            <p:childTnLst>
                              <p:par>
                                <p:cTn id="2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Arial Black" pitchFamily="34" charset="0"/>
              </a:rPr>
              <a:t>1.Метод ПРЕС»</a:t>
            </a:r>
            <a:endParaRPr lang="ru-RU" sz="4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lvl="0"/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Що заповідав Франко в поемі «Великі роковини» і від чого застерігав?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  <a:p>
            <a:pPr lvl="0"/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В чому актуальність поеми?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uk-UA" sz="4000" dirty="0" smtClean="0">
                <a:latin typeface="Arial Black" pitchFamily="34" charset="0"/>
              </a:rPr>
              <a:t>Готуючи відповідь на запитання, скористайтеся </a:t>
            </a:r>
            <a:r>
              <a:rPr lang="uk-UA" sz="4000" dirty="0" err="1" smtClean="0">
                <a:latin typeface="Arial Black" pitchFamily="34" charset="0"/>
              </a:rPr>
              <a:t>пам</a:t>
            </a:r>
            <a:r>
              <a:rPr lang="ru-RU" sz="4000" dirty="0" smtClean="0">
                <a:latin typeface="Arial Black" pitchFamily="34" charset="0"/>
              </a:rPr>
              <a:t>`</a:t>
            </a:r>
            <a:r>
              <a:rPr lang="uk-UA" sz="4000" dirty="0" smtClean="0">
                <a:latin typeface="Arial Black" pitchFamily="34" charset="0"/>
              </a:rPr>
              <a:t>яткою.</a:t>
            </a:r>
            <a:endParaRPr lang="ru-RU" sz="4000" dirty="0" smtClean="0"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облема національної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проблема національної</Template>
  <TotalTime>61</TotalTime>
  <Words>327</Words>
  <Application>Microsoft Office PowerPoint</Application>
  <PresentationFormat>Экран (4:3)</PresentationFormat>
  <Paragraphs>44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проблема національної</vt:lpstr>
      <vt:lpstr>                 «козак… вирвався з  пожежі рідних хат»         «тікає іншої шукати хати…  «в Рим…власть,розкіш»  «слава,блиск й злота повні жмені» </vt:lpstr>
      <vt:lpstr>Слайд 2</vt:lpstr>
      <vt:lpstr>Слайд 3</vt:lpstr>
      <vt:lpstr>Завдання “Доведи позицію”</vt:lpstr>
      <vt:lpstr>                                      </vt:lpstr>
      <vt:lpstr>Пам`ятка Правила роботи за “Методом ПРЕС”</vt:lpstr>
      <vt:lpstr>Слайд 7</vt:lpstr>
    </vt:vector>
  </TitlesOfParts>
  <Company>Pirated Aliance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               «козак… вирвався з  пожежі рідних хат»         «тікає іншої шукати хати…  «в Рим…власть,розкіш»  «слава,блиск й злота повні жмені» </dc:title>
  <dc:creator>Admin</dc:creator>
  <cp:lastModifiedBy>Admin</cp:lastModifiedBy>
  <cp:revision>2</cp:revision>
  <dcterms:created xsi:type="dcterms:W3CDTF">2011-12-22T20:17:12Z</dcterms:created>
  <dcterms:modified xsi:type="dcterms:W3CDTF">2012-03-01T19:31:05Z</dcterms:modified>
</cp:coreProperties>
</file>