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0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B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70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56086-95C4-47C6-8B8A-592C1F0E5615}" type="datetimeFigureOut">
              <a:rPr lang="uk-UA" smtClean="0"/>
              <a:pPr/>
              <a:t>27.11.2015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DDF2F-9886-451A-96A3-DAF4A1F52C5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9735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5C4080-D170-482B-B407-1CAD337807B7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450F78-1753-49CB-9C04-F6E1A6E98DD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8501122" cy="4071966"/>
          </a:xfrm>
        </p:spPr>
        <p:txBody>
          <a:bodyPr>
            <a:noAutofit/>
          </a:bodyPr>
          <a:lstStyle/>
          <a:p>
            <a:r>
              <a:rPr lang="uk-UA" sz="6600" dirty="0" smtClean="0">
                <a:solidFill>
                  <a:schemeClr val="tx1"/>
                </a:solidFill>
                <a:latin typeface="Monotype Corsiva" pitchFamily="66" charset="0"/>
              </a:rPr>
              <a:t>Леонід Глібов – відомий український поет і байкар.</a:t>
            </a:r>
            <a:br>
              <a:rPr lang="uk-UA" sz="66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uk-UA" sz="6600" dirty="0" smtClean="0">
                <a:solidFill>
                  <a:schemeClr val="tx1"/>
                </a:solidFill>
                <a:latin typeface="Monotype Corsiva" pitchFamily="66" charset="0"/>
              </a:rPr>
              <a:t>Фольклорна основа його віршованих загадок</a:t>
            </a:r>
            <a:endParaRPr lang="ru-RU" sz="66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030" name="Picture 6" descr="D:\Все с робочего стола\Портфоліо прес-центру\Картинки\102415321_048__042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643446"/>
            <a:ext cx="6500858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9001156" cy="1285884"/>
          </a:xfrm>
        </p:spPr>
        <p:txBody>
          <a:bodyPr/>
          <a:lstStyle/>
          <a:p>
            <a:pPr algn="ctr"/>
            <a:r>
              <a:rPr lang="uk-UA" sz="7200" dirty="0" smtClean="0">
                <a:solidFill>
                  <a:srgbClr val="FFFF00"/>
                </a:solidFill>
              </a:rPr>
              <a:t>Сьогодні на уроці я :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8327928" cy="4286280"/>
          </a:xfrm>
        </p:spPr>
        <p:txBody>
          <a:bodyPr>
            <a:normAutofit lnSpcReduction="10000"/>
          </a:bodyPr>
          <a:lstStyle/>
          <a:p>
            <a:r>
              <a:rPr lang="uk-UA" sz="3500" dirty="0" smtClean="0"/>
              <a:t>- ознайомлюсь із життєвим і творчим шляхом Леоніда Глібова, його віршованими загадками;</a:t>
            </a:r>
          </a:p>
          <a:p>
            <a:r>
              <a:rPr lang="uk-UA" sz="3500" dirty="0" smtClean="0"/>
              <a:t> - дізнаюсь, що таке акровірш;</a:t>
            </a:r>
          </a:p>
          <a:p>
            <a:r>
              <a:rPr lang="uk-UA" sz="3500" dirty="0" smtClean="0"/>
              <a:t>- буду коментувати, висловлювати власні думки з приводу прочитаного і почутого;</a:t>
            </a:r>
          </a:p>
          <a:p>
            <a:r>
              <a:rPr lang="uk-UA" sz="3500" dirty="0" smtClean="0"/>
              <a:t>- буду працювати творчо.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>
                <a:solidFill>
                  <a:srgbClr val="FFFF00"/>
                </a:solidFill>
              </a:rPr>
              <a:t>Знайомство з письменником</a:t>
            </a:r>
            <a:endParaRPr dirty="0" lang="ru-RU">
              <a:solidFill>
                <a:srgbClr val="FFFF00"/>
              </a:solidFill>
            </a:endParaRPr>
          </a:p>
        </p:txBody>
      </p:sp>
      <p:pic>
        <p:nvPicPr>
          <p:cNvPr descr="Высокий Вал :: Названо лауреатів Чернігівської обласної літе…" id="5122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357298"/>
            <a:ext cx="3500461" cy="48109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Школьная программа гармония 1 класс - Новинки книжного мира" id="5124" name="Picture 4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42976" y="3071810"/>
            <a:ext cx="2696972" cy="362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7772400" cy="1362456"/>
          </a:xfrm>
        </p:spPr>
        <p:txBody>
          <a:bodyPr/>
          <a:lstStyle/>
          <a:p>
            <a:r>
              <a:rPr lang="uk-UA" sz="6600" dirty="0" smtClean="0">
                <a:solidFill>
                  <a:srgbClr val="FFFF00"/>
                </a:solidFill>
              </a:rPr>
              <a:t>РОЛЬОВА ГРА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4800" dirty="0" smtClean="0"/>
              <a:t>“Постав питання письменнику”</a:t>
            </a:r>
            <a:endParaRPr lang="uk-UA" sz="4800" dirty="0"/>
          </a:p>
        </p:txBody>
      </p:sp>
      <p:pic>
        <p:nvPicPr>
          <p:cNvPr id="4098" name="Picture 2" descr="Анимационные картинк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857364"/>
            <a:ext cx="3664832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928670"/>
            <a:ext cx="7231214" cy="1000132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ЛІТЕРАТУРНА КАРТА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" descr="G:\DCIM\105_PANA\P10504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71604" y="2056844"/>
            <a:ext cx="6286544" cy="4421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071546"/>
            <a:ext cx="7772400" cy="92869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ЦЕ ЦІКАВО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Как отличить кенара от канарей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11367"/>
            <a:ext cx="5429288" cy="35910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000108"/>
            <a:ext cx="7772400" cy="92869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ЛЕКСИЧНА ХВИЛИНКА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62" y="2285992"/>
            <a:ext cx="7786742" cy="3643338"/>
          </a:xfrm>
        </p:spPr>
        <p:txBody>
          <a:bodyPr>
            <a:normAutofit/>
          </a:bodyPr>
          <a:lstStyle/>
          <a:p>
            <a:r>
              <a:rPr lang="ru-RU" sz="2800" b="1" i="1" dirty="0" err="1" smtClean="0"/>
              <a:t>Химерний</a:t>
            </a:r>
            <a:r>
              <a:rPr lang="ru-RU" sz="2800" dirty="0" smtClean="0"/>
              <a:t> - </a:t>
            </a:r>
            <a:r>
              <a:rPr lang="ru-RU" sz="2800" dirty="0" err="1" smtClean="0"/>
              <a:t>дивний</a:t>
            </a:r>
            <a:r>
              <a:rPr lang="ru-RU" sz="2800" dirty="0" smtClean="0"/>
              <a:t>.</a:t>
            </a:r>
          </a:p>
          <a:p>
            <a:r>
              <a:rPr lang="ru-RU" sz="2800" b="1" i="1" dirty="0" err="1" smtClean="0"/>
              <a:t>Коханчик</a:t>
            </a:r>
            <a:r>
              <a:rPr lang="ru-RU" sz="2800" dirty="0" smtClean="0"/>
              <a:t> - </a:t>
            </a:r>
            <a:r>
              <a:rPr lang="ru-RU" sz="2800" dirty="0" err="1" smtClean="0"/>
              <a:t>улюбленець</a:t>
            </a:r>
            <a:r>
              <a:rPr lang="ru-RU" sz="2800" dirty="0" smtClean="0"/>
              <a:t>.</a:t>
            </a:r>
          </a:p>
          <a:p>
            <a:r>
              <a:rPr lang="ru-RU" sz="2800" b="1" i="1" dirty="0" err="1" smtClean="0"/>
              <a:t>Прибратися</a:t>
            </a:r>
            <a:r>
              <a:rPr lang="ru-RU" sz="2800" dirty="0" smtClean="0"/>
              <a:t> - </a:t>
            </a:r>
            <a:r>
              <a:rPr lang="ru-RU" sz="2800" dirty="0" err="1" smtClean="0"/>
              <a:t>одягнутися</a:t>
            </a:r>
            <a:r>
              <a:rPr lang="ru-RU" sz="2800" dirty="0" smtClean="0"/>
              <a:t>.</a:t>
            </a:r>
          </a:p>
          <a:p>
            <a:r>
              <a:rPr lang="ru-RU" sz="2800" b="1" i="1" dirty="0" err="1" smtClean="0"/>
              <a:t>Окріп</a:t>
            </a:r>
            <a:r>
              <a:rPr lang="ru-RU" sz="2800" dirty="0" smtClean="0"/>
              <a:t> - </a:t>
            </a:r>
            <a:r>
              <a:rPr lang="ru-RU" sz="2800" dirty="0" err="1" smtClean="0"/>
              <a:t>кипляча</a:t>
            </a:r>
            <a:r>
              <a:rPr lang="ru-RU" sz="2800" dirty="0" smtClean="0"/>
              <a:t>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</a:t>
            </a:r>
            <a:r>
              <a:rPr lang="ru-RU" sz="2800" dirty="0" err="1" smtClean="0"/>
              <a:t>дуже</a:t>
            </a:r>
            <a:r>
              <a:rPr lang="ru-RU" sz="2800" dirty="0" smtClean="0"/>
              <a:t> </a:t>
            </a:r>
            <a:r>
              <a:rPr lang="ru-RU" sz="2800" dirty="0" err="1" smtClean="0"/>
              <a:t>гаряча</a:t>
            </a:r>
            <a:r>
              <a:rPr lang="ru-RU" sz="2800" dirty="0" smtClean="0"/>
              <a:t> вода.</a:t>
            </a:r>
          </a:p>
          <a:p>
            <a:r>
              <a:rPr lang="ru-RU" sz="2800" b="1" i="1" dirty="0" err="1" smtClean="0"/>
              <a:t>Макітра</a:t>
            </a:r>
            <a:r>
              <a:rPr lang="ru-RU" sz="2800" dirty="0" smtClean="0"/>
              <a:t> - велика </a:t>
            </a:r>
            <a:r>
              <a:rPr lang="ru-RU" sz="2800" dirty="0" err="1" smtClean="0"/>
              <a:t>глиняна</a:t>
            </a:r>
            <a:r>
              <a:rPr lang="ru-RU" sz="2800" dirty="0" smtClean="0"/>
              <a:t> миска.</a:t>
            </a:r>
          </a:p>
          <a:p>
            <a:r>
              <a:rPr lang="ru-RU" sz="2800" b="1" i="1" dirty="0" err="1" smtClean="0"/>
              <a:t>Шкандибати</a:t>
            </a:r>
            <a:r>
              <a:rPr lang="ru-RU" sz="2800" dirty="0" smtClean="0"/>
              <a:t> – </a:t>
            </a:r>
            <a:r>
              <a:rPr lang="ru-RU" sz="2800" dirty="0" err="1" smtClean="0"/>
              <a:t>повільно</a:t>
            </a:r>
            <a:r>
              <a:rPr lang="ru-RU" sz="2800" dirty="0" smtClean="0"/>
              <a:t>, </a:t>
            </a:r>
            <a:r>
              <a:rPr lang="ru-RU" sz="2800" dirty="0" err="1" smtClean="0"/>
              <a:t>важко</a:t>
            </a:r>
            <a:r>
              <a:rPr lang="ru-RU" sz="2800" dirty="0" smtClean="0"/>
              <a:t> </a:t>
            </a:r>
            <a:r>
              <a:rPr lang="ru-RU" sz="2800" dirty="0" err="1" smtClean="0"/>
              <a:t>йти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772400" cy="114300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РОБОТА В ГРУПАХ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8185052" cy="407196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i="1" u="sng" dirty="0" smtClean="0"/>
              <a:t>1-ша </a:t>
            </a:r>
            <a:r>
              <a:rPr lang="ru-RU" sz="3600" i="1" u="sng" dirty="0" err="1" smtClean="0"/>
              <a:t>група</a:t>
            </a:r>
            <a:r>
              <a:rPr lang="ru-RU" sz="3600" i="1" u="sng" dirty="0" smtClean="0"/>
              <a:t>. </a:t>
            </a:r>
            <a:r>
              <a:rPr lang="ru-RU" sz="3600" dirty="0" err="1" smtClean="0"/>
              <a:t>Знайти</a:t>
            </a:r>
            <a:r>
              <a:rPr lang="ru-RU" sz="3600" dirty="0" smtClean="0"/>
              <a:t> слова, </a:t>
            </a:r>
            <a:r>
              <a:rPr lang="ru-RU" sz="3600" dirty="0" err="1" smtClean="0"/>
              <a:t>які</a:t>
            </a:r>
            <a:r>
              <a:rPr lang="ru-RU" sz="3600" dirty="0" smtClean="0"/>
              <a:t> </a:t>
            </a:r>
            <a:r>
              <a:rPr lang="ru-RU" sz="3600" dirty="0" err="1" smtClean="0"/>
              <a:t>характеризують</a:t>
            </a:r>
            <a:r>
              <a:rPr lang="ru-RU" sz="3600" dirty="0" smtClean="0"/>
              <a:t> вареник(</a:t>
            </a:r>
            <a:r>
              <a:rPr lang="ru-RU" sz="3600" dirty="0" err="1" smtClean="0"/>
              <a:t>епітети</a:t>
            </a:r>
            <a:r>
              <a:rPr lang="ru-RU" sz="3600" dirty="0" smtClean="0"/>
              <a:t>).</a:t>
            </a:r>
          </a:p>
          <a:p>
            <a:pPr>
              <a:buFont typeface="Wingdings" pitchFamily="2" charset="2"/>
              <a:buChar char="ü"/>
            </a:pPr>
            <a:r>
              <a:rPr lang="ru-RU" sz="3600" i="1" u="sng" dirty="0" smtClean="0"/>
              <a:t>2-га </a:t>
            </a:r>
            <a:r>
              <a:rPr lang="ru-RU" sz="3600" i="1" u="sng" dirty="0" err="1" smtClean="0"/>
              <a:t>група</a:t>
            </a:r>
            <a:r>
              <a:rPr lang="ru-RU" sz="3600" i="1" u="sng" dirty="0" smtClean="0"/>
              <a:t>. </a:t>
            </a:r>
            <a:r>
              <a:rPr lang="ru-RU" sz="3600" dirty="0" err="1" smtClean="0"/>
              <a:t>Назвати</a:t>
            </a:r>
            <a:r>
              <a:rPr lang="ru-RU" sz="3600" dirty="0" smtClean="0"/>
              <a:t> </a:t>
            </a:r>
            <a:r>
              <a:rPr lang="ru-RU" sz="3600" dirty="0" err="1" smtClean="0"/>
              <a:t>дії</a:t>
            </a:r>
            <a:r>
              <a:rPr lang="ru-RU" sz="3600" dirty="0" smtClean="0"/>
              <a:t> </a:t>
            </a:r>
            <a:r>
              <a:rPr lang="ru-RU" sz="3600" dirty="0" err="1" smtClean="0"/>
              <a:t>вареника,які</a:t>
            </a:r>
            <a:r>
              <a:rPr lang="ru-RU" sz="3600" dirty="0" smtClean="0"/>
              <a:t> </a:t>
            </a:r>
            <a:r>
              <a:rPr lang="ru-RU" sz="3600" dirty="0" err="1" smtClean="0"/>
              <a:t>роблять</a:t>
            </a:r>
            <a:r>
              <a:rPr lang="ru-RU" sz="3600" dirty="0" smtClean="0"/>
              <a:t>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смачним</a:t>
            </a:r>
            <a:r>
              <a:rPr lang="ru-RU" sz="3600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3600" i="1" u="sng" dirty="0" smtClean="0"/>
              <a:t>3-тя </a:t>
            </a:r>
            <a:r>
              <a:rPr lang="ru-RU" sz="3600" i="1" u="sng" dirty="0" err="1" smtClean="0"/>
              <a:t>група</a:t>
            </a:r>
            <a:r>
              <a:rPr lang="ru-RU" sz="3600" i="1" u="sng" dirty="0" smtClean="0"/>
              <a:t>. </a:t>
            </a:r>
            <a:r>
              <a:rPr lang="ru-RU" sz="3600" dirty="0" err="1" smtClean="0"/>
              <a:t>Знайти</a:t>
            </a:r>
            <a:r>
              <a:rPr lang="ru-RU" sz="3600" dirty="0" smtClean="0"/>
              <a:t> </a:t>
            </a:r>
            <a:r>
              <a:rPr lang="ru-RU" sz="3600" dirty="0" err="1" smtClean="0"/>
              <a:t>інші</a:t>
            </a:r>
            <a:r>
              <a:rPr lang="ru-RU" sz="3600" dirty="0" smtClean="0"/>
              <a:t> </a:t>
            </a:r>
            <a:r>
              <a:rPr lang="ru-RU" sz="3600" dirty="0" err="1" smtClean="0"/>
              <a:t>назви</a:t>
            </a:r>
            <a:r>
              <a:rPr lang="ru-RU" sz="3600" dirty="0" smtClean="0"/>
              <a:t> вареника (</a:t>
            </a:r>
            <a:r>
              <a:rPr lang="ru-RU" sz="3600" dirty="0" err="1" smtClean="0"/>
              <a:t>синоніми</a:t>
            </a:r>
            <a:r>
              <a:rPr lang="ru-RU" sz="3600" dirty="0" smtClean="0"/>
              <a:t>).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928670"/>
            <a:ext cx="7772400" cy="118357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ВІДГАДАЙ ЗАГАДКУ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14620"/>
            <a:ext cx="7772400" cy="328614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М</a:t>
            </a:r>
            <a:r>
              <a:rPr lang="uk-UA" sz="3600" dirty="0" smtClean="0"/>
              <a:t>іж людьми, як пташка, в</a:t>
            </a:r>
            <a:r>
              <a:rPr lang="en-US" sz="3600" dirty="0" smtClean="0"/>
              <a:t>’</a:t>
            </a:r>
            <a:r>
              <a:rPr lang="uk-UA" sz="3600" dirty="0" err="1" smtClean="0"/>
              <a:t>ється</a:t>
            </a:r>
            <a:r>
              <a:rPr lang="uk-UA" sz="3600" dirty="0" smtClean="0"/>
              <a:t>,</a:t>
            </a:r>
          </a:p>
          <a:p>
            <a:r>
              <a:rPr lang="uk-UA" sz="3600" b="1" dirty="0" smtClean="0">
                <a:solidFill>
                  <a:srgbClr val="FFFF00"/>
                </a:solidFill>
              </a:rPr>
              <a:t>У</a:t>
            </a:r>
            <a:r>
              <a:rPr lang="uk-UA" sz="3600" dirty="0" smtClean="0"/>
              <a:t> людей і їсть, і п</a:t>
            </a:r>
            <a:r>
              <a:rPr lang="en-US" sz="3600" dirty="0" smtClean="0"/>
              <a:t>’</a:t>
            </a:r>
            <a:r>
              <a:rPr lang="uk-UA" sz="3600" dirty="0" smtClean="0"/>
              <a:t>є;</a:t>
            </a:r>
          </a:p>
          <a:p>
            <a:r>
              <a:rPr lang="uk-UA" sz="3600" b="1" dirty="0" smtClean="0">
                <a:solidFill>
                  <a:srgbClr val="FFFF00"/>
                </a:solidFill>
              </a:rPr>
              <a:t>Х</a:t>
            </a:r>
            <a:r>
              <a:rPr lang="uk-UA" sz="3600" dirty="0" smtClean="0"/>
              <a:t>одить старець, просить, гнеться,</a:t>
            </a:r>
          </a:p>
          <a:p>
            <a:r>
              <a:rPr lang="uk-UA" sz="3600" b="1" dirty="0" smtClean="0">
                <a:solidFill>
                  <a:srgbClr val="FFFF00"/>
                </a:solidFill>
              </a:rPr>
              <a:t>А</a:t>
            </a:r>
            <a:r>
              <a:rPr lang="uk-UA" sz="3600" dirty="0" smtClean="0"/>
              <a:t>  у неї всюди є.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928670"/>
            <a:ext cx="7772400" cy="107157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Теорія літератури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2714620"/>
            <a:ext cx="7772400" cy="3296104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Акровірш</a:t>
            </a:r>
            <a:r>
              <a:rPr lang="ru-RU" sz="5400" dirty="0" smtClean="0"/>
              <a:t> </a:t>
            </a:r>
            <a:r>
              <a:rPr lang="ru-RU" sz="4000" dirty="0" smtClean="0"/>
              <a:t>- </a:t>
            </a:r>
            <a:r>
              <a:rPr lang="ru-RU" sz="4000" dirty="0" err="1" smtClean="0"/>
              <a:t>це</a:t>
            </a:r>
            <a:r>
              <a:rPr lang="ru-RU" sz="4000" dirty="0" smtClean="0"/>
              <a:t> </a:t>
            </a:r>
            <a:r>
              <a:rPr lang="ru-RU" sz="4000" dirty="0" err="1" smtClean="0"/>
              <a:t>вірш</a:t>
            </a:r>
            <a:r>
              <a:rPr lang="ru-RU" sz="4000" dirty="0" smtClean="0"/>
              <a:t>, написаний так, </a:t>
            </a:r>
            <a:r>
              <a:rPr lang="ru-RU" sz="4000" dirty="0" err="1" smtClean="0"/>
              <a:t>що</a:t>
            </a:r>
            <a:r>
              <a:rPr lang="ru-RU" sz="4000" dirty="0" smtClean="0"/>
              <a:t> </a:t>
            </a:r>
            <a:r>
              <a:rPr lang="ru-RU" sz="4000" dirty="0" err="1" smtClean="0"/>
              <a:t>початкові</a:t>
            </a:r>
            <a:r>
              <a:rPr lang="ru-RU" sz="4000" dirty="0" smtClean="0"/>
              <a:t> </a:t>
            </a:r>
            <a:r>
              <a:rPr lang="ru-RU" sz="4000" dirty="0" err="1" smtClean="0"/>
              <a:t>букви</a:t>
            </a:r>
            <a:r>
              <a:rPr lang="ru-RU" sz="4000" dirty="0" smtClean="0"/>
              <a:t> </a:t>
            </a:r>
            <a:r>
              <a:rPr lang="ru-RU" sz="4000" dirty="0" err="1" smtClean="0"/>
              <a:t>рядків</a:t>
            </a:r>
            <a:r>
              <a:rPr lang="ru-RU" sz="4000" dirty="0" smtClean="0"/>
              <a:t> </a:t>
            </a:r>
            <a:r>
              <a:rPr lang="ru-RU" sz="4000" dirty="0" err="1" smtClean="0"/>
              <a:t>згори</a:t>
            </a:r>
            <a:r>
              <a:rPr lang="ru-RU" sz="4000" dirty="0" smtClean="0"/>
              <a:t> вниз </a:t>
            </a:r>
            <a:r>
              <a:rPr lang="ru-RU" sz="4000" dirty="0" err="1" smtClean="0"/>
              <a:t>утворюють</a:t>
            </a:r>
            <a:r>
              <a:rPr lang="ru-RU" sz="4000" dirty="0" smtClean="0"/>
              <a:t> слово </a:t>
            </a:r>
            <a:r>
              <a:rPr lang="ru-RU" sz="4000" dirty="0" err="1" smtClean="0"/>
              <a:t>або</a:t>
            </a:r>
            <a:r>
              <a:rPr lang="ru-RU" sz="4000" dirty="0" smtClean="0"/>
              <a:t> </a:t>
            </a:r>
            <a:r>
              <a:rPr lang="ru-RU" sz="4000" dirty="0" err="1" smtClean="0"/>
              <a:t>словосполучення</a:t>
            </a:r>
            <a:r>
              <a:rPr lang="ru-RU" sz="4000" dirty="0" smtClean="0"/>
              <a:t> - </a:t>
            </a:r>
            <a:r>
              <a:rPr lang="ru-RU" sz="4000" dirty="0" err="1" smtClean="0"/>
              <a:t>відгадку</a:t>
            </a:r>
            <a:r>
              <a:rPr lang="ru-RU" sz="40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642918"/>
            <a:ext cx="7772400" cy="136245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ТЕАТР МІНІАТЮР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2000240"/>
            <a:ext cx="7772400" cy="1785950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/>
              <a:t>Інсценізація акровірша </a:t>
            </a:r>
            <a:r>
              <a:rPr lang="uk-UA" sz="5400" dirty="0" err="1" smtClean="0"/>
              <a:t>“Хто</a:t>
            </a:r>
            <a:r>
              <a:rPr lang="uk-UA" sz="5400" dirty="0" smtClean="0"/>
              <a:t> розмовляє?”</a:t>
            </a:r>
            <a:endParaRPr lang="ru-RU" sz="5400" dirty="0"/>
          </a:p>
        </p:txBody>
      </p:sp>
      <p:pic>
        <p:nvPicPr>
          <p:cNvPr id="6" name="Picture 6" descr="D:\Все с робочего стола\фото в газету\девочки\sm_ful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938783"/>
            <a:ext cx="1357322" cy="26952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D:\Все с робочего стола\фото в газету\ну и мальчики\1313091909_cartoon-school-child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929066"/>
            <a:ext cx="1355087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7772400" cy="969256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428868"/>
            <a:ext cx="8072494" cy="2357454"/>
          </a:xfrm>
        </p:spPr>
        <p:txBody>
          <a:bodyPr>
            <a:normAutofit/>
          </a:bodyPr>
          <a:lstStyle/>
          <a:p>
            <a:pPr algn="ctr"/>
            <a:r>
              <a:rPr lang="uk-UA" sz="7200" b="1" dirty="0" smtClean="0"/>
              <a:t>Що таке загадка?</a:t>
            </a:r>
            <a:endParaRPr lang="ru-RU" sz="7200" b="1" dirty="0"/>
          </a:p>
        </p:txBody>
      </p:sp>
      <p:pic>
        <p:nvPicPr>
          <p:cNvPr id="2056" name="Picture 8" descr="Отвечаю на вопросы пользователей TopSAPE Разное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6116" y="3857628"/>
            <a:ext cx="2786082" cy="27860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857232"/>
            <a:ext cx="7772400" cy="136245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ЛЕКСИЧНА ХВИЛИНКА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8185052" cy="3581856"/>
          </a:xfrm>
        </p:spPr>
        <p:txBody>
          <a:bodyPr>
            <a:normAutofit/>
          </a:bodyPr>
          <a:lstStyle/>
          <a:p>
            <a:r>
              <a:rPr lang="uk-UA" sz="3600" b="1" i="1" dirty="0" smtClean="0"/>
              <a:t>Осока </a:t>
            </a:r>
            <a:r>
              <a:rPr lang="uk-UA" sz="3600" dirty="0" smtClean="0"/>
              <a:t>– трава, що має гострі краї листочків.</a:t>
            </a:r>
          </a:p>
          <a:p>
            <a:r>
              <a:rPr lang="uk-UA" sz="3600" b="1" i="1" dirty="0" smtClean="0"/>
              <a:t>Удовиця </a:t>
            </a:r>
            <a:r>
              <a:rPr lang="uk-UA" sz="3600" dirty="0" smtClean="0"/>
              <a:t>– жінка, у якої помер чоловік.</a:t>
            </a:r>
          </a:p>
          <a:p>
            <a:r>
              <a:rPr lang="uk-UA" sz="3600" b="1" i="1" dirty="0" smtClean="0"/>
              <a:t>Джеркотуха</a:t>
            </a:r>
            <a:r>
              <a:rPr lang="uk-UA" sz="3600" dirty="0" smtClean="0"/>
              <a:t> – та, що видає різкі й короткі, часто повторювані звуки.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772400" cy="857256"/>
          </a:xfrm>
          <a:noFill/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Робота в групах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714488"/>
            <a:ext cx="8572560" cy="4786346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2600" b="1" i="1" u="sng" dirty="0" smtClean="0">
                <a:solidFill>
                  <a:srgbClr val="FFC000"/>
                </a:solidFill>
              </a:rPr>
              <a:t>Робота з текстом акровірша </a:t>
            </a:r>
            <a:r>
              <a:rPr lang="uk-UA" sz="2600" b="1" i="1" u="sng" dirty="0" err="1" smtClean="0">
                <a:solidFill>
                  <a:srgbClr val="FFC000"/>
                </a:solidFill>
              </a:rPr>
              <a:t>“Хто</a:t>
            </a:r>
            <a:r>
              <a:rPr lang="uk-UA" sz="2600" b="1" i="1" u="sng" dirty="0" smtClean="0">
                <a:solidFill>
                  <a:srgbClr val="FFC000"/>
                </a:solidFill>
              </a:rPr>
              <a:t> сестра і </a:t>
            </a:r>
            <a:r>
              <a:rPr lang="uk-UA" sz="2600" b="1" i="1" u="sng" dirty="0" err="1" smtClean="0">
                <a:solidFill>
                  <a:srgbClr val="FFC000"/>
                </a:solidFill>
              </a:rPr>
              <a:t>брат”</a:t>
            </a:r>
            <a:endParaRPr lang="uk-UA" sz="2600" b="1" i="1" u="sng" dirty="0" smtClean="0">
              <a:solidFill>
                <a:srgbClr val="FFC000"/>
              </a:solidFill>
            </a:endParaRPr>
          </a:p>
          <a:p>
            <a:endParaRPr lang="uk-UA" dirty="0" smtClean="0"/>
          </a:p>
          <a:p>
            <a:r>
              <a:rPr lang="ru-RU" sz="2400" i="1" u="sng" dirty="0" smtClean="0"/>
              <a:t>1-ша </a:t>
            </a:r>
            <a:r>
              <a:rPr lang="ru-RU" sz="2400" i="1" u="sng" dirty="0" err="1" smtClean="0"/>
              <a:t>група</a:t>
            </a:r>
            <a:r>
              <a:rPr lang="ru-RU" sz="2400" i="1" u="sng" dirty="0" smtClean="0"/>
              <a:t>. </a:t>
            </a:r>
            <a:r>
              <a:rPr lang="ru-RU" sz="2400" dirty="0" err="1" smtClean="0"/>
              <a:t>Опрацювати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зміст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твору</a:t>
            </a:r>
            <a:r>
              <a:rPr lang="ru-RU" sz="2400" dirty="0" smtClean="0"/>
              <a:t>, </a:t>
            </a:r>
            <a:r>
              <a:rPr lang="ru-RU" sz="2400" dirty="0" err="1" smtClean="0"/>
              <a:t>дати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відповіді</a:t>
            </a:r>
            <a:r>
              <a:rPr lang="ru-RU" sz="2400" dirty="0" smtClean="0"/>
              <a:t> на </a:t>
            </a:r>
            <a:r>
              <a:rPr lang="ru-RU" sz="2400" dirty="0" err="1" smtClean="0"/>
              <a:t>питання</a:t>
            </a:r>
            <a:r>
              <a:rPr lang="ru-RU" sz="2400" dirty="0" smtClean="0"/>
              <a:t> :</a:t>
            </a:r>
          </a:p>
          <a:p>
            <a:r>
              <a:rPr lang="ru-RU" sz="2400" dirty="0" smtClean="0"/>
              <a:t>- Кого в </a:t>
            </a:r>
            <a:r>
              <a:rPr lang="ru-RU" sz="2400" dirty="0" err="1" smtClean="0"/>
              <a:t>акровірші</a:t>
            </a:r>
            <a:r>
              <a:rPr lang="ru-RU" sz="2400" dirty="0" smtClean="0"/>
              <a:t> названо братом </a:t>
            </a:r>
            <a:r>
              <a:rPr lang="ru-RU" sz="2400" dirty="0" err="1" smtClean="0"/>
              <a:t>і</a:t>
            </a:r>
            <a:r>
              <a:rPr lang="ru-RU" sz="2400" dirty="0" smtClean="0"/>
              <a:t> сестрою?</a:t>
            </a:r>
          </a:p>
          <a:p>
            <a:r>
              <a:rPr lang="ru-RU" sz="2400" dirty="0" smtClean="0"/>
              <a:t>- Перед </a:t>
            </a:r>
            <a:r>
              <a:rPr lang="ru-RU" sz="2400" dirty="0" err="1" smtClean="0"/>
              <a:t>ким</a:t>
            </a:r>
            <a:r>
              <a:rPr lang="ru-RU" sz="2400" dirty="0" smtClean="0"/>
              <a:t> хвалиться </a:t>
            </a:r>
            <a:r>
              <a:rPr lang="ru-RU" sz="2400" dirty="0" err="1" smtClean="0"/>
              <a:t>героїня</a:t>
            </a:r>
            <a:r>
              <a:rPr lang="ru-RU" sz="2400" dirty="0" smtClean="0"/>
              <a:t> </a:t>
            </a:r>
            <a:r>
              <a:rPr lang="ru-RU" sz="2400" dirty="0" err="1" smtClean="0"/>
              <a:t>вірша</a:t>
            </a:r>
            <a:r>
              <a:rPr lang="ru-RU" sz="2400" dirty="0" smtClean="0"/>
              <a:t>? </a:t>
            </a:r>
            <a:r>
              <a:rPr lang="ru-RU" sz="2400" dirty="0" err="1" smtClean="0"/>
              <a:t>Чому</a:t>
            </a:r>
            <a:r>
              <a:rPr lang="ru-RU" sz="2400" dirty="0" smtClean="0"/>
              <a:t>?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відповідає</a:t>
            </a:r>
            <a:r>
              <a:rPr lang="ru-RU" sz="2400" dirty="0" smtClean="0"/>
              <a:t> брат?</a:t>
            </a:r>
          </a:p>
          <a:p>
            <a:r>
              <a:rPr lang="ru-RU" sz="2400" dirty="0" smtClean="0"/>
              <a:t>- Про яку </a:t>
            </a:r>
            <a:r>
              <a:rPr lang="ru-RU" sz="2400" dirty="0" err="1" smtClean="0"/>
              <a:t>страву</a:t>
            </a:r>
            <a:r>
              <a:rPr lang="ru-RU" sz="2400" dirty="0" smtClean="0"/>
              <a:t> </a:t>
            </a:r>
            <a:r>
              <a:rPr lang="ru-RU" sz="2400" dirty="0" err="1" smtClean="0"/>
              <a:t>говорять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вона </a:t>
            </a:r>
            <a:r>
              <a:rPr lang="ru-RU" sz="2400" dirty="0" err="1" smtClean="0"/>
              <a:t>кипить</a:t>
            </a:r>
            <a:r>
              <a:rPr lang="ru-RU" sz="2400" dirty="0" smtClean="0"/>
              <a:t> у </a:t>
            </a:r>
            <a:r>
              <a:rPr lang="ru-RU" sz="2400" dirty="0" err="1" smtClean="0"/>
              <a:t>полі</a:t>
            </a:r>
            <a:r>
              <a:rPr lang="ru-RU" sz="2400" dirty="0" smtClean="0"/>
              <a:t> на </a:t>
            </a:r>
            <a:r>
              <a:rPr lang="ru-RU" sz="2400" dirty="0" err="1" smtClean="0"/>
              <a:t>вітрику</a:t>
            </a:r>
            <a:r>
              <a:rPr lang="ru-RU" sz="2400" dirty="0" smtClean="0"/>
              <a:t>?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r>
              <a:rPr lang="ru-RU" sz="2400" i="1" u="sng" dirty="0" smtClean="0"/>
              <a:t>2-га </a:t>
            </a:r>
            <a:r>
              <a:rPr lang="ru-RU" sz="2400" i="1" u="sng" dirty="0" err="1" smtClean="0"/>
              <a:t>група</a:t>
            </a:r>
            <a:r>
              <a:rPr lang="ru-RU" sz="2400" i="1" u="sng" dirty="0" smtClean="0"/>
              <a:t>. </a:t>
            </a:r>
            <a:r>
              <a:rPr lang="ru-RU" sz="2400" dirty="0" err="1" smtClean="0"/>
              <a:t>Визначити</a:t>
            </a:r>
            <a:r>
              <a:rPr lang="ru-RU" sz="2400" dirty="0" smtClean="0"/>
              <a:t> тему </a:t>
            </a:r>
            <a:r>
              <a:rPr lang="ru-RU" sz="2400" dirty="0" err="1" smtClean="0"/>
              <a:t>й</a:t>
            </a:r>
            <a:r>
              <a:rPr lang="ru-RU" sz="2400" dirty="0" smtClean="0"/>
              <a:t> </a:t>
            </a:r>
            <a:r>
              <a:rPr lang="ru-RU" sz="2400" dirty="0" err="1" smtClean="0"/>
              <a:t>основну</a:t>
            </a:r>
            <a:r>
              <a:rPr lang="ru-RU" sz="2400" dirty="0" smtClean="0"/>
              <a:t> думку </a:t>
            </a:r>
            <a:r>
              <a:rPr lang="ru-RU" sz="2400" dirty="0" err="1" smtClean="0"/>
              <a:t>твору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i="1" u="sng" dirty="0" smtClean="0"/>
              <a:t>3-тя </a:t>
            </a:r>
            <a:r>
              <a:rPr lang="ru-RU" sz="2400" i="1" u="sng" dirty="0" err="1" smtClean="0"/>
              <a:t>група</a:t>
            </a:r>
            <a:r>
              <a:rPr lang="ru-RU" sz="2400" u="sng" dirty="0" smtClean="0"/>
              <a:t>. </a:t>
            </a:r>
            <a:r>
              <a:rPr lang="ru-RU" sz="2400" dirty="0" err="1" smtClean="0"/>
              <a:t>Опрацювати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художні</a:t>
            </a:r>
            <a:r>
              <a:rPr lang="ru-RU" sz="2400" dirty="0" smtClean="0"/>
              <a:t> </a:t>
            </a:r>
            <a:r>
              <a:rPr lang="ru-RU" sz="2400" dirty="0" err="1" smtClean="0"/>
              <a:t>засоби</a:t>
            </a:r>
            <a:r>
              <a:rPr lang="ru-RU" sz="2400" dirty="0" smtClean="0"/>
              <a:t> </a:t>
            </a:r>
            <a:r>
              <a:rPr lang="ru-RU" sz="2400" dirty="0" err="1" smtClean="0"/>
              <a:t>акровірша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1040694"/>
          </a:xfrm>
        </p:spPr>
        <p:txBody>
          <a:bodyPr/>
          <a:lstStyle/>
          <a:p>
            <a:pPr algn="ctr"/>
            <a:r>
              <a:rPr lang="uk-UA" sz="4800" dirty="0" smtClean="0">
                <a:solidFill>
                  <a:srgbClr val="FFFF00"/>
                </a:solidFill>
              </a:rPr>
              <a:t>МЕТОД “ЗАКІНЧИ ДУМКУ”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714488"/>
            <a:ext cx="8327928" cy="50006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/>
              <a:t>Загадки </a:t>
            </a:r>
            <a:r>
              <a:rPr lang="ru-RU" sz="2800" dirty="0" err="1" smtClean="0"/>
              <a:t>Глібова</a:t>
            </a:r>
            <a:r>
              <a:rPr lang="ru-RU" sz="2800" dirty="0" smtClean="0"/>
              <a:t> – </a:t>
            </a:r>
            <a:r>
              <a:rPr lang="ru-RU" sz="2800" dirty="0" err="1" smtClean="0"/>
              <a:t>це</a:t>
            </a:r>
            <a:r>
              <a:rPr lang="ru-RU" sz="2800" dirty="0" smtClean="0"/>
              <a:t> …………… </a:t>
            </a:r>
            <a:r>
              <a:rPr lang="ru-RU" sz="2800" dirty="0" err="1" smtClean="0"/>
              <a:t>загадки</a:t>
            </a:r>
            <a:r>
              <a:rPr lang="ru-RU" sz="2800" dirty="0" smtClean="0"/>
              <a:t>.</a:t>
            </a:r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/>
              <a:t>Вони </a:t>
            </a:r>
            <a:r>
              <a:rPr lang="ru-RU" sz="2800" dirty="0" err="1" smtClean="0"/>
              <a:t>складаються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 …………… </a:t>
            </a:r>
            <a:r>
              <a:rPr lang="ru-RU" sz="2800" dirty="0" err="1" smtClean="0"/>
              <a:t>частин</a:t>
            </a:r>
            <a:r>
              <a:rPr lang="ru-RU" sz="2800" dirty="0" smtClean="0"/>
              <a:t>.</a:t>
            </a:r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/>
              <a:t>У </a:t>
            </a:r>
            <a:r>
              <a:rPr lang="ru-RU" sz="2800" dirty="0" err="1" smtClean="0"/>
              <a:t>другій</a:t>
            </a:r>
            <a:r>
              <a:rPr lang="ru-RU" sz="2800" dirty="0" smtClean="0"/>
              <a:t> </a:t>
            </a:r>
            <a:r>
              <a:rPr lang="ru-RU" sz="2800" dirty="0" err="1" smtClean="0"/>
              <a:t>частині</a:t>
            </a:r>
            <a:r>
              <a:rPr lang="ru-RU" sz="2800" dirty="0" smtClean="0"/>
              <a:t> </a:t>
            </a:r>
            <a:r>
              <a:rPr lang="ru-RU" sz="2800" dirty="0" err="1" smtClean="0"/>
              <a:t>міститься</a:t>
            </a:r>
            <a:r>
              <a:rPr lang="ru-RU" sz="2800" dirty="0" smtClean="0"/>
              <a:t> ……………….. .</a:t>
            </a:r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/>
              <a:t>Загадка </a:t>
            </a:r>
            <a:r>
              <a:rPr lang="ru-RU" sz="2800" dirty="0" err="1" smtClean="0"/>
              <a:t>має</a:t>
            </a:r>
            <a:r>
              <a:rPr lang="ru-RU" sz="2800" dirty="0" smtClean="0"/>
              <a:t> ………………. форму.</a:t>
            </a:r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/>
              <a:t>У </a:t>
            </a:r>
            <a:r>
              <a:rPr lang="ru-RU" sz="2800" dirty="0" err="1" smtClean="0"/>
              <a:t>загадці</a:t>
            </a:r>
            <a:r>
              <a:rPr lang="ru-RU" sz="2800" dirty="0" smtClean="0"/>
              <a:t> </a:t>
            </a:r>
            <a:r>
              <a:rPr lang="ru-RU" sz="2800" dirty="0" err="1" smtClean="0"/>
              <a:t>вживаються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такі</a:t>
            </a:r>
            <a:r>
              <a:rPr lang="ru-RU" sz="2800" dirty="0" smtClean="0"/>
              <a:t> </a:t>
            </a:r>
            <a:r>
              <a:rPr lang="ru-RU" sz="2800" dirty="0" err="1" smtClean="0"/>
              <a:t>художні</a:t>
            </a:r>
            <a:r>
              <a:rPr lang="ru-RU" sz="2800" dirty="0" smtClean="0"/>
              <a:t> </a:t>
            </a:r>
            <a:r>
              <a:rPr lang="ru-RU" sz="2800" dirty="0" err="1" smtClean="0"/>
              <a:t>засоби</a:t>
            </a:r>
            <a:r>
              <a:rPr lang="ru-RU" sz="2800" dirty="0" smtClean="0"/>
              <a:t>: …………………………….. .</a:t>
            </a:r>
          </a:p>
          <a:p>
            <a:pPr>
              <a:buFont typeface="Wingdings" pitchFamily="2" charset="2"/>
              <a:buChar char="q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857232"/>
            <a:ext cx="7772400" cy="92869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КАРТКА ОЦІНЮВАННЯ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928802"/>
            <a:ext cx="8143932" cy="450059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3600" b="1" dirty="0" smtClean="0"/>
              <a:t>Я </a:t>
            </a:r>
            <a:r>
              <a:rPr lang="ru-RU" sz="3600" b="1" dirty="0" err="1" smtClean="0"/>
              <a:t>активний</a:t>
            </a:r>
            <a:r>
              <a:rPr lang="ru-RU" sz="3600" b="1" dirty="0" smtClean="0"/>
              <a:t> на </a:t>
            </a:r>
            <a:r>
              <a:rPr lang="ru-RU" sz="3600" b="1" dirty="0" err="1" smtClean="0"/>
              <a:t>уроці</a:t>
            </a:r>
            <a:r>
              <a:rPr lang="ru-RU" sz="3600" b="1" dirty="0" smtClean="0"/>
              <a:t> ...</a:t>
            </a:r>
          </a:p>
          <a:p>
            <a:r>
              <a:rPr lang="ru-RU" sz="3600" b="1" dirty="0" smtClean="0"/>
              <a:t>Я </a:t>
            </a:r>
            <a:r>
              <a:rPr lang="ru-RU" sz="3600" b="1" dirty="0" err="1" smtClean="0"/>
              <a:t>відповів</a:t>
            </a:r>
            <a:r>
              <a:rPr lang="ru-RU" sz="3600" b="1" dirty="0" smtClean="0"/>
              <a:t> правильно ...</a:t>
            </a:r>
          </a:p>
          <a:p>
            <a:r>
              <a:rPr lang="ru-RU" sz="3600" b="1" dirty="0" smtClean="0"/>
              <a:t>Я </a:t>
            </a:r>
            <a:r>
              <a:rPr lang="ru-RU" sz="3600" b="1" dirty="0" err="1" smtClean="0"/>
              <a:t>працював</a:t>
            </a:r>
            <a:r>
              <a:rPr lang="ru-RU" sz="3600" b="1" dirty="0" smtClean="0"/>
              <a:t> у </a:t>
            </a:r>
            <a:r>
              <a:rPr lang="ru-RU" sz="3600" b="1" dirty="0" err="1" smtClean="0"/>
              <a:t>групі</a:t>
            </a:r>
            <a:r>
              <a:rPr lang="ru-RU" sz="3600" b="1" dirty="0" smtClean="0"/>
              <a:t> ...</a:t>
            </a:r>
          </a:p>
          <a:p>
            <a:r>
              <a:rPr lang="ru-RU" sz="3600" b="1" dirty="0" smtClean="0"/>
              <a:t>Я </a:t>
            </a:r>
            <a:r>
              <a:rPr lang="ru-RU" sz="3600" b="1" dirty="0" err="1" smtClean="0"/>
              <a:t>узагальнював</a:t>
            </a:r>
            <a:r>
              <a:rPr lang="ru-RU" sz="3600" b="1" dirty="0" smtClean="0"/>
              <a:t> думки </a:t>
            </a:r>
            <a:r>
              <a:rPr lang="ru-RU" sz="3600" b="1" dirty="0" err="1" smtClean="0"/>
              <a:t>інших</a:t>
            </a:r>
            <a:r>
              <a:rPr lang="ru-RU" sz="3600" b="1" dirty="0" smtClean="0"/>
              <a:t> ...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357298"/>
            <a:ext cx="7772400" cy="754942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ДОМАШНЄ ЗАВДАННЯ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571744"/>
            <a:ext cx="8429684" cy="371477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err="1" smtClean="0"/>
              <a:t>Виразно</a:t>
            </a:r>
            <a:r>
              <a:rPr lang="ru-RU" sz="3600" dirty="0" smtClean="0"/>
              <a:t> </a:t>
            </a:r>
            <a:r>
              <a:rPr lang="ru-RU" sz="3600" dirty="0" err="1" smtClean="0"/>
              <a:t>читати</a:t>
            </a:r>
            <a:r>
              <a:rPr lang="ru-RU" sz="3600" dirty="0" smtClean="0"/>
              <a:t> </a:t>
            </a:r>
            <a:r>
              <a:rPr lang="ru-RU" sz="3600" dirty="0" err="1" smtClean="0"/>
              <a:t>акровірші</a:t>
            </a:r>
            <a:r>
              <a:rPr lang="ru-RU" sz="3600" dirty="0" smtClean="0"/>
              <a:t> </a:t>
            </a:r>
            <a:r>
              <a:rPr lang="ru-RU" sz="3600" dirty="0" err="1" smtClean="0"/>
              <a:t>Глібова</a:t>
            </a:r>
            <a:endParaRPr lang="ru-RU" sz="3600" dirty="0" smtClean="0"/>
          </a:p>
          <a:p>
            <a:pPr>
              <a:buFont typeface="Wingdings" pitchFamily="2" charset="2"/>
              <a:buChar char="v"/>
            </a:pPr>
            <a:r>
              <a:rPr lang="ru-RU" sz="3600" dirty="0" smtClean="0"/>
              <a:t> </a:t>
            </a:r>
            <a:r>
              <a:rPr lang="ru-RU" sz="3600" dirty="0" err="1" smtClean="0"/>
              <a:t>Намалювати</a:t>
            </a:r>
            <a:r>
              <a:rPr lang="ru-RU" sz="3600" dirty="0" smtClean="0"/>
              <a:t> </a:t>
            </a:r>
            <a:r>
              <a:rPr lang="ru-RU" sz="3600" dirty="0" err="1" smtClean="0"/>
              <a:t>ілюстрації</a:t>
            </a:r>
            <a:r>
              <a:rPr lang="ru-RU" sz="3600" dirty="0" smtClean="0"/>
              <a:t> до </a:t>
            </a:r>
            <a:r>
              <a:rPr lang="ru-RU" sz="3600" dirty="0" err="1" smtClean="0"/>
              <a:t>творів</a:t>
            </a:r>
            <a:r>
              <a:rPr lang="ru-RU" sz="3600" dirty="0" smtClean="0"/>
              <a:t> "</a:t>
            </a:r>
            <a:r>
              <a:rPr lang="ru-RU" sz="3600" dirty="0" err="1" smtClean="0"/>
              <a:t>Хто</a:t>
            </a:r>
            <a:r>
              <a:rPr lang="ru-RU" sz="3600" dirty="0" smtClean="0"/>
              <a:t> </a:t>
            </a:r>
            <a:r>
              <a:rPr lang="ru-RU" sz="3600" dirty="0" err="1" smtClean="0"/>
              <a:t>розмовляє</a:t>
            </a:r>
            <a:r>
              <a:rPr lang="ru-RU" sz="3600" dirty="0" smtClean="0"/>
              <a:t>?" </a:t>
            </a:r>
            <a:r>
              <a:rPr lang="ru-RU" sz="3600" dirty="0" err="1" smtClean="0"/>
              <a:t>чи</a:t>
            </a:r>
            <a:r>
              <a:rPr lang="ru-RU" sz="3600" dirty="0" smtClean="0"/>
              <a:t> "</a:t>
            </a:r>
            <a:r>
              <a:rPr lang="ru-RU" sz="3600" dirty="0" err="1" smtClean="0"/>
              <a:t>Хто</a:t>
            </a:r>
            <a:r>
              <a:rPr lang="ru-RU" sz="3600" dirty="0" smtClean="0"/>
              <a:t> брат </a:t>
            </a:r>
            <a:r>
              <a:rPr lang="ru-RU" sz="3600" dirty="0" err="1" smtClean="0"/>
              <a:t>і</a:t>
            </a:r>
            <a:r>
              <a:rPr lang="ru-RU" sz="3600" dirty="0" smtClean="0"/>
              <a:t> сестра?"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err="1" smtClean="0"/>
              <a:t>Створити</a:t>
            </a:r>
            <a:r>
              <a:rPr lang="ru-RU" sz="3600" dirty="0" smtClean="0"/>
              <a:t> </a:t>
            </a:r>
            <a:r>
              <a:rPr lang="ru-RU" sz="3600" dirty="0" err="1" smtClean="0"/>
              <a:t>акровірш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214422"/>
            <a:ext cx="7772400" cy="1362456"/>
          </a:xfrm>
        </p:spPr>
        <p:txBody>
          <a:bodyPr/>
          <a:lstStyle/>
          <a:p>
            <a:pPr algn="ctr"/>
            <a:r>
              <a:rPr lang="uk-UA" sz="9600" dirty="0" smtClean="0">
                <a:solidFill>
                  <a:srgbClr val="FFFF00"/>
                </a:solidFill>
              </a:rPr>
              <a:t>МОЛОДЦІ !</a:t>
            </a:r>
            <a:endParaRPr lang="ru-RU" sz="9600" dirty="0">
              <a:solidFill>
                <a:srgbClr val="FFFF00"/>
              </a:solidFill>
            </a:endParaRPr>
          </a:p>
        </p:txBody>
      </p:sp>
      <p:pic>
        <p:nvPicPr>
          <p:cNvPr id="31746" name="Picture 2" descr="D:\Все с робочего стола\Портфоліо прес-центру\Картинки\UTkrnBEmD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857496"/>
            <a:ext cx="3643338" cy="36433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772400" cy="1362456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8256490" cy="3367542"/>
          </a:xfrm>
        </p:spPr>
        <p:txBody>
          <a:bodyPr>
            <a:noAutofit/>
          </a:bodyPr>
          <a:lstStyle/>
          <a:p>
            <a:r>
              <a:rPr lang="uk-UA" sz="3600" b="1" i="1" dirty="0" smtClean="0"/>
              <a:t>ЗАГАДКА</a:t>
            </a:r>
            <a:r>
              <a:rPr lang="uk-UA" sz="3600" dirty="0" smtClean="0"/>
              <a:t> – </a:t>
            </a:r>
            <a:r>
              <a:rPr lang="uk-UA" sz="3600" b="1" dirty="0" smtClean="0"/>
              <a:t>малий жанр фольклору, в якому в прихованій формі розповідається про людей, природу, рослинний і тваринний світ, речі побуту тощо.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857232"/>
            <a:ext cx="7772400" cy="1362456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8185052" cy="1795906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/>
              <a:t>Які види загадок тобі відомі?</a:t>
            </a:r>
            <a:endParaRPr lang="ru-RU" sz="5400" b="1" dirty="0"/>
          </a:p>
        </p:txBody>
      </p:sp>
      <p:pic>
        <p:nvPicPr>
          <p:cNvPr id="12290" name="Picture 2" descr="Знак вопроса Вконтакте на ав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643314"/>
            <a:ext cx="3590916" cy="3590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642918"/>
            <a:ext cx="7772400" cy="1000132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928802"/>
            <a:ext cx="8256490" cy="450059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C000"/>
                </a:solidFill>
              </a:rPr>
              <a:t>ВИДИ ЗАГАДОК:</a:t>
            </a:r>
          </a:p>
          <a:p>
            <a:pPr>
              <a:buFont typeface="Wingdings" pitchFamily="2" charset="2"/>
              <a:buChar char="Ø"/>
            </a:pPr>
            <a:r>
              <a:rPr lang="uk-UA" sz="3200" b="1" dirty="0" smtClean="0"/>
              <a:t>про людей, їхнє життя</a:t>
            </a:r>
          </a:p>
          <a:p>
            <a:pPr>
              <a:buFont typeface="Wingdings" pitchFamily="2" charset="2"/>
              <a:buChar char="Ø"/>
            </a:pPr>
            <a:r>
              <a:rPr lang="uk-UA" sz="3200" b="1" dirty="0" smtClean="0"/>
              <a:t>про природу, її явища</a:t>
            </a:r>
          </a:p>
          <a:p>
            <a:pPr>
              <a:buFont typeface="Wingdings" pitchFamily="2" charset="2"/>
              <a:buChar char="Ø"/>
            </a:pPr>
            <a:r>
              <a:rPr lang="uk-UA" sz="3200" b="1" dirty="0" smtClean="0"/>
              <a:t>про рослин</a:t>
            </a:r>
          </a:p>
          <a:p>
            <a:pPr>
              <a:buFont typeface="Wingdings" pitchFamily="2" charset="2"/>
              <a:buChar char="Ø"/>
            </a:pPr>
            <a:r>
              <a:rPr lang="uk-UA" sz="3200" b="1" dirty="0" smtClean="0"/>
              <a:t>про тварин</a:t>
            </a:r>
          </a:p>
          <a:p>
            <a:pPr>
              <a:buFont typeface="Wingdings" pitchFamily="2" charset="2"/>
              <a:buChar char="Ø"/>
            </a:pPr>
            <a:r>
              <a:rPr lang="uk-UA" sz="3200" b="1" dirty="0" smtClean="0"/>
              <a:t>про речі побуту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772400" cy="1362456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2143116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/>
              <a:t>Яких форм бувають загадки?</a:t>
            </a:r>
            <a:endParaRPr lang="ru-RU" sz="6000" b="1" dirty="0"/>
          </a:p>
        </p:txBody>
      </p:sp>
      <p:pic>
        <p:nvPicPr>
          <p:cNvPr id="10244" name="Picture 4" descr="Морфология русского языка (Ч.2. ): Вопросы для изуч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071918"/>
            <a:ext cx="2786082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772400" cy="1433894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62" y="2071678"/>
            <a:ext cx="7500990" cy="4643470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</a:rPr>
              <a:t>ФОРМИ ЗАГАДОК:</a:t>
            </a:r>
          </a:p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uk-UA" sz="4300" b="1" dirty="0" smtClean="0"/>
              <a:t>жарт</a:t>
            </a:r>
          </a:p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uk-UA" sz="4300" b="1" dirty="0"/>
              <a:t>з</a:t>
            </a:r>
            <a:r>
              <a:rPr lang="uk-UA" sz="4300" b="1" dirty="0" smtClean="0"/>
              <a:t>адача</a:t>
            </a:r>
          </a:p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uk-UA" sz="4300" b="1" dirty="0" smtClean="0"/>
              <a:t>вірш</a:t>
            </a:r>
          </a:p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uk-UA" sz="4300" b="1" dirty="0" smtClean="0"/>
              <a:t>розповідь</a:t>
            </a:r>
          </a:p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uk-UA" sz="4300" b="1" dirty="0" smtClean="0"/>
              <a:t>запитання</a:t>
            </a:r>
          </a:p>
          <a:p>
            <a:pPr algn="ctr"/>
            <a:endParaRPr lang="uk-UA" sz="2800" b="1" dirty="0" smtClean="0">
              <a:solidFill>
                <a:srgbClr val="002060"/>
              </a:solidFill>
            </a:endParaRPr>
          </a:p>
          <a:p>
            <a:pPr marL="571500" indent="-571500" algn="ctr">
              <a:buFont typeface="Wingdings" panose="05000000000000000000" pitchFamily="2" charset="2"/>
              <a:buChar char="v"/>
            </a:pPr>
            <a:endParaRPr lang="uk-UA" sz="2800" b="1" dirty="0" smtClean="0">
              <a:solidFill>
                <a:srgbClr val="002060"/>
              </a:solidFill>
            </a:endParaRPr>
          </a:p>
          <a:p>
            <a:pPr marL="571500" indent="-571500" algn="ctr">
              <a:buFont typeface="Wingdings" panose="05000000000000000000" pitchFamily="2" charset="2"/>
              <a:buChar char="v"/>
            </a:pPr>
            <a:endParaRPr lang="uk-UA" sz="4000" b="1" dirty="0" smtClean="0">
              <a:solidFill>
                <a:srgbClr val="002060"/>
              </a:solidFill>
            </a:endParaRPr>
          </a:p>
          <a:p>
            <a:pPr marL="571500" indent="-571500" algn="ctr">
              <a:buFont typeface="Wingdings" panose="05000000000000000000" pitchFamily="2" charset="2"/>
              <a:buChar char="v"/>
            </a:pPr>
            <a:endParaRPr lang="uk-UA" sz="4000" b="1" dirty="0" smtClean="0">
              <a:solidFill>
                <a:srgbClr val="002060"/>
              </a:solidFill>
            </a:endParaRPr>
          </a:p>
          <a:p>
            <a:pPr algn="ctr"/>
            <a:endParaRPr lang="uk-UA" sz="4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7772400" cy="1362456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428868"/>
            <a:ext cx="8470804" cy="3571900"/>
          </a:xfrm>
        </p:spPr>
        <p:txBody>
          <a:bodyPr>
            <a:normAutofit/>
          </a:bodyPr>
          <a:lstStyle/>
          <a:p>
            <a:pPr algn="ctr"/>
            <a:r>
              <a:rPr lang="uk-UA" sz="5200" b="1" dirty="0" smtClean="0"/>
              <a:t>Які художні засоби найчастіше використовують у загадках?</a:t>
            </a:r>
          </a:p>
          <a:p>
            <a:endParaRPr lang="ru-RU" dirty="0"/>
          </a:p>
        </p:txBody>
      </p:sp>
      <p:pic>
        <p:nvPicPr>
          <p:cNvPr id="8200" name="Picture 8" descr="Залог успеха в Интернет Бизнесе! Блог Ольги Боярск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3286124"/>
            <a:ext cx="2982936" cy="3405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772400" cy="1362456"/>
          </a:xfrm>
        </p:spPr>
        <p:txBody>
          <a:bodyPr/>
          <a:lstStyle/>
          <a:p>
            <a:pPr algn="ctr"/>
            <a:r>
              <a:rPr lang="uk-UA" u="sng" dirty="0" smtClean="0">
                <a:solidFill>
                  <a:srgbClr val="FFFF00"/>
                </a:solidFill>
              </a:rPr>
              <a:t>ПЕРЕВІР СЕБЕ</a:t>
            </a:r>
            <a:endParaRPr lang="ru-RU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7772400" cy="4214842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rgbClr val="FFC000"/>
                </a:solidFill>
              </a:rPr>
              <a:t>ХУДОЖНІ ЗАСОБИ:</a:t>
            </a:r>
          </a:p>
          <a:p>
            <a:pPr>
              <a:buFont typeface="Wingdings" pitchFamily="2" charset="2"/>
              <a:buChar char="Ø"/>
            </a:pPr>
            <a:r>
              <a:rPr lang="uk-UA" sz="4400" b="1" dirty="0" smtClean="0"/>
              <a:t>епітети</a:t>
            </a:r>
          </a:p>
          <a:p>
            <a:pPr>
              <a:buFont typeface="Wingdings" pitchFamily="2" charset="2"/>
              <a:buChar char="Ø"/>
            </a:pPr>
            <a:r>
              <a:rPr lang="uk-UA" sz="4400" b="1" dirty="0" smtClean="0"/>
              <a:t>метафори</a:t>
            </a:r>
          </a:p>
          <a:p>
            <a:pPr>
              <a:buFont typeface="Wingdings" pitchFamily="2" charset="2"/>
              <a:buChar char="Ø"/>
            </a:pPr>
            <a:r>
              <a:rPr lang="uk-UA" sz="4400" b="1" dirty="0" smtClean="0"/>
              <a:t>зменшено-пестливі слова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</TotalTime>
  <Words>501</Words>
  <Application>Microsoft Office PowerPoint</Application>
  <PresentationFormat>Экран (4:3)</PresentationFormat>
  <Paragraphs>100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Леонід Глібов – відомий український поет і байкар. Фольклорна основа його віршованих загадок</vt:lpstr>
      <vt:lpstr>ПЕРЕВІР СЕБЕ</vt:lpstr>
      <vt:lpstr>ПЕРЕВІР СЕБЕ</vt:lpstr>
      <vt:lpstr>ПЕРЕВІР СЕБЕ</vt:lpstr>
      <vt:lpstr>ПЕРЕВІР СЕБЕ</vt:lpstr>
      <vt:lpstr>ПЕРЕВІР СЕБЕ</vt:lpstr>
      <vt:lpstr>ПЕРЕВІР СЕБЕ</vt:lpstr>
      <vt:lpstr>ПЕРЕВІР СЕБЕ</vt:lpstr>
      <vt:lpstr>ПЕРЕВІР СЕБЕ</vt:lpstr>
      <vt:lpstr>Сьогодні на уроці я :</vt:lpstr>
      <vt:lpstr>Знайомство з письменником</vt:lpstr>
      <vt:lpstr>РОЛЬОВА ГРА</vt:lpstr>
      <vt:lpstr>ЛІТЕРАТУРНА КАРТА</vt:lpstr>
      <vt:lpstr>ЦЕ ЦІКАВО</vt:lpstr>
      <vt:lpstr>ЛЕКСИЧНА ХВИЛИНКА</vt:lpstr>
      <vt:lpstr>РОБОТА В ГРУПАХ</vt:lpstr>
      <vt:lpstr>ВІДГАДАЙ ЗАГАДКУ</vt:lpstr>
      <vt:lpstr>Теорія літератури</vt:lpstr>
      <vt:lpstr>ТЕАТР МІНІАТЮР</vt:lpstr>
      <vt:lpstr>ЛЕКСИЧНА ХВИЛИНКА</vt:lpstr>
      <vt:lpstr>Робота в групах</vt:lpstr>
      <vt:lpstr>МЕТОД “ЗАКІНЧИ ДУМКУ”</vt:lpstr>
      <vt:lpstr>КАРТКА ОЦІНЮВАННЯ</vt:lpstr>
      <vt:lpstr>ДОМАШНЄ ЗАВДАННЯ</vt:lpstr>
      <vt:lpstr>МОЛОДЦІ 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Леонід Глібов – відомий український поет і байкар. Фольклорна основа його віршованих загадок</dc:title>
  <dc:creator>Родион</dc:creator>
  <cp:lastModifiedBy>XXX</cp:lastModifiedBy>
  <cp:revision>33</cp:revision>
  <dcterms:created xsi:type="dcterms:W3CDTF">2014-12-06T12:51:30Z</dcterms:created>
  <dcterms:modified xsi:type="dcterms:W3CDTF">2015-11-27T12:50:26Z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1187522</vt:lpwstr>
  </property>
  <property fmtid="{D5CDD505-2E9C-101B-9397-08002B2CF9AE}" name="NXPowerLiteVersion" pid="3">
    <vt:lpwstr>D4.1.4</vt:lpwstr>
  </property>
</Properties>
</file>