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57" r:id="rId4"/>
    <p:sldId id="267" r:id="rId5"/>
    <p:sldId id="258" r:id="rId6"/>
    <p:sldId id="268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70" r:id="rId15"/>
    <p:sldId id="272" r:id="rId16"/>
    <p:sldId id="266" r:id="rId17"/>
    <p:sldId id="271" r:id="rId18"/>
    <p:sldId id="276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FF0066"/>
    <a:srgbClr val="00FFFF"/>
    <a:srgbClr val="F3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94660"/>
  </p:normalViewPr>
  <p:slideViewPr>
    <p:cSldViewPr>
      <p:cViewPr varScale="1">
        <p:scale>
          <a:sx n="47" d="100"/>
          <a:sy n="47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933056"/>
            <a:ext cx="8305800" cy="2736304"/>
          </a:xfrm>
        </p:spPr>
        <p:txBody>
          <a:bodyPr/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   Я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в серці своїм заховав 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Твоє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слово,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 Щоб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мені не грішити 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проти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Тебе.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Псалом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119:11.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620688"/>
            <a:ext cx="8305800" cy="2794244"/>
          </a:xfrm>
        </p:spPr>
        <p:txBody>
          <a:bodyPr/>
          <a:lstStyle/>
          <a:p>
            <a:r>
              <a:rPr lang="uk-UA" sz="5400" dirty="0">
                <a:effectLst/>
                <a:latin typeface="Times New Roman" pitchFamily="18" charset="0"/>
                <a:cs typeface="Times New Roman" pitchFamily="18" charset="0"/>
              </a:rPr>
              <a:t>Тарас Шевченко і </a:t>
            </a:r>
            <a:r>
              <a:rPr lang="uk-UA" sz="5400" dirty="0" smtClean="0">
                <a:effectLst/>
                <a:latin typeface="Times New Roman" pitchFamily="18" charset="0"/>
                <a:cs typeface="Times New Roman" pitchFamily="18" charset="0"/>
              </a:rPr>
              <a:t>Біблія </a:t>
            </a:r>
            <a:r>
              <a:rPr lang="uk-UA" sz="5400" dirty="0">
                <a:effectLst/>
                <a:latin typeface="Times New Roman" pitchFamily="18" charset="0"/>
                <a:cs typeface="Times New Roman" pitchFamily="18" charset="0"/>
              </a:rPr>
              <a:t>“Ісаія. Глава 35”</a:t>
            </a:r>
            <a:r>
              <a:rPr lang="ru-RU" sz="5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dirty="0">
                <a:effectLst/>
                <a:latin typeface="Times New Roman" pitchFamily="18" charset="0"/>
                <a:cs typeface="Times New Roman" pitchFamily="18" charset="0"/>
              </a:rPr>
              <a:t>Цикл “Давидові псалми”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mdct.ru/sites/default/files/ex/2014-02_exhibitions_field_ex_gallery/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08896"/>
            <a:ext cx="3312368" cy="2709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97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Autofit/>
          </a:bodyPr>
          <a:lstStyle/>
          <a:p>
            <a:r>
              <a:rPr lang="ru-RU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Чинники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впливали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uk-UA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тогляду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Т. </a:t>
            </a:r>
            <a:r>
              <a:rPr lang="ru-RU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Шевченка</a:t>
            </a:r>
            <a:endParaRPr lang="ru-RU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412776"/>
            <a:ext cx="8352928" cy="5184576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Традиційна українська селянська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релігійність,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котра спиралася в основному на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праслов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янські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вірування народу.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Народно-визвольний рух.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Тривале перебування поета у в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язницях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Уболівання за долю народу.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75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u="sng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Світоглядні орієнтири поета</a:t>
            </a:r>
            <a:endParaRPr lang="ru-RU" sz="4800" u="sng" dirty="0">
              <a:solidFill>
                <a:srgbClr val="00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929336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Гуманізм.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Релігійна свідомість:</a:t>
            </a: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одного боку, заперечення релігійного вчення;</a:t>
            </a: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 іншого боку, звертання до Бога.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http://boombob.ru/img/picture/Jun/16/27b95e5b42eee24ec5343649ec74fa60/12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628800"/>
            <a:ext cx="4536504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370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Теорія літератури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147248" cy="2337048"/>
          </a:xfrm>
        </p:spPr>
        <p:txBody>
          <a:bodyPr>
            <a:normAutofit/>
          </a:bodyPr>
          <a:lstStyle/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Псалом — жанр духовної лірики, релігійна пісня, молитва,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якій висловлено різні релігійні почуття.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http://www.saveoursouls.ru/pictures/info_152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68960"/>
            <a:ext cx="5256584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689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39952" y="188640"/>
            <a:ext cx="4752528" cy="6408712"/>
          </a:xfrm>
        </p:spPr>
        <p:txBody>
          <a:bodyPr>
            <a:no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Гімн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(гр. 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hymnos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— урочиста пісня, похвала) — один з видів ліричної поезії: урочиста, похвальна пісня,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якій возвеличується якесь явище, особа, подія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Псалтир з давньоєврейської мови перекладається як «книга хвали». Це найулюбленіша книга Старого Заповіту багатьох поколінь людей, у якій вміщено 150 псалмів, покладених на музику для богослужіння.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 descr="http://i281.photobucket.com/albums/kk228/munoz1051c/JesusChrist.gif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3672408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042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332656"/>
            <a:ext cx="4193608" cy="6192688"/>
          </a:xfrm>
        </p:spPr>
        <p:txBody>
          <a:bodyPr>
            <a:normAutofit lnSpcReduction="10000"/>
          </a:bodyPr>
          <a:lstStyle/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Переспів — 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) Вид перекладу: вільне передання художніх творів засобами іншої мови або ж вірш, написаний за мотивами іншого твору. 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) Повторення давно написаного, відомого, набридлого.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Объект 4" descr="http://cs540108.vk.me/c540105/v540105581/3be67/kAO1QBSRk38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4664"/>
            <a:ext cx="4608512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205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r>
              <a:rPr lang="uk-UA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Словникова </a:t>
            </a:r>
            <a:r>
              <a:rPr lang="uk-UA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робота за змістом </a:t>
            </a:r>
            <a:br>
              <a:rPr lang="uk-UA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поезії «</a:t>
            </a:r>
            <a:r>
              <a:rPr lang="uk-UA" sz="4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Ісаія</a:t>
            </a:r>
            <a:r>
              <a:rPr lang="uk-UA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Глава 35»</a:t>
            </a:r>
            <a:endParaRPr lang="ru-RU" sz="4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8352928" cy="5400600"/>
          </a:xfrm>
        </p:spPr>
        <p:txBody>
          <a:bodyPr>
            <a:normAutofit fontScale="92500" lnSpcReduction="20000"/>
          </a:bodyPr>
          <a:lstStyle/>
          <a:p>
            <a:r>
              <a:rPr lang="uk-UA" sz="35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Ісаія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 — стародавній єврейський пророк, автор однієї з книг Біблії. Його пророцтва і є джерелами Шевченкового наслідування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35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Карміл</a:t>
            </a:r>
            <a:r>
              <a:rPr lang="uk-UA" sz="35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35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Кармель</a:t>
            </a:r>
            <a:r>
              <a:rPr lang="uk-UA" sz="35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— це вкрита пишною рослинністю гора в Палестині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, що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стала біблійним символом гордої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краси;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Ліван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— гірське пасмо на півночі Палестини, яке біблійні пророки часто символізували як славу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велич Іудейського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царства;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Омофор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— багатий, золотом вишитий покров</a:t>
            </a:r>
            <a:r>
              <a:rPr lang="uk-UA" sz="3500" dirty="0"/>
              <a:t>.</a:t>
            </a:r>
            <a:r>
              <a:rPr lang="uk-UA" dirty="0"/>
              <a:t/>
            </a:r>
            <a:br>
              <a:rPr lang="uk-UA" dirty="0"/>
            </a:b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583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      «</a:t>
            </a:r>
            <a:r>
              <a:rPr lang="uk-UA" sz="6000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Ісаія</a:t>
            </a:r>
            <a:r>
              <a:rPr lang="uk-UA" sz="6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 Глава 35»</a:t>
            </a:r>
            <a:endParaRPr lang="ru-RU" sz="60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363272" cy="5073352"/>
          </a:xfrm>
        </p:spPr>
        <p:txBody>
          <a:bodyPr>
            <a:normAutofit fontScale="92500"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: мрія поета про неодмінність повалення самодержавства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розбудову нового суспільства — трудящих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упевненість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Т. Шевченка у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святості божої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правди, яка запанує на землі, віра у щасливе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вільне життя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Жанр: переспів з Біблії («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подражаніє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») — один із улюблених жанрів поета; гімн Волі.</a:t>
            </a:r>
            <a:r>
              <a:rPr lang="uk-UA" dirty="0"/>
              <a:t/>
            </a:r>
            <a:br>
              <a:rPr lang="uk-UA" dirty="0"/>
            </a:b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644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Цикл «</a:t>
            </a:r>
            <a:r>
              <a:rPr lang="ru-RU" sz="6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Давидові</a:t>
            </a:r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псалми</a:t>
            </a:r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6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524000"/>
            <a:ext cx="4392488" cy="5073352"/>
          </a:xfrm>
        </p:spPr>
        <p:txBody>
          <a:bodyPr>
            <a:normAutofit/>
          </a:bodyPr>
          <a:lstStyle/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Давид — другий цар Ізраїлю, який очолив державу близько 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1000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років до Різдва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Христового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правив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приблизно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40 років. 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Він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створив могутню 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імперію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, заклав 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столицю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Єрусалим.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http://image.geotorrents.com/images/47991343322314986519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2776"/>
            <a:ext cx="3672408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534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Псалом №1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291264" cy="5001344"/>
          </a:xfrm>
        </p:spPr>
        <p:txBody>
          <a:bodyPr>
            <a:normAutofit lnSpcReduction="10000"/>
          </a:bodyPr>
          <a:lstStyle/>
          <a:p>
            <a:r>
              <a:rPr lang="uk-UA" sz="3600" dirty="0">
                <a:solidFill>
                  <a:srgbClr val="00CCFF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розповідь поета про необхідність праведного життя для людини.</a:t>
            </a:r>
          </a:p>
          <a:p>
            <a:r>
              <a:rPr lang="uk-UA" sz="3600" dirty="0">
                <a:solidFill>
                  <a:srgbClr val="00CCFF"/>
                </a:solidFill>
                <a:latin typeface="Times New Roman" pitchFamily="18" charset="0"/>
                <a:cs typeface="Times New Roman" pitchFamily="18" charset="0"/>
              </a:rPr>
              <a:t> Ідея: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висловлення впевненості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тому, що «не встануть з праведними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злії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з домовини».</a:t>
            </a:r>
          </a:p>
          <a:p>
            <a:r>
              <a:rPr lang="uk-UA" sz="3600" dirty="0">
                <a:solidFill>
                  <a:srgbClr val="00CCFF"/>
                </a:solidFill>
                <a:latin typeface="Times New Roman" pitchFamily="18" charset="0"/>
                <a:cs typeface="Times New Roman" pitchFamily="18" charset="0"/>
              </a:rPr>
              <a:t>Основна думка:</a:t>
            </a:r>
            <a:br>
              <a:rPr lang="uk-UA" sz="3600" dirty="0">
                <a:solidFill>
                  <a:srgbClr val="00CC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«Діла добрих оновляться / Діла злих  загинуть».</a:t>
            </a:r>
            <a:r>
              <a:rPr lang="uk-UA" sz="3600" dirty="0"/>
              <a:t/>
            </a:r>
            <a:br>
              <a:rPr lang="uk-UA" sz="3600" dirty="0"/>
            </a:b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531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Творча робота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785320"/>
          </a:xfrm>
        </p:spPr>
        <p:txBody>
          <a:bodyPr>
            <a:noAutofit/>
          </a:bodyPr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Есе «Світле пророцтво </a:t>
            </a:r>
          </a:p>
          <a:p>
            <a:pPr marL="0" indent="0"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 Т. Шевченка </a:t>
            </a:r>
          </a:p>
          <a:p>
            <a:pPr marL="0" indent="0"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 в поезіях на    </a:t>
            </a:r>
          </a:p>
          <a:p>
            <a:pPr marL="0" indent="0">
              <a:buNone/>
            </a:pPr>
            <a:r>
              <a:rPr lang="uk-UA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біблійну  </a:t>
            </a:r>
          </a:p>
          <a:p>
            <a:pPr marL="0" indent="0">
              <a:buNone/>
            </a:pPr>
            <a:r>
              <a:rPr lang="uk-UA" sz="4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smtClean="0">
                <a:latin typeface="Times New Roman" pitchFamily="18" charset="0"/>
                <a:cs typeface="Times New Roman" pitchFamily="18" charset="0"/>
              </a:rPr>
              <a:t> тематику».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 descr="http://etno-vyshyvanka.kiev.ua/upload/images/albums_photos/240/sph__16328woAd59gz0_24102014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16832"/>
            <a:ext cx="4824536" cy="35952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9136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Проблемне</a:t>
            </a:r>
            <a:r>
              <a:rPr lang="ru-RU" sz="6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питання</a:t>
            </a:r>
            <a:endParaRPr lang="ru-RU" sz="6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291264" cy="5001344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FF00"/>
                </a:solidFill>
              </a:rPr>
              <a:t>— Тарас Шевченко —  це віруюча людина чи атеїст?</a:t>
            </a:r>
          </a:p>
          <a:p>
            <a:r>
              <a:rPr lang="uk-UA" dirty="0" smtClean="0"/>
              <a:t>Атеїст — це </a:t>
            </a:r>
          </a:p>
          <a:p>
            <a:pPr marL="0" indent="0">
              <a:buNone/>
            </a:pPr>
            <a:r>
              <a:rPr lang="ru-RU" dirty="0" err="1" smtClean="0"/>
              <a:t>людина</a:t>
            </a:r>
            <a:r>
              <a:rPr lang="ru-RU" dirty="0" smtClean="0"/>
              <a:t>, яка не </a:t>
            </a:r>
          </a:p>
          <a:p>
            <a:pPr marL="0" indent="0">
              <a:buNone/>
            </a:pPr>
            <a:r>
              <a:rPr lang="ru-RU" dirty="0" err="1" smtClean="0"/>
              <a:t>вірить</a:t>
            </a:r>
            <a:r>
              <a:rPr lang="ru-RU" dirty="0" smtClean="0"/>
              <a:t> </a:t>
            </a:r>
            <a:r>
              <a:rPr lang="uk-UA" dirty="0" smtClean="0"/>
              <a:t>у </a:t>
            </a:r>
          </a:p>
          <a:p>
            <a:pPr marL="0" indent="0">
              <a:buNone/>
            </a:pPr>
            <a:r>
              <a:rPr lang="ru-RU" dirty="0" err="1" smtClean="0"/>
              <a:t>божественні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сили</a:t>
            </a:r>
            <a:r>
              <a:rPr lang="ru-RU" dirty="0" smtClean="0"/>
              <a:t> </a:t>
            </a:r>
            <a:r>
              <a:rPr lang="ru-RU" dirty="0" smtClean="0"/>
              <a:t>й </a:t>
            </a:r>
            <a:r>
              <a:rPr lang="ru-RU" dirty="0" smtClean="0"/>
              <a:t>не </a:t>
            </a:r>
            <a:r>
              <a:rPr lang="ru-RU" dirty="0" err="1" smtClean="0"/>
              <a:t>визнає</a:t>
            </a:r>
            <a:r>
              <a:rPr lang="en-US" dirty="0" smtClean="0"/>
              <a:t> 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богів</a:t>
            </a:r>
            <a:r>
              <a:rPr lang="ru-RU" dirty="0" smtClean="0"/>
              <a:t> у </a:t>
            </a:r>
            <a:r>
              <a:rPr lang="ru-RU" dirty="0" err="1" smtClean="0"/>
              <a:t>цілому</a:t>
            </a:r>
            <a:r>
              <a:rPr lang="ru-RU" dirty="0" smtClean="0"/>
              <a:t>; </a:t>
            </a:r>
          </a:p>
          <a:p>
            <a:pPr marL="0" indent="0">
              <a:buNone/>
            </a:pPr>
            <a:r>
              <a:rPr lang="uk-UA" dirty="0" smtClean="0"/>
              <a:t>безвірник, </a:t>
            </a:r>
          </a:p>
          <a:p>
            <a:pPr marL="0" indent="0">
              <a:buNone/>
            </a:pPr>
            <a:r>
              <a:rPr lang="uk-UA" dirty="0" smtClean="0"/>
              <a:t>безбожник.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Объект 4" descr="http://2.bp.blogspot.com/-7qAT17gzrFk/UHYPhTEoM5I/AAAAAAABLKM/g4AmXs_oZFM/s1600/white-dove-wings-1920x1200-wallpaper-paloma-blanca-espiritu-santo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08920"/>
            <a:ext cx="5760640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7004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Ставлення Т. </a:t>
            </a:r>
            <a:r>
              <a:rPr lang="uk-UA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Шевченка </a:t>
            </a:r>
            <a:r>
              <a:rPr lang="uk-UA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 Біблії</a:t>
            </a:r>
            <a:endParaRPr lang="ru-RU" sz="4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707904" y="1524000"/>
            <a:ext cx="4896544" cy="521736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Суперечка;</a:t>
            </a:r>
          </a:p>
          <a:p>
            <a:pPr>
              <a:buFont typeface="Wingdings" pitchFamily="2" charset="2"/>
              <a:buChar char="Ø"/>
            </a:pPr>
            <a:r>
              <a:rPr lang="uk-UA" sz="4000" smtClean="0">
                <a:latin typeface="Times New Roman" pitchFamily="18" charset="0"/>
                <a:cs typeface="Times New Roman" pitchFamily="18" charset="0"/>
              </a:rPr>
              <a:t>Захоплення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Творче наслідування;</a:t>
            </a:r>
          </a:p>
          <a:p>
            <a:pPr>
              <a:buFont typeface="Wingdings" pitchFamily="2" charset="2"/>
              <a:buChar char="Ø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Переосмислення;</a:t>
            </a:r>
          </a:p>
          <a:p>
            <a:pPr>
              <a:buFont typeface="Wingdings" pitchFamily="2" charset="2"/>
              <a:buChar char="Ø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Віра;</a:t>
            </a:r>
          </a:p>
          <a:p>
            <a:pPr>
              <a:buFont typeface="Wingdings" pitchFamily="2" charset="2"/>
              <a:buChar char="Ø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Натхнення.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1412776"/>
            <a:ext cx="2664296" cy="4683224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Біблія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22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dirty="0" smtClean="0"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6600" dirty="0" err="1" smtClean="0">
                <a:effectLst/>
                <a:latin typeface="Times New Roman" pitchFamily="18" charset="0"/>
                <a:cs typeface="Times New Roman" pitchFamily="18" charset="0"/>
              </a:rPr>
              <a:t>Цілепокладання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323528" y="1484784"/>
            <a:ext cx="8352928" cy="4572000"/>
          </a:xfrm>
        </p:spPr>
        <p:txBody>
          <a:bodyPr>
            <a:normAutofit fontScale="92500" lnSpcReduction="10000"/>
          </a:bodyPr>
          <a:lstStyle/>
          <a:p>
            <a:r>
              <a:rPr lang="uk-UA" dirty="0"/>
              <a:t>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Знати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—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творів Тараса Шевченка,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      пов'язаних  з ...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тематикою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— зміст та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поезії “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Ісаія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Глава 35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”, циклу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“Давидові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   псалми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”;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ведення дискусії в </a:t>
            </a: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    стилі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ток-шоу.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60455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dirty="0" smtClean="0"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6600" dirty="0" err="1" smtClean="0">
                <a:effectLst/>
                <a:latin typeface="Times New Roman" pitchFamily="18" charset="0"/>
                <a:cs typeface="Times New Roman" pitchFamily="18" charset="0"/>
              </a:rPr>
              <a:t>Цілепокладання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323528" y="1484784"/>
            <a:ext cx="8352928" cy="4572000"/>
          </a:xfrm>
        </p:spPr>
        <p:txBody>
          <a:bodyPr>
            <a:normAutofit/>
          </a:bodyPr>
          <a:lstStyle/>
          <a:p>
            <a:r>
              <a:rPr lang="uk-UA" dirty="0"/>
              <a:t>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Знати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—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зміст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творів Тараса Шевченка,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              пов'язаних  з релігійною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тематикою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— зміст та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ідею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поезії “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Ісаія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 Глава 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           35”, циклу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“Давидові псалми”;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ведення дискусії в 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            стилі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ток-шоу.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09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32656"/>
            <a:ext cx="8503920" cy="5763344"/>
          </a:xfrm>
        </p:spPr>
        <p:txBody>
          <a:bodyPr>
            <a:normAutofit lnSpcReduction="10000"/>
          </a:bodyPr>
          <a:lstStyle/>
          <a:p>
            <a:r>
              <a:rPr lang="uk-UA" dirty="0"/>
              <a:t>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Уміти: </a:t>
            </a: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—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аргументовано доводити власну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 ...(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думку) щодо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постваленої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...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(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проблеми);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—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робити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ідейно-художній ...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(аналіз)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творів;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— визначати домінанти почуття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(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поета);                                                                 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— 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оцінювати результати власної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діяльності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на уроці.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1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32656"/>
            <a:ext cx="8503920" cy="5763344"/>
          </a:xfrm>
        </p:spPr>
        <p:txBody>
          <a:bodyPr>
            <a:normAutofit lnSpcReduction="10000"/>
          </a:bodyPr>
          <a:lstStyle/>
          <a:p>
            <a:r>
              <a:rPr lang="uk-UA" dirty="0"/>
              <a:t>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Уміти: </a:t>
            </a: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—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аргументовано доводити власну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 думку щодо поставленої 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проблеми;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— 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робити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ідейно-художній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аналіз творів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— визначати домінанти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почуття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поета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;                                                                 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— 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оцінювати результати власної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діяльності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на уроці.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08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Дискус</a:t>
            </a:r>
            <a:r>
              <a:rPr lang="uk-UA" sz="7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ія</a:t>
            </a:r>
            <a:r>
              <a:rPr lang="uk-UA" sz="7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7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435280" cy="1905000"/>
          </a:xfrm>
        </p:spPr>
        <p:txBody>
          <a:bodyPr/>
          <a:lstStyle/>
          <a:p>
            <a:pPr marL="0" indent="0" algn="just">
              <a:buNone/>
            </a:pPr>
            <a:r>
              <a:rPr lang="uk-UA" sz="4000" dirty="0" smtClean="0"/>
              <a:t>широке </a:t>
            </a:r>
            <a:r>
              <a:rPr lang="uk-UA" sz="4000" dirty="0"/>
              <a:t>публічне </a:t>
            </a:r>
            <a:r>
              <a:rPr lang="uk-UA" sz="4000" dirty="0" smtClean="0"/>
              <a:t>обговорення якогось </a:t>
            </a:r>
            <a:r>
              <a:rPr lang="uk-UA" sz="4000" dirty="0"/>
              <a:t>спірного </a:t>
            </a:r>
            <a:r>
              <a:rPr lang="uk-UA" sz="4000" dirty="0" smtClean="0"/>
              <a:t>питання</a:t>
            </a:r>
            <a:endParaRPr lang="ru-RU" sz="4000" dirty="0"/>
          </a:p>
          <a:p>
            <a:endParaRPr lang="ru-RU" dirty="0"/>
          </a:p>
        </p:txBody>
      </p:sp>
      <p:pic>
        <p:nvPicPr>
          <p:cNvPr id="5" name="Объект 4" descr="http://www.niasam.ru/41940_i_gallerybig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52936"/>
            <a:ext cx="5472608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626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ведення дискусії</a:t>
            </a:r>
            <a:endParaRPr lang="ru-RU" sz="6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340768"/>
            <a:ext cx="8496944" cy="5256584"/>
          </a:xfrm>
        </p:spPr>
        <p:txBody>
          <a:bodyPr>
            <a:no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Умійте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слухати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один одного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Говорить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один.</a:t>
            </a:r>
          </a:p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Дотримуйтес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теми.</a:t>
            </a:r>
          </a:p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Обмінюйтес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думками.</a:t>
            </a:r>
          </a:p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Сприяйте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виробленню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самоповаги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Виявляйте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повагу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опонентів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01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Autofit/>
          </a:bodyPr>
          <a:lstStyle/>
          <a:p>
            <a:r>
              <a:rPr lang="uk-UA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Картка самоаналізу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40233037"/>
              </p:ext>
            </p:extLst>
          </p:nvPr>
        </p:nvGraphicFramePr>
        <p:xfrm>
          <a:off x="251519" y="1124746"/>
          <a:ext cx="8640960" cy="5569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728192"/>
                <a:gridCol w="1728192"/>
                <a:gridCol w="1728192"/>
                <a:gridCol w="1728192"/>
              </a:tblGrid>
              <a:tr h="876097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Моя участь в уроці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      </a:t>
                      </a: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Я дізнався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Я навчився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Вдалося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uk-UA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Не вдалося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609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609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609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609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609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35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391</TotalTime>
  <Words>739</Words>
  <Application>Microsoft Office PowerPoint</Application>
  <PresentationFormat>Экран (4:3)</PresentationFormat>
  <Paragraphs>126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Тарас Шевченко і Біблія “Ісаія. Глава 35” Цикл “Давидові псалми”</vt:lpstr>
      <vt:lpstr>Проблемне питання</vt:lpstr>
      <vt:lpstr>      Цілепокладання</vt:lpstr>
      <vt:lpstr>      Цілепокладання</vt:lpstr>
      <vt:lpstr>Презентация PowerPoint</vt:lpstr>
      <vt:lpstr>Презентация PowerPoint</vt:lpstr>
      <vt:lpstr>Дискусія – </vt:lpstr>
      <vt:lpstr>Правила ведення дискусії</vt:lpstr>
      <vt:lpstr>Картка самоаналізу</vt:lpstr>
      <vt:lpstr>Чинники, що впливали на формування світогляду Т. Шевченка</vt:lpstr>
      <vt:lpstr>Світоглядні орієнтири поета</vt:lpstr>
      <vt:lpstr>Теорія літератури</vt:lpstr>
      <vt:lpstr>Презентация PowerPoint</vt:lpstr>
      <vt:lpstr>Презентация PowerPoint</vt:lpstr>
      <vt:lpstr>Словникова робота за змістом  поезії «Ісаія. Глава 35»</vt:lpstr>
      <vt:lpstr>        «Ісаія. Глава 35»</vt:lpstr>
      <vt:lpstr>Цикл «Давидові псалми»</vt:lpstr>
      <vt:lpstr>       Псалом №1</vt:lpstr>
      <vt:lpstr>Творча робота</vt:lpstr>
      <vt:lpstr>Ставлення Т. Шевченка до Біблії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Тарас Шевченко і Біблія. “Ісаія. Глава 35” Цикл “Давидові псалми”</dc:title>
  <dc:creator>дом</dc:creator>
  <cp:lastModifiedBy>дом</cp:lastModifiedBy>
  <cp:revision>36</cp:revision>
  <dcterms:created xsi:type="dcterms:W3CDTF">2015-12-02T05:26:59Z</dcterms:created>
  <dcterms:modified xsi:type="dcterms:W3CDTF">2015-12-03T06:12:03Z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704866</vt:lpwstr>
  </property>
  <property fmtid="{D5CDD505-2E9C-101B-9397-08002B2CF9AE}" name="NXPowerLiteVersion" pid="3">
    <vt:lpwstr>D4.1.4</vt:lpwstr>
  </property>
</Properties>
</file>