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17999">
              <a:schemeClr val="tx2">
                <a:lumMod val="60000"/>
                <a:lumOff val="40000"/>
              </a:schemeClr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052736"/>
            <a:ext cx="8640960" cy="4034879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Модель уроку за технологією проблемного навчання з української літератури в 10 класі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5569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Опрацювання «незнайомого» за іншими літературними джерелами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390" y="4272995"/>
            <a:ext cx="8229600" cy="175679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buFont typeface="Wingdings" pitchFamily="2" charset="2"/>
              <a:buChar char="q"/>
            </a:pPr>
            <a:r>
              <a:rPr lang="uk-UA" b="1" dirty="0" smtClean="0"/>
              <a:t> Додаткова інформація з проблеми: (порівняння з поемою Шевченка «Гайдамаки»</a:t>
            </a:r>
            <a:endParaRPr lang="ru-RU" b="1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67544" y="1628800"/>
            <a:ext cx="8229600" cy="72008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l">
              <a:buFont typeface="Wingdings" pitchFamily="2" charset="2"/>
              <a:buChar char="q"/>
            </a:pPr>
            <a:r>
              <a:rPr lang="uk-UA" sz="3600" b="1" dirty="0" smtClean="0"/>
              <a:t>Матеріал підручника</a:t>
            </a:r>
            <a:endParaRPr lang="ru-RU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02390" y="3041889"/>
            <a:ext cx="8229600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571500" indent="-571500">
              <a:buFont typeface="Wingdings" pitchFamily="2" charset="2"/>
              <a:buChar char="q"/>
            </a:pPr>
            <a:r>
              <a:rPr lang="uk-UA" sz="3600" b="1" dirty="0" smtClean="0"/>
              <a:t> Журнал «</a:t>
            </a:r>
            <a:r>
              <a:rPr lang="uk-UA" sz="3600" b="1" dirty="0" err="1" smtClean="0"/>
              <a:t>Дивослово</a:t>
            </a:r>
            <a:r>
              <a:rPr lang="uk-UA" sz="3600" b="1" dirty="0" smtClean="0"/>
              <a:t>»</a:t>
            </a:r>
            <a:endParaRPr lang="ru-RU" sz="3600" b="1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4267494" y="2398113"/>
            <a:ext cx="4464496" cy="64377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uk-UA" dirty="0" smtClean="0"/>
              <a:t>Індивідуальна робота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267494" y="3688220"/>
            <a:ext cx="4464496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3200" dirty="0" smtClean="0"/>
              <a:t>Колективна робота</a:t>
            </a:r>
            <a:endParaRPr lang="ru-RU" sz="3200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267494" y="6021288"/>
            <a:ext cx="4464496" cy="64807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3200" dirty="0" smtClean="0"/>
              <a:t>Метод: Кола Вена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838308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30100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uk-UA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Обговорення гіпотез. </a:t>
            </a:r>
            <a:br>
              <a:rPr lang="uk-UA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Загальний висновок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998" y="3789040"/>
            <a:ext cx="8229600" cy="60466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Font typeface="Wingdings" pitchFamily="2" charset="2"/>
              <a:buChar char="v"/>
            </a:pPr>
            <a:r>
              <a:rPr lang="uk-UA" dirty="0" smtClean="0"/>
              <a:t>Методи роботи: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536798" y="4437112"/>
            <a:ext cx="4114800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800" dirty="0"/>
              <a:t>«Мозковий штурм»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4550029" y="4958163"/>
            <a:ext cx="4088338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800" dirty="0" smtClean="0"/>
              <a:t>Дискусія</a:t>
            </a:r>
            <a:endParaRPr lang="ru-RU" sz="2800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395536" y="1700808"/>
            <a:ext cx="8229600" cy="7920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l">
              <a:buFont typeface="Wingdings" pitchFamily="2" charset="2"/>
              <a:buChar char="Ø"/>
            </a:pPr>
            <a:r>
              <a:rPr lang="uk-UA" sz="3600" dirty="0" smtClean="0"/>
              <a:t>Формулювання гіпотези</a:t>
            </a:r>
            <a:endParaRPr lang="ru-RU" sz="3600" dirty="0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421998" y="2780928"/>
            <a:ext cx="8229600" cy="67667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uk-UA" dirty="0" smtClean="0"/>
              <a:t>Аналіз. Вибір позиції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0534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Підсумок уроку. Розв’язання проблеми. Висновки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844824"/>
            <a:ext cx="8229600" cy="211683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Прийом «Обери позицію»: участь в дискусії з проблемного питання «Гриць Летючий – це злочинець, дітовбивця чи знедолена людина?»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4463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uk-UA" b="1" dirty="0" smtClean="0">
                <a:solidFill>
                  <a:srgbClr val="002060"/>
                </a:solidFill>
              </a:rPr>
              <a:t>Домашнє завдання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748679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Font typeface="Wingdings" pitchFamily="2" charset="2"/>
              <a:buChar char="q"/>
            </a:pPr>
            <a:r>
              <a:rPr lang="uk-UA" dirty="0"/>
              <a:t>Написати  лист-пораду Грицю Летючому</a:t>
            </a: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457200" y="2708921"/>
            <a:ext cx="8229600" cy="11087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q"/>
            </a:pPr>
            <a:r>
              <a:rPr lang="uk-UA" dirty="0" smtClean="0"/>
              <a:t>Створити сторінку щоденника доньки </a:t>
            </a:r>
            <a:r>
              <a:rPr lang="ru-RU" dirty="0" err="1" smtClean="0"/>
              <a:t>Ґандзуні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4149080"/>
            <a:ext cx="3707904" cy="2473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484611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28215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uk-UA" sz="5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Тема: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В.Стефаник. Трагедія сільської бідноти в новелі «Новина»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35895" y="2924944"/>
            <a:ext cx="5485687" cy="244827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Людській біль цідиться крізь серце моє, як крізь сито, і ранить до крові.</a:t>
            </a:r>
          </a:p>
          <a:p>
            <a:pPr marL="0" indent="0" algn="r">
              <a:buNone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В.Стефаник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2185700"/>
            <a:ext cx="2807065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Епіграф уроку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86" y="2996951"/>
            <a:ext cx="2807065" cy="3782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843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1"/>
            <a:ext cx="8229600" cy="1080121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Організаційний етап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91264" cy="555371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З’ясування емоційної готовності до уроку.</a:t>
            </a:r>
          </a:p>
          <a:p>
            <a:pPr marL="0" indent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«Словесний настрій»: схарактеризувати свій настрій за допомогою двох – трьох дієслів.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719" y="3198053"/>
            <a:ext cx="3600400" cy="3600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238275"/>
            <a:ext cx="3567996" cy="35679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35796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1143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uk-UA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Актуалізація опорних знань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628800"/>
            <a:ext cx="8280920" cy="511256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uk-UA" dirty="0" smtClean="0"/>
              <a:t>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«Незакінчене речення»: Читаючи новелу В.Стефаника «Новина», я відчув...(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-В.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побачив…(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-В.), зрозумів...(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-В.).</a:t>
            </a:r>
            <a:endParaRPr lang="uk-UA" dirty="0" smtClean="0"/>
          </a:p>
          <a:p>
            <a:pPr>
              <a:buFont typeface="Wingdings" pitchFamily="2" charset="2"/>
              <a:buChar char="q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Методика «Акваріуму»: </a:t>
            </a:r>
          </a:p>
          <a:p>
            <a:pPr marL="0" indent="0">
              <a:buNone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          «Чи співзвучний пейзаж загальному настрою героя?»</a:t>
            </a:r>
          </a:p>
          <a:p>
            <a:pPr marL="0" indent="0">
              <a:buNone/>
            </a:pPr>
            <a:r>
              <a:rPr lang="uk-UA" dirty="0" smtClean="0"/>
              <a:t>                                </a:t>
            </a:r>
            <a:endParaRPr lang="ru-RU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4158390"/>
            <a:ext cx="1800201" cy="2582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828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796"/>
            <a:ext cx="8229600" cy="144016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uk-UA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Опрацювання навчального матеріалу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556792"/>
            <a:ext cx="8157592" cy="5134051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uk-UA" dirty="0" smtClean="0"/>
              <a:t>    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Постановка проблемного питання: «Гриць Летючий – це злочинець, дітовбивця чи знедолена людина?»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603136"/>
            <a:ext cx="3230205" cy="40877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92487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60648"/>
            <a:ext cx="7834064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sz="6600" b="1" dirty="0" smtClean="0">
                <a:solidFill>
                  <a:srgbClr val="FF0000"/>
                </a:solidFill>
              </a:rPr>
              <a:t>Форми роботи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1680" y="3723129"/>
            <a:ext cx="6192688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Діалог «Учитель – учні»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52120" y="2174577"/>
            <a:ext cx="5544616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Пошук фактів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2174577"/>
            <a:ext cx="4608512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Асоціативний кущ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6804248" y="1412776"/>
            <a:ext cx="720080" cy="76180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2614642" y="1412775"/>
            <a:ext cx="792088" cy="76180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4953744" y="1412776"/>
            <a:ext cx="122312" cy="23103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1" name="Рисунок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4504170"/>
            <a:ext cx="3060340" cy="2331979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448" y="4322216"/>
            <a:ext cx="3035424" cy="2563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563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1143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Визначення теми, мети уроку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4437112"/>
            <a:ext cx="8229600" cy="231464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uk-UA" dirty="0" smtClean="0"/>
              <a:t>      </a:t>
            </a:r>
            <a:r>
              <a:rPr lang="uk-UA" sz="3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Мета:</a:t>
            </a:r>
            <a:r>
              <a:rPr lang="uk-UA" sz="3300" dirty="0" smtClean="0">
                <a:latin typeface="Times New Roman" pitchFamily="18" charset="0"/>
                <a:cs typeface="Times New Roman" pitchFamily="18" charset="0"/>
              </a:rPr>
              <a:t> розкрити сутність образу Гриця Летючого, з’ясувати причини, що привели його до вбивства доньки; розвивати інтелектуальні вміння щодо здійснення аналізу прочитаного, вміння узагальнювати, робити висновки; виховувати риси доброти, милосердя, бажання долати труднощі. 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539552" y="1412776"/>
            <a:ext cx="8229600" cy="151216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Учні за допомогою вчителя формулюють навчальну проблему та через неї тему й мету уроку (форма роботи: фронтальна бесіда).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39552" y="3099017"/>
            <a:ext cx="8229600" cy="11430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Тема:</a:t>
            </a:r>
            <a:r>
              <a:rPr lang="uk-UA" sz="3100" dirty="0" smtClean="0">
                <a:latin typeface="Times New Roman" pitchFamily="18" charset="0"/>
                <a:cs typeface="Times New Roman" pitchFamily="18" charset="0"/>
              </a:rPr>
              <a:t> В.Стефаник. Трагедія сільської бідноти у новелі «Новина»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089620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8778" y="2923148"/>
            <a:ext cx="4402832" cy="187220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uk-UA" sz="2800" dirty="0" smtClean="0"/>
              <a:t>   Завдання випереджального характеру: статистичні дані «Дітовбивство на Україні»</a:t>
            </a: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259632" y="-8059"/>
            <a:ext cx="684076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Зацікавлення</a:t>
            </a:r>
            <a:endParaRPr lang="ru-RU" sz="5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60032" y="2091625"/>
            <a:ext cx="4283968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3200" dirty="0" smtClean="0"/>
              <a:t>Сприйняття інформації</a:t>
            </a:r>
            <a:endParaRPr lang="ru-RU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6352875" y="3288427"/>
            <a:ext cx="1512167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3200" dirty="0" smtClean="0"/>
              <a:t>Аналіз</a:t>
            </a:r>
            <a:endParaRPr lang="ru-RU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5684141" y="4462296"/>
            <a:ext cx="3022937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3200" dirty="0" smtClean="0"/>
              <a:t>Обмін думками</a:t>
            </a:r>
            <a:endParaRPr lang="ru-RU" sz="3200" dirty="0"/>
          </a:p>
        </p:txBody>
      </p:sp>
      <p:cxnSp>
        <p:nvCxnSpPr>
          <p:cNvPr id="19" name="Прямая со стрелкой 18"/>
          <p:cNvCxnSpPr/>
          <p:nvPr/>
        </p:nvCxnSpPr>
        <p:spPr>
          <a:xfrm flipH="1">
            <a:off x="3059832" y="1196752"/>
            <a:ext cx="576064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4427984" y="2676400"/>
            <a:ext cx="1656184" cy="7526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5" idx="3"/>
          </p:cNvCxnSpPr>
          <p:nvPr/>
        </p:nvCxnSpPr>
        <p:spPr>
          <a:xfrm flipV="1">
            <a:off x="4431610" y="3580814"/>
            <a:ext cx="2012598" cy="2784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4427984" y="4221088"/>
            <a:ext cx="1296144" cy="2406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1478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071" y="260648"/>
            <a:ext cx="822960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Пошук «істини»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39552" y="1700808"/>
            <a:ext cx="8229600" cy="165618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>
              <a:buFont typeface="Wingdings" pitchFamily="2" charset="2"/>
              <a:buChar char="q"/>
            </a:pPr>
            <a:r>
              <a:rPr lang="uk-UA" sz="2800" dirty="0" smtClean="0"/>
              <a:t>Актуалізація життєвого досвіду.</a:t>
            </a:r>
            <a:br>
              <a:rPr lang="uk-UA" sz="2800" dirty="0" smtClean="0"/>
            </a:br>
            <a:r>
              <a:rPr lang="uk-UA" sz="2800" dirty="0" smtClean="0"/>
              <a:t>«Коло думок»: «Чи має місце в сучасному житті «дітовбивство»».</a:t>
            </a:r>
            <a:br>
              <a:rPr lang="uk-UA" sz="2800" dirty="0" smtClean="0"/>
            </a:b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3486835"/>
            <a:ext cx="8229600" cy="95410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q"/>
            </a:pPr>
            <a:r>
              <a:rPr lang="uk-UA" sz="2800" dirty="0"/>
              <a:t>Опрацювання </a:t>
            </a:r>
            <a:r>
              <a:rPr lang="uk-UA" sz="2800" dirty="0" smtClean="0"/>
              <a:t>«знайомого» </a:t>
            </a:r>
            <a:r>
              <a:rPr lang="uk-UA" sz="2800" dirty="0"/>
              <a:t>за твором, робота з текстовим матеріалом: 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4654352" y="3989336"/>
            <a:ext cx="3662064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v"/>
            </a:pPr>
            <a:r>
              <a:rPr lang="uk-UA" sz="2400" dirty="0"/>
              <a:t>о</a:t>
            </a:r>
            <a:r>
              <a:rPr lang="uk-UA" sz="2400" dirty="0" smtClean="0"/>
              <a:t>браз Гриця Летючого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4654352" y="4451001"/>
            <a:ext cx="3662064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v"/>
            </a:pPr>
            <a:r>
              <a:rPr lang="uk-UA" sz="2400" dirty="0"/>
              <a:t>м</a:t>
            </a:r>
            <a:r>
              <a:rPr lang="uk-UA" sz="2400" dirty="0" smtClean="0"/>
              <a:t>отивація злочину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5447959"/>
            <a:ext cx="3117135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514350" indent="-514350">
              <a:buFont typeface="Wingdings" pitchFamily="2" charset="2"/>
              <a:buChar char="q"/>
            </a:pPr>
            <a:r>
              <a:rPr lang="uk-UA" sz="2800" dirty="0"/>
              <a:t>Форми роботи: 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3659244" y="5437227"/>
            <a:ext cx="3888432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uk-UA" sz="2400" dirty="0" smtClean="0"/>
              <a:t>робота в малих групах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3659244" y="5898892"/>
            <a:ext cx="3456384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uk-UA" sz="2400" dirty="0" smtClean="0"/>
              <a:t>Інформаційне гроно</a:t>
            </a:r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3659244" y="6378111"/>
            <a:ext cx="2108920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uk-UA" sz="2400" dirty="0" err="1" smtClean="0"/>
              <a:t>сенкан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171395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376</Words>
  <Application>Microsoft Office PowerPoint</Application>
  <PresentationFormat>Экран (4:3)</PresentationFormat>
  <Paragraphs>56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Модель уроку за технологією проблемного навчання з української літератури в 10 класі</vt:lpstr>
      <vt:lpstr>Тема: В.Стефаник. Трагедія сільської бідноти в новелі «Новина»</vt:lpstr>
      <vt:lpstr>Організаційний етап</vt:lpstr>
      <vt:lpstr>Актуалізація опорних знань</vt:lpstr>
      <vt:lpstr>Опрацювання навчального матеріалу</vt:lpstr>
      <vt:lpstr>Форми роботи</vt:lpstr>
      <vt:lpstr>Визначення теми, мети уроку</vt:lpstr>
      <vt:lpstr>Зацікавлення</vt:lpstr>
      <vt:lpstr>Пошук «істини»</vt:lpstr>
      <vt:lpstr>Опрацювання «незнайомого» за іншими літературними джерелами</vt:lpstr>
      <vt:lpstr>Обговорення гіпотез.  Загальний висновок</vt:lpstr>
      <vt:lpstr>Підсумок уроку. Розв’язання проблеми. Висновки</vt:lpstr>
      <vt:lpstr>Домашнє завдання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Модель уроку за технологією проблемного навчання з української літератури в 10 класі</dc:title>
  <dc:creator>user</dc:creator>
  <cp:lastModifiedBy>user</cp:lastModifiedBy>
  <cp:revision>18</cp:revision>
  <dcterms:created xsi:type="dcterms:W3CDTF">2016-02-03T15:51:37Z</dcterms:created>
  <dcterms:modified xsi:type="dcterms:W3CDTF">2016-02-03T18:04:25Z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759564</vt:lpwstr>
  </property>
  <property fmtid="{D5CDD505-2E9C-101B-9397-08002B2CF9AE}" name="NXPowerLiteVersion" pid="3">
    <vt:lpwstr>D4.1.4</vt:lpwstr>
  </property>
</Properties>
</file>