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2" r:id="rId2"/>
    <p:sldId id="297" r:id="rId3"/>
    <p:sldId id="298" r:id="rId4"/>
    <p:sldId id="293" r:id="rId5"/>
    <p:sldId id="299" r:id="rId6"/>
    <p:sldId id="257" r:id="rId7"/>
    <p:sldId id="260" r:id="rId8"/>
    <p:sldId id="263" r:id="rId9"/>
    <p:sldId id="272" r:id="rId10"/>
    <p:sldId id="271" r:id="rId11"/>
    <p:sldId id="264" r:id="rId12"/>
    <p:sldId id="270" r:id="rId13"/>
    <p:sldId id="266" r:id="rId14"/>
    <p:sldId id="269" r:id="rId15"/>
    <p:sldId id="267" r:id="rId16"/>
    <p:sldId id="268" r:id="rId17"/>
    <p:sldId id="265" r:id="rId18"/>
    <p:sldId id="294" r:id="rId19"/>
    <p:sldId id="295" r:id="rId20"/>
    <p:sldId id="256" r:id="rId21"/>
    <p:sldId id="281" r:id="rId22"/>
    <p:sldId id="279" r:id="rId23"/>
    <p:sldId id="282" r:id="rId24"/>
    <p:sldId id="277" r:id="rId25"/>
    <p:sldId id="261" r:id="rId26"/>
    <p:sldId id="259" r:id="rId27"/>
    <p:sldId id="283" r:id="rId28"/>
    <p:sldId id="287" r:id="rId29"/>
    <p:sldId id="291" r:id="rId30"/>
    <p:sldId id="284" r:id="rId31"/>
    <p:sldId id="290" r:id="rId32"/>
    <p:sldId id="288" r:id="rId33"/>
    <p:sldId id="301" r:id="rId34"/>
    <p:sldId id="307" r:id="rId35"/>
    <p:sldId id="308" r:id="rId36"/>
    <p:sldId id="306" r:id="rId37"/>
    <p:sldId id="304" r:id="rId38"/>
    <p:sldId id="286" r:id="rId39"/>
    <p:sldId id="289" r:id="rId40"/>
    <p:sldId id="300" r:id="rId41"/>
    <p:sldId id="285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846"/>
    <a:srgbClr val="009900"/>
    <a:srgbClr val="008000"/>
    <a:srgbClr val="A301C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385" autoAdjust="0"/>
    <p:restoredTop sz="94660"/>
  </p:normalViewPr>
  <p:slideViewPr>
    <p:cSldViewPr>
      <p:cViewPr varScale="1">
        <p:scale>
          <a:sx n="81" d="100"/>
          <a:sy n="81" d="100"/>
        </p:scale>
        <p:origin x="-19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B0084-26F7-48C2-A994-4E5F278CC723}" type="datetimeFigureOut">
              <a:rPr lang="ru-RU" smtClean="0"/>
              <a:pPr/>
              <a:t>09.01.2002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C0D2C-978F-4F64-9182-97751E368B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B0084-26F7-48C2-A994-4E5F278CC723}" type="datetimeFigureOut">
              <a:rPr lang="ru-RU" smtClean="0"/>
              <a:pPr/>
              <a:t>09.01.2002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C0D2C-978F-4F64-9182-97751E368B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B0084-26F7-48C2-A994-4E5F278CC723}" type="datetimeFigureOut">
              <a:rPr lang="ru-RU" smtClean="0"/>
              <a:pPr/>
              <a:t>09.01.2002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C0D2C-978F-4F64-9182-97751E368B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B0084-26F7-48C2-A994-4E5F278CC723}" type="datetimeFigureOut">
              <a:rPr lang="ru-RU" smtClean="0"/>
              <a:pPr/>
              <a:t>09.01.2002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C0D2C-978F-4F64-9182-97751E368B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B0084-26F7-48C2-A994-4E5F278CC723}" type="datetimeFigureOut">
              <a:rPr lang="ru-RU" smtClean="0"/>
              <a:pPr/>
              <a:t>09.01.2002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C0D2C-978F-4F64-9182-97751E368B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B0084-26F7-48C2-A994-4E5F278CC723}" type="datetimeFigureOut">
              <a:rPr lang="ru-RU" smtClean="0"/>
              <a:pPr/>
              <a:t>09.01.2002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C0D2C-978F-4F64-9182-97751E368B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B0084-26F7-48C2-A994-4E5F278CC723}" type="datetimeFigureOut">
              <a:rPr lang="ru-RU" smtClean="0"/>
              <a:pPr/>
              <a:t>09.01.2002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C0D2C-978F-4F64-9182-97751E368B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B0084-26F7-48C2-A994-4E5F278CC723}" type="datetimeFigureOut">
              <a:rPr lang="ru-RU" smtClean="0"/>
              <a:pPr/>
              <a:t>09.01.2002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C0D2C-978F-4F64-9182-97751E368B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B0084-26F7-48C2-A994-4E5F278CC723}" type="datetimeFigureOut">
              <a:rPr lang="ru-RU" smtClean="0"/>
              <a:pPr/>
              <a:t>09.01.2002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C0D2C-978F-4F64-9182-97751E368B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B0084-26F7-48C2-A994-4E5F278CC723}" type="datetimeFigureOut">
              <a:rPr lang="ru-RU" smtClean="0"/>
              <a:pPr/>
              <a:t>09.01.2002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C0D2C-978F-4F64-9182-97751E368B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B0084-26F7-48C2-A994-4E5F278CC723}" type="datetimeFigureOut">
              <a:rPr lang="ru-RU" smtClean="0"/>
              <a:pPr/>
              <a:t>09.01.2002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C0D2C-978F-4F64-9182-97751E368B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1B0084-26F7-48C2-A994-4E5F278CC723}" type="datetimeFigureOut">
              <a:rPr lang="ru-RU" smtClean="0"/>
              <a:pPr/>
              <a:t>09.01.2002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EC0D2C-978F-4F64-9182-97751E368BB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30.xml"/><Relationship Id="rId13" Type="http://schemas.openxmlformats.org/officeDocument/2006/relationships/slide" Target="slide32.xml"/><Relationship Id="rId3" Type="http://schemas.openxmlformats.org/officeDocument/2006/relationships/image" Target="../media/image10.jpeg"/><Relationship Id="rId7" Type="http://schemas.openxmlformats.org/officeDocument/2006/relationships/slide" Target="slide29.xml"/><Relationship Id="rId12" Type="http://schemas.openxmlformats.org/officeDocument/2006/relationships/slide" Target="slide4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" Target="slide28.xml"/><Relationship Id="rId11" Type="http://schemas.openxmlformats.org/officeDocument/2006/relationships/slide" Target="slide38.xml"/><Relationship Id="rId5" Type="http://schemas.openxmlformats.org/officeDocument/2006/relationships/image" Target="../media/image11.jpeg"/><Relationship Id="rId10" Type="http://schemas.openxmlformats.org/officeDocument/2006/relationships/slide" Target="slide39.xml"/><Relationship Id="rId4" Type="http://schemas.openxmlformats.org/officeDocument/2006/relationships/slide" Target="slide27.xml"/><Relationship Id="rId9" Type="http://schemas.openxmlformats.org/officeDocument/2006/relationships/slide" Target="slide3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7" Type="http://schemas.openxmlformats.org/officeDocument/2006/relationships/slide" Target="slide28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7.xml"/><Relationship Id="rId5" Type="http://schemas.openxmlformats.org/officeDocument/2006/relationships/slide" Target="slide23.xml"/><Relationship Id="rId4" Type="http://schemas.openxmlformats.org/officeDocument/2006/relationships/image" Target="../media/image15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&#1054;&#1082;&#1089;&#1072;&#1085;&#1072;\Desktop\&#1040;%20&#1071;%20&#1045;&#1044;&#1059;%20&#1047;&#1040;%20&#1058;&#1059;&#1052;&#1040;&#1053;&#1054;&#1052;%20-%20&#1070;&#1056;&#1048;&#1049;%20&#1050;&#1059;&#1050;&#1048;&#1053;.mp4" TargetMode="External"/><Relationship Id="rId1" Type="http://schemas.openxmlformats.org/officeDocument/2006/relationships/video" Target="file:///C:\Users\User\Desktop\&#1040;%20&#1071;%20&#1045;&#1044;&#1059;%20&#1047;&#1040;%20&#1058;&#1059;&#1052;&#1040;&#1053;&#1054;&#1052;%20-%20&#1070;&#1056;&#1048;&#1049;%20&#1050;&#1059;&#1050;&#1048;&#1053;.mp4" TargetMode="External"/><Relationship Id="rId4" Type="http://schemas.openxmlformats.org/officeDocument/2006/relationships/image" Target="../media/image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71;.&#1057;&#1090;&#1077;&#1083;&#1100;&#1084;&#1072;&#1093;%20%20&#171;&#1052;&#1080;&#1090;&#1100;&#1082;&#1086;&#1079;&#1072;&#1074;&#1088;&#1080;%20&#1079;%20&#1070;&#1088;&#1082;&#1110;&#1074;&#1082;&#1080;%20&#1072;&#1073;&#1086;%20&#1061;&#1080;&#1084;&#1077;&#1088;&#1072;%20&#1083;&#1110;&#1089;&#1086;&#1074;&#1086;&#1075;&#1086;%20&#1086;&#1079;&#1077;&#1088;&#1072;&#187;.mp4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5.xml"/><Relationship Id="rId3" Type="http://schemas.openxmlformats.org/officeDocument/2006/relationships/slide" Target="slide8.xml"/><Relationship Id="rId7" Type="http://schemas.openxmlformats.org/officeDocument/2006/relationships/slide" Target="slide12.xml"/><Relationship Id="rId12" Type="http://schemas.openxmlformats.org/officeDocument/2006/relationships/slide" Target="slide16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11" Type="http://schemas.openxmlformats.org/officeDocument/2006/relationships/slide" Target="slide17.xml"/><Relationship Id="rId5" Type="http://schemas.openxmlformats.org/officeDocument/2006/relationships/slide" Target="slide9.xml"/><Relationship Id="rId10" Type="http://schemas.openxmlformats.org/officeDocument/2006/relationships/slide" Target="slide13.xml"/><Relationship Id="rId4" Type="http://schemas.openxmlformats.org/officeDocument/2006/relationships/image" Target="../media/image8.jpeg"/><Relationship Id="rId9" Type="http://schemas.openxmlformats.org/officeDocument/2006/relationships/slide" Target="slide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14942" y="0"/>
            <a:ext cx="3929058" cy="6858000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rgbClr val="A301CF"/>
                </a:solidFill>
              </a:rPr>
              <a:t>Роздуми про уяву, фантазію, усвідомлення значення романтики в житті сучасної людини</a:t>
            </a:r>
            <a:endParaRPr lang="ru-RU" b="1" dirty="0">
              <a:solidFill>
                <a:srgbClr val="A301CF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esktop\Митькозавр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214942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8596" y="1500174"/>
            <a:ext cx="850112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3. Перший, хто зустрівся</a:t>
            </a:r>
          </a:p>
          <a:p>
            <a:pPr algn="ctr"/>
            <a:r>
              <a:rPr lang="uk-UA" sz="54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</a:t>
            </a:r>
            <a:r>
              <a:rPr lang="uk-UA" sz="54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рузям у селі, їм </a:t>
            </a:r>
          </a:p>
          <a:p>
            <a:pPr algn="ctr"/>
            <a:r>
              <a:rPr lang="uk-UA" sz="54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 сподобався</a:t>
            </a:r>
            <a:endParaRPr lang="ru-RU" sz="54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71736" y="4143380"/>
            <a:ext cx="391466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Так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7158" y="1285860"/>
            <a:ext cx="850112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4. Після повідомлення </a:t>
            </a:r>
            <a:r>
              <a:rPr lang="uk-UA" sz="54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r>
              <a:rPr lang="uk-UA" sz="54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асі</a:t>
            </a:r>
          </a:p>
          <a:p>
            <a:pPr algn="ctr"/>
            <a:r>
              <a:rPr lang="uk-UA" sz="54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хлопці збиралися відвідати бібліотеку</a:t>
            </a:r>
            <a:endParaRPr lang="ru-RU" sz="54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164317" y="3929066"/>
            <a:ext cx="947265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Так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7158" y="1285860"/>
            <a:ext cx="84296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5. На березі острова хлопці відремонтували курінь</a:t>
            </a:r>
            <a:endParaRPr lang="ru-RU" sz="54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83963" y="3929066"/>
            <a:ext cx="67760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Так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8596" y="1214422"/>
            <a:ext cx="821537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6. У бурштиновому камінчику Васі був метелик</a:t>
            </a:r>
            <a:endParaRPr lang="ru-RU" sz="54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4250" y="3857627"/>
            <a:ext cx="861556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Ні</a:t>
            </a:r>
            <a:endParaRPr lang="ru-RU" sz="54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5720" y="714356"/>
            <a:ext cx="842968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7. На березі озера діти знайшли ріжки та ніжки козеняти, якого з</a:t>
            </a:r>
            <a:r>
              <a:rPr lang="en-US" sz="54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’</a:t>
            </a:r>
            <a:r>
              <a:rPr lang="uk-UA" sz="54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їло чудовисько</a:t>
            </a:r>
            <a:endParaRPr lang="ru-RU" sz="54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2081" y="4071942"/>
            <a:ext cx="890191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</a:t>
            </a:r>
            <a:r>
              <a:rPr lang="uk-UA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і</a:t>
            </a:r>
            <a:endParaRPr lang="ru-RU" sz="54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7158" y="857232"/>
            <a:ext cx="786067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8. Вася повідомив про</a:t>
            </a:r>
          </a:p>
          <a:p>
            <a:pPr algn="ctr"/>
            <a:r>
              <a:rPr lang="uk-UA" sz="54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5400" b="1" cap="none" spc="50" dirty="0" err="1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лох-несське</a:t>
            </a:r>
            <a:r>
              <a:rPr lang="uk-UA" sz="54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чудовисько </a:t>
            </a:r>
            <a:endParaRPr lang="ru-RU" sz="54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3429000"/>
            <a:ext cx="85725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Так</a:t>
            </a:r>
            <a:endParaRPr lang="ru-RU" sz="54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7158" y="1071546"/>
            <a:ext cx="785663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9. Митько дізнався про </a:t>
            </a:r>
          </a:p>
          <a:p>
            <a:pPr algn="ctr"/>
            <a:r>
              <a:rPr lang="uk-UA" sz="54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звички сучасних варанів </a:t>
            </a:r>
            <a:endParaRPr lang="ru-RU" sz="54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43072" y="3714752"/>
            <a:ext cx="53435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Так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4052" y="785794"/>
            <a:ext cx="8939948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10. Хлопці збиралися сфотографувати чудовисько і відправити фото до Академії наук</a:t>
            </a:r>
            <a:endParaRPr lang="ru-RU" sz="54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4357694"/>
            <a:ext cx="79407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Так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448800" cy="7162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7158" y="1357298"/>
            <a:ext cx="878684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11. Незнайому тварину діти заманили в заздалегідь викопану яму</a:t>
            </a:r>
            <a:endParaRPr lang="ru-RU" sz="5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29058" y="4214818"/>
            <a:ext cx="11685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Ні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1600" y="0"/>
            <a:ext cx="9550400" cy="7162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214422"/>
            <a:ext cx="94734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12. Друзі подякували</a:t>
            </a:r>
          </a:p>
          <a:p>
            <a:pPr algn="ctr"/>
            <a:r>
              <a:rPr lang="uk-UA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Василеві за вигадку </a:t>
            </a:r>
            <a:endParaRPr lang="ru-RU" sz="5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71934" y="3286124"/>
            <a:ext cx="11685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</a:t>
            </a:r>
            <a:endParaRPr lang="ru-RU" sz="5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305"/>
            <a:ext cx="9144000" cy="685069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94796" y="285728"/>
            <a:ext cx="8024697" cy="64325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Мета:</a:t>
            </a:r>
          </a:p>
          <a:p>
            <a:pPr algn="ctr"/>
            <a:r>
              <a:rPr lang="uk-UA" sz="32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пізнавальна </a:t>
            </a:r>
            <a:r>
              <a:rPr lang="uk-UA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– опрацьовуючи зміст повісті, звернути увагу на уявлення героїв про фантастичне й реальне в їх дитячому житті, допомогти усвідомити значення романтики для активного, повноцінного, цікавого й корисного життя; </a:t>
            </a:r>
            <a:r>
              <a:rPr lang="uk-UA" sz="32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</a:t>
            </a:r>
            <a:r>
              <a:rPr lang="uk-UA" sz="3200" b="1" i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озвиваюча</a:t>
            </a:r>
            <a:r>
              <a:rPr lang="uk-UA" sz="32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–</a:t>
            </a:r>
            <a:r>
              <a:rPr lang="uk-UA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розвивати уяву й фантазію, допитливість, творчі здібності, уміння толерантно й аргументовано доводити свою думку;</a:t>
            </a:r>
          </a:p>
          <a:p>
            <a:pPr algn="ctr"/>
            <a:r>
              <a:rPr lang="uk-UA" sz="32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виховна</a:t>
            </a:r>
            <a:r>
              <a:rPr lang="uk-UA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– виховувати любов до процесу пізнання, </a:t>
            </a:r>
            <a:r>
              <a:rPr lang="uk-UA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наполегливість</a:t>
            </a:r>
            <a:r>
              <a:rPr lang="uk-UA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активну життєву позицію</a:t>
            </a:r>
            <a:r>
              <a:rPr lang="uk-UA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16"/>
          </a:xfrm>
          <a:prstGeom prst="rect">
            <a:avLst/>
          </a:prstGeom>
        </p:spPr>
      </p:pic>
      <p:sp>
        <p:nvSpPr>
          <p:cNvPr id="13" name="Прямоугольник 12">
            <a:hlinkClick r:id="rId4" action="ppaction://hlinksldjump"/>
          </p:cNvPr>
          <p:cNvSpPr/>
          <p:nvPr/>
        </p:nvSpPr>
        <p:spPr>
          <a:xfrm>
            <a:off x="357158" y="1714488"/>
            <a:ext cx="1857388" cy="107157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accent2">
                    <a:lumMod val="50000"/>
                  </a:schemeClr>
                </a:solidFill>
              </a:rPr>
              <a:t>романтичні</a:t>
            </a:r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4" name="Прямоугольник 13">
            <a:hlinkClick r:id="rId6" action="ppaction://hlinksldjump"/>
          </p:cNvPr>
          <p:cNvSpPr/>
          <p:nvPr/>
        </p:nvSpPr>
        <p:spPr>
          <a:xfrm>
            <a:off x="285720" y="428604"/>
            <a:ext cx="8572560" cy="107157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dirty="0" smtClean="0">
                <a:solidFill>
                  <a:srgbClr val="0070C0"/>
                </a:solidFill>
              </a:rPr>
              <a:t>Характеристика героїв</a:t>
            </a:r>
            <a:endParaRPr lang="ru-RU" sz="5400" dirty="0">
              <a:solidFill>
                <a:srgbClr val="0070C0"/>
              </a:solidFill>
            </a:endParaRPr>
          </a:p>
        </p:txBody>
      </p:sp>
      <p:sp>
        <p:nvSpPr>
          <p:cNvPr id="15" name="Прямоугольник 14">
            <a:hlinkClick r:id="rId7" action="ppaction://hlinksldjump"/>
          </p:cNvPr>
          <p:cNvSpPr/>
          <p:nvPr/>
        </p:nvSpPr>
        <p:spPr>
          <a:xfrm>
            <a:off x="6858016" y="1643050"/>
            <a:ext cx="1857388" cy="107157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accent2">
                    <a:lumMod val="50000"/>
                  </a:schemeClr>
                </a:solidFill>
              </a:rPr>
              <a:t>ліниві</a:t>
            </a:r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6" name="Прямоугольник 15">
            <a:hlinkClick r:id="rId8" action="ppaction://hlinksldjump"/>
          </p:cNvPr>
          <p:cNvSpPr/>
          <p:nvPr/>
        </p:nvSpPr>
        <p:spPr>
          <a:xfrm>
            <a:off x="2643174" y="2285992"/>
            <a:ext cx="3786214" cy="200026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dirty="0" smtClean="0">
                <a:solidFill>
                  <a:srgbClr val="002846"/>
                </a:solidFill>
              </a:rPr>
              <a:t>Митько</a:t>
            </a:r>
          </a:p>
          <a:p>
            <a:pPr algn="ctr"/>
            <a:r>
              <a:rPr lang="uk-UA" sz="5400" dirty="0" smtClean="0">
                <a:solidFill>
                  <a:srgbClr val="002846"/>
                </a:solidFill>
              </a:rPr>
              <a:t>Сергій</a:t>
            </a:r>
            <a:endParaRPr lang="ru-RU" sz="5400" dirty="0">
              <a:solidFill>
                <a:srgbClr val="002846"/>
              </a:solidFill>
            </a:endParaRPr>
          </a:p>
        </p:txBody>
      </p:sp>
      <p:sp>
        <p:nvSpPr>
          <p:cNvPr id="17" name="Прямоугольник 16">
            <a:hlinkClick r:id="rId9" action="ppaction://hlinksldjump"/>
          </p:cNvPr>
          <p:cNvSpPr/>
          <p:nvPr/>
        </p:nvSpPr>
        <p:spPr>
          <a:xfrm>
            <a:off x="6858016" y="2928934"/>
            <a:ext cx="1857388" cy="107157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accent2">
                    <a:lumMod val="50000"/>
                  </a:schemeClr>
                </a:solidFill>
              </a:rPr>
              <a:t>брехуни</a:t>
            </a:r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8" name="Прямоугольник 17">
            <a:hlinkClick r:id="rId10" action="ppaction://hlinksldjump"/>
          </p:cNvPr>
          <p:cNvSpPr/>
          <p:nvPr/>
        </p:nvSpPr>
        <p:spPr>
          <a:xfrm>
            <a:off x="6858016" y="4286256"/>
            <a:ext cx="1857388" cy="107157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err="1" smtClean="0">
                <a:solidFill>
                  <a:schemeClr val="accent2">
                    <a:lumMod val="50000"/>
                  </a:schemeClr>
                </a:solidFill>
              </a:rPr>
              <a:t>наполег</a:t>
            </a:r>
            <a:endParaRPr lang="uk-UA" sz="32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uk-UA" sz="3200" dirty="0" err="1" smtClean="0">
                <a:solidFill>
                  <a:schemeClr val="accent2">
                    <a:lumMod val="50000"/>
                  </a:schemeClr>
                </a:solidFill>
              </a:rPr>
              <a:t>ливі</a:t>
            </a:r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9" name="Прямоугольник 18">
            <a:hlinkClick r:id="rId11" action="ppaction://hlinksldjump"/>
          </p:cNvPr>
          <p:cNvSpPr/>
          <p:nvPr/>
        </p:nvSpPr>
        <p:spPr>
          <a:xfrm>
            <a:off x="357158" y="3000372"/>
            <a:ext cx="1857388" cy="107157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accent2">
                    <a:lumMod val="50000"/>
                  </a:schemeClr>
                </a:solidFill>
              </a:rPr>
              <a:t>легковажні</a:t>
            </a:r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0" name="Прямоугольник 19">
            <a:hlinkClick r:id="rId12" action="ppaction://hlinksldjump"/>
          </p:cNvPr>
          <p:cNvSpPr/>
          <p:nvPr/>
        </p:nvSpPr>
        <p:spPr>
          <a:xfrm>
            <a:off x="4643438" y="5500702"/>
            <a:ext cx="1857388" cy="107157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accent2">
                    <a:lumMod val="50000"/>
                  </a:schemeClr>
                </a:solidFill>
              </a:rPr>
              <a:t>дотепні</a:t>
            </a:r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1" name="Прямоугольник 20">
            <a:hlinkClick r:id="" action="ppaction://noaction"/>
          </p:cNvPr>
          <p:cNvSpPr/>
          <p:nvPr/>
        </p:nvSpPr>
        <p:spPr>
          <a:xfrm>
            <a:off x="2500298" y="5500702"/>
            <a:ext cx="1857388" cy="107157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accent2">
                    <a:lumMod val="50000"/>
                  </a:schemeClr>
                </a:solidFill>
              </a:rPr>
              <a:t>мрійливі</a:t>
            </a:r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2" name="Прямоугольник 21">
            <a:hlinkClick r:id="rId13" action="ppaction://hlinksldjump"/>
          </p:cNvPr>
          <p:cNvSpPr/>
          <p:nvPr/>
        </p:nvSpPr>
        <p:spPr>
          <a:xfrm>
            <a:off x="357158" y="4286256"/>
            <a:ext cx="1857388" cy="107157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accent2">
                    <a:lumMod val="50000"/>
                  </a:schemeClr>
                </a:solidFill>
              </a:rPr>
              <a:t>боягузи</a:t>
            </a:r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9" grpId="0" animBg="1"/>
      <p:bldP spid="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00034" y="214290"/>
            <a:ext cx="835824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cap="none" spc="5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Романтичні</a:t>
            </a:r>
            <a:endParaRPr lang="ru-RU" sz="5400" b="1" cap="none" spc="50" dirty="0" smtClean="0">
              <a:ln w="11430"/>
              <a:solidFill>
                <a:schemeClr val="accent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1214422"/>
            <a:ext cx="835824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“Уявляєш</a:t>
            </a:r>
            <a: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собі</a:t>
            </a: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?</a:t>
            </a:r>
            <a: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– казав </a:t>
            </a:r>
            <a:r>
              <a:rPr lang="uk-UA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Митько.-</a:t>
            </a:r>
            <a: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Ліс. Кругом ні душі. А в лісі озеро. А на березі курінь. А в курені – ми. А поруч багаття. І казанок з </a:t>
            </a:r>
            <a:r>
              <a:rPr lang="uk-UA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юшкою.”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7158" y="285728"/>
            <a:ext cx="85725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Мрійливі</a:t>
            </a:r>
            <a:endParaRPr lang="ru-RU" sz="5400" b="1" cap="none" spc="50" dirty="0" smtClean="0">
              <a:ln w="11430"/>
              <a:solidFill>
                <a:schemeClr val="accent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1714488"/>
            <a:ext cx="8501122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Хлопці хотіли сфотографувати чудовисько, а </a:t>
            </a:r>
            <a:r>
              <a:rPr lang="uk-UA" sz="4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“потім</a:t>
            </a:r>
            <a:r>
              <a:rPr lang="uk-UA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здати до Академії наук…Оце було б відкриття!” Далі – інформація про знахідку по радіо. </a:t>
            </a:r>
            <a:r>
              <a:rPr lang="uk-UA" sz="4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“Може</a:t>
            </a:r>
            <a:r>
              <a:rPr lang="uk-UA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, ще й по медалі…”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4282" y="0"/>
            <a:ext cx="87154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Дотепні</a:t>
            </a:r>
            <a:endParaRPr lang="ru-RU" sz="5400" b="1" cap="none" spc="50" dirty="0" smtClean="0">
              <a:ln w="11430"/>
              <a:solidFill>
                <a:schemeClr val="accent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928670"/>
            <a:ext cx="8929718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uk-UA" sz="3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  Про </a:t>
            </a:r>
            <a:r>
              <a:rPr lang="uk-UA" sz="3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“любов”</a:t>
            </a:r>
            <a:r>
              <a:rPr lang="uk-UA" sz="3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до ботаніки:</a:t>
            </a:r>
          </a:p>
          <a:p>
            <a:r>
              <a:rPr lang="uk-UA" sz="3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uk-UA" sz="3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“Той</a:t>
            </a:r>
            <a:r>
              <a:rPr lang="uk-UA" sz="3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, хто не знав нашої </a:t>
            </a:r>
            <a:r>
              <a:rPr lang="uk-UA" sz="3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ботанічки</a:t>
            </a:r>
            <a:r>
              <a:rPr lang="uk-UA" sz="3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, міг би подумати, що цілісінькими днями ми тільки й сушили голову над тим, як би під її керівництвом ще глибше зрозуміти навколишній </a:t>
            </a:r>
            <a:r>
              <a:rPr lang="uk-UA" sz="3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світ.”</a:t>
            </a:r>
            <a:endParaRPr lang="uk-UA" sz="30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2">
                  <a:lumMod val="5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r>
              <a:rPr lang="uk-UA" sz="3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  Про </a:t>
            </a:r>
            <a:r>
              <a:rPr lang="uk-UA" sz="3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“свіже”</a:t>
            </a:r>
            <a:r>
              <a:rPr lang="uk-UA" sz="3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сільське повітря після автобуса, що від</a:t>
            </a:r>
            <a:r>
              <a:rPr lang="en-US" sz="3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’</a:t>
            </a:r>
            <a:r>
              <a:rPr lang="uk-UA" sz="3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їхав:</a:t>
            </a:r>
          </a:p>
          <a:p>
            <a:r>
              <a:rPr lang="uk-UA" sz="3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“ – А повітря</a:t>
            </a:r>
            <a:r>
              <a:rPr lang="en-US" sz="3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?</a:t>
            </a:r>
            <a:r>
              <a:rPr lang="uk-UA" sz="3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Відчуваєш</a:t>
            </a:r>
            <a:r>
              <a:rPr lang="en-US" sz="3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?</a:t>
            </a:r>
            <a:r>
              <a:rPr lang="uk-UA" sz="3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– мабуть, удесяте питав Митько, повернувши до мене сяюче обличчя.</a:t>
            </a:r>
          </a:p>
          <a:p>
            <a:r>
              <a:rPr lang="uk-UA" sz="3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- Відчуваю, - закашлявсь я, бо автобус, що проїхав повз нас, порснув мені в обличчя хмарою пилюги з-під коліс і кіптюги з вихлопної </a:t>
            </a:r>
            <a:r>
              <a:rPr lang="uk-UA" sz="3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труби.”</a:t>
            </a:r>
            <a:r>
              <a:rPr lang="uk-UA" sz="3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  </a:t>
            </a:r>
            <a:endParaRPr lang="ru-RU" sz="3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2">
                  <a:lumMod val="5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7158" y="214290"/>
            <a:ext cx="850112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Наполегливі в досягненні мети</a:t>
            </a:r>
            <a:endParaRPr lang="ru-RU" sz="5400" b="1" cap="none" spc="50" dirty="0" smtClean="0">
              <a:ln w="11430"/>
              <a:solidFill>
                <a:schemeClr val="accent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2071678"/>
            <a:ext cx="8643997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742950" indent="-742950">
              <a:buAutoNum type="arabicPeriod"/>
            </a:pPr>
            <a:r>
              <a:rPr lang="uk-UA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Пошук інформації про чудовисько в книгах із зоології.</a:t>
            </a:r>
          </a:p>
          <a:p>
            <a:pPr marL="742950" indent="-742950">
              <a:buAutoNum type="arabicPeriod"/>
            </a:pPr>
            <a:r>
              <a:rPr lang="uk-UA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Нічне вартування в курені.</a:t>
            </a:r>
          </a:p>
          <a:p>
            <a:pPr marL="742950" indent="-742950"/>
            <a:r>
              <a:rPr lang="uk-UA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846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       </a:t>
            </a:r>
            <a:r>
              <a:rPr lang="uk-UA" sz="36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846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“Удень</a:t>
            </a:r>
            <a:r>
              <a:rPr lang="uk-UA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846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ми тільки й сиділи над книжками, сперечались, робили різноманітні припущення і бігали до бібліотеки, а надвечір рушали до нашого </a:t>
            </a:r>
            <a:r>
              <a:rPr lang="uk-UA" sz="36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846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озера.”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2846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28660" y="0"/>
            <a:ext cx="1100142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-571536" y="0"/>
            <a:ext cx="1182111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Підсумуйте, яке </a:t>
            </a:r>
          </a:p>
          <a:p>
            <a:pPr algn="ctr"/>
            <a:r>
              <a:rPr lang="uk-UA" sz="5400" b="1" spc="50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значення мають</a:t>
            </a:r>
          </a:p>
          <a:p>
            <a:pPr algn="ctr"/>
            <a:r>
              <a:rPr lang="uk-UA" sz="5400" b="1" spc="50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</a:t>
            </a:r>
            <a:r>
              <a:rPr lang="uk-UA" sz="5400" b="1" cap="none" spc="50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ригоди й романтика</a:t>
            </a:r>
          </a:p>
          <a:p>
            <a:pPr algn="ctr"/>
            <a:r>
              <a:rPr lang="uk-UA" sz="5400" b="1" spc="50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житті хлопчиків</a:t>
            </a:r>
            <a:endParaRPr lang="ru-RU" sz="5400" b="1" cap="none" spc="50" dirty="0" smtClean="0">
              <a:ln w="11430"/>
              <a:solidFill>
                <a:schemeClr val="accent3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3929066"/>
            <a:ext cx="792958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Пригоди й романтика – </a:t>
            </a:r>
            <a:r>
              <a:rPr lang="uk-UA" sz="36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незамінимі</a:t>
            </a:r>
            <a:endParaRPr lang="uk-UA" sz="36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uk-UA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складові </a:t>
            </a:r>
            <a:r>
              <a:rPr lang="uk-UA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буття Митька й Сергійка, що робить їх життя </a:t>
            </a:r>
            <a:r>
              <a:rPr lang="uk-UA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яскравим і насиченим</a:t>
            </a:r>
            <a:r>
              <a:rPr lang="uk-UA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026" name="Picture 2" descr="C:\Users\User\Desktop\Митькозавр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29724" y="0"/>
            <a:ext cx="2239990" cy="328612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285720" y="0"/>
            <a:ext cx="8572560" cy="11429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dirty="0" smtClean="0">
                <a:solidFill>
                  <a:srgbClr val="FFFF00"/>
                </a:solidFill>
              </a:rPr>
              <a:t>Бесіда про риси характеру учнів</a:t>
            </a:r>
            <a:endParaRPr lang="ru-RU" sz="4800" dirty="0">
              <a:solidFill>
                <a:srgbClr val="FFFF00"/>
              </a:solidFill>
            </a:endParaRPr>
          </a:p>
        </p:txBody>
      </p:sp>
      <p:sp>
        <p:nvSpPr>
          <p:cNvPr id="9" name="Прямоугольник 8">
            <a:hlinkClick r:id="rId5" action="ppaction://hlinksldjump"/>
          </p:cNvPr>
          <p:cNvSpPr/>
          <p:nvPr/>
        </p:nvSpPr>
        <p:spPr>
          <a:xfrm>
            <a:off x="214282" y="1214422"/>
            <a:ext cx="8572560" cy="121444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 smtClean="0">
                <a:solidFill>
                  <a:srgbClr val="0070C0"/>
                </a:solidFill>
              </a:rPr>
              <a:t>1. Згадайте, які веселі пригоди траплялися з вами під час літніх канікул, відпочинку.</a:t>
            </a: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11" name="Прямоугольник 10">
            <a:hlinkClick r:id="rId6" action="ppaction://hlinksldjump"/>
          </p:cNvPr>
          <p:cNvSpPr/>
          <p:nvPr/>
        </p:nvSpPr>
        <p:spPr>
          <a:xfrm>
            <a:off x="214282" y="2500306"/>
            <a:ext cx="8572560" cy="228601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 smtClean="0">
                <a:solidFill>
                  <a:srgbClr val="C00000"/>
                </a:solidFill>
              </a:rPr>
              <a:t>2. Як ви знаходите рішення, коли потрапляєте в складну життєву ситуацію</a:t>
            </a:r>
            <a:r>
              <a:rPr lang="en-US" sz="3600" dirty="0" smtClean="0">
                <a:solidFill>
                  <a:srgbClr val="C00000"/>
                </a:solidFill>
              </a:rPr>
              <a:t>? </a:t>
            </a:r>
            <a:r>
              <a:rPr lang="uk-UA" sz="3600" dirty="0" smtClean="0">
                <a:solidFill>
                  <a:srgbClr val="C00000"/>
                </a:solidFill>
              </a:rPr>
              <a:t>Рішення ви приймаєте самостійно чи за допомогою дорослих</a:t>
            </a:r>
            <a:r>
              <a:rPr lang="en-US" sz="3600" dirty="0" smtClean="0">
                <a:solidFill>
                  <a:srgbClr val="C00000"/>
                </a:solidFill>
              </a:rPr>
              <a:t>?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>
            <a:hlinkClick r:id="rId7" action="ppaction://hlinksldjump"/>
          </p:cNvPr>
          <p:cNvSpPr/>
          <p:nvPr/>
        </p:nvSpPr>
        <p:spPr>
          <a:xfrm>
            <a:off x="214282" y="4857760"/>
            <a:ext cx="8715436" cy="17859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smtClean="0">
                <a:solidFill>
                  <a:srgbClr val="00B050"/>
                </a:solidFill>
              </a:rPr>
              <a:t>3. Що об</a:t>
            </a:r>
            <a:r>
              <a:rPr lang="en-US" sz="4000" dirty="0" smtClean="0">
                <a:solidFill>
                  <a:srgbClr val="00B050"/>
                </a:solidFill>
              </a:rPr>
              <a:t>’</a:t>
            </a:r>
            <a:r>
              <a:rPr lang="uk-UA" sz="4000" dirty="0" err="1" smtClean="0">
                <a:solidFill>
                  <a:srgbClr val="00B050"/>
                </a:solidFill>
              </a:rPr>
              <a:t>єднує</a:t>
            </a:r>
            <a:r>
              <a:rPr lang="uk-UA" sz="4000" dirty="0" smtClean="0">
                <a:solidFill>
                  <a:srgbClr val="00B050"/>
                </a:solidFill>
              </a:rPr>
              <a:t> такі поняття, як </a:t>
            </a:r>
            <a:r>
              <a:rPr lang="uk-UA" sz="4000" dirty="0" err="1" smtClean="0">
                <a:solidFill>
                  <a:srgbClr val="00B050"/>
                </a:solidFill>
              </a:rPr>
              <a:t>“мрія”</a:t>
            </a:r>
            <a:r>
              <a:rPr lang="uk-UA" sz="4000" dirty="0" smtClean="0">
                <a:solidFill>
                  <a:srgbClr val="00B050"/>
                </a:solidFill>
              </a:rPr>
              <a:t> і </a:t>
            </a:r>
            <a:r>
              <a:rPr lang="uk-UA" sz="4000" dirty="0" err="1" smtClean="0">
                <a:solidFill>
                  <a:srgbClr val="00B050"/>
                </a:solidFill>
              </a:rPr>
              <a:t>“фантазія”</a:t>
            </a:r>
            <a:r>
              <a:rPr lang="en-US" sz="4000" dirty="0" smtClean="0">
                <a:solidFill>
                  <a:srgbClr val="00B050"/>
                </a:solidFill>
              </a:rPr>
              <a:t>?</a:t>
            </a:r>
            <a:r>
              <a:rPr lang="uk-UA" sz="4000" dirty="0" smtClean="0">
                <a:solidFill>
                  <a:srgbClr val="00B050"/>
                </a:solidFill>
              </a:rPr>
              <a:t> Чи завжди збуваються ваші мрії</a:t>
            </a:r>
            <a:r>
              <a:rPr lang="en-US" sz="4000" dirty="0" smtClean="0">
                <a:solidFill>
                  <a:srgbClr val="00B050"/>
                </a:solidFill>
              </a:rPr>
              <a:t>?</a:t>
            </a:r>
            <a:endParaRPr lang="ru-RU" sz="40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305"/>
            <a:ext cx="9144000" cy="685069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71472" y="142853"/>
            <a:ext cx="814107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Дискусія</a:t>
            </a:r>
            <a:r>
              <a:rPr lang="ru-RU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0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</a:t>
            </a:r>
            <a:r>
              <a:rPr lang="ru-RU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0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питання</a:t>
            </a:r>
            <a:r>
              <a:rPr lang="ru-RU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про роль </a:t>
            </a:r>
            <a:r>
              <a:rPr lang="ru-RU" sz="40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</a:t>
            </a:r>
            <a:r>
              <a:rPr lang="ru-RU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0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місце</a:t>
            </a:r>
            <a:r>
              <a:rPr lang="ru-RU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романтики в </a:t>
            </a:r>
            <a:r>
              <a:rPr lang="ru-RU" sz="40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житті</a:t>
            </a:r>
            <a:r>
              <a:rPr lang="ru-RU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0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людини</a:t>
            </a:r>
            <a:r>
              <a:rPr lang="ru-RU" sz="40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4000" b="1" cap="none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4796" y="1428736"/>
            <a:ext cx="8006294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Проблемне питання</a:t>
            </a:r>
            <a:endParaRPr lang="uk-UA" sz="5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Які якості найбільше потрібні сьогодні: романтичність і допитливість чи раціональність і прагматизм</a:t>
            </a: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?</a:t>
            </a:r>
            <a:endParaRPr lang="uk-UA" sz="36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3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069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28596" y="357166"/>
            <a:ext cx="850112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Перша </a:t>
            </a:r>
            <a:r>
              <a:rPr lang="ru-RU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група</a:t>
            </a:r>
            <a:endParaRPr lang="ru-RU" sz="40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1142984"/>
            <a:ext cx="871543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Вам </a:t>
            </a:r>
            <a:r>
              <a:rPr lang="ru-RU" sz="3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здалося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ru-RU" sz="3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що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в </a:t>
            </a:r>
            <a:r>
              <a:rPr lang="ru-RU" sz="3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домі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3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завівся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«</a:t>
            </a:r>
            <a:r>
              <a:rPr lang="ru-RU" sz="3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барабашка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»: </a:t>
            </a:r>
            <a:r>
              <a:rPr lang="ru-RU" sz="3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постійно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3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якийсь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3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безпричинний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3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шурхіт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ru-RU" sz="3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скрипіння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.</a:t>
            </a:r>
          </a:p>
          <a:p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</a:t>
            </a:r>
            <a:r>
              <a:rPr lang="ru-RU" sz="3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Що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3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робити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: не </a:t>
            </a:r>
            <a:r>
              <a:rPr lang="ru-RU" sz="3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звертати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3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уваги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ru-RU" sz="3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спитати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3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поради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в </a:t>
            </a:r>
            <a:r>
              <a:rPr lang="ru-RU" sz="3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батьків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ru-RU" sz="3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пошукати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3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інформацію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про </a:t>
            </a:r>
            <a:r>
              <a:rPr lang="ru-RU" sz="3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аномальні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3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явища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та </a:t>
            </a:r>
            <a:r>
              <a:rPr lang="ru-RU" sz="3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їх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причини, </a:t>
            </a:r>
            <a:r>
              <a:rPr lang="ru-RU" sz="3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перевірити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3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всі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3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дверцята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(</a:t>
            </a:r>
            <a:r>
              <a:rPr lang="ru-RU" sz="3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чи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не вони </a:t>
            </a:r>
            <a:r>
              <a:rPr lang="ru-RU" sz="3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створюють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шум</a:t>
            </a:r>
            <a:r>
              <a:rPr lang="en-US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?</a:t>
            </a:r>
            <a:r>
              <a:rPr lang="uk-UA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) </a:t>
            </a:r>
          </a:p>
          <a:p>
            <a:r>
              <a:rPr lang="uk-UA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Чому ви зробите саме так</a:t>
            </a:r>
            <a:r>
              <a:rPr lang="en-US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?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304"/>
            <a:ext cx="9144000" cy="685069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57158" y="0"/>
            <a:ext cx="842968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Друга група</a:t>
            </a:r>
            <a:endParaRPr lang="ru-RU" sz="40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1643050"/>
            <a:ext cx="871543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714356"/>
            <a:ext cx="91440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Вам несподівано випали незаплановані </a:t>
            </a:r>
            <a:r>
              <a:rPr lang="uk-UA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“канікули”</a:t>
            </a:r>
            <a:r>
              <a:rPr lang="uk-U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наприклад, карантин. Звичайно, перше </a:t>
            </a:r>
            <a:r>
              <a:rPr lang="uk-UA" sz="3600" dirty="0" smtClean="0"/>
              <a:t>бажання</a:t>
            </a:r>
            <a:r>
              <a:rPr lang="uk-U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поринути в азартний і захоплюючий світ </a:t>
            </a:r>
            <a:r>
              <a:rPr lang="uk-UA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</a:t>
            </a:r>
            <a:r>
              <a:rPr lang="uk-UA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ютерних</a:t>
            </a:r>
            <a:r>
              <a:rPr lang="uk-U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ігор. Але вже за кілька годин ви відчуваєте втому й нудьгу. </a:t>
            </a:r>
          </a:p>
          <a:p>
            <a:r>
              <a:rPr lang="uk-U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Що ви робитимете: продовжите розважатися в Інтернеті, почнете освоювати якусь справу (куховарство, рукоділля, вивчення чогось)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r>
              <a:rPr lang="uk-U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r>
              <a:rPr lang="uk-U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Чому ви зробите саме так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069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42910" y="428604"/>
            <a:ext cx="7122463" cy="535531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Епіграф</a:t>
            </a:r>
            <a:endParaRPr lang="ru-RU" sz="5400" b="1" spc="50" dirty="0" smtClean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54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72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</a:t>
            </a:r>
            <a:r>
              <a:rPr lang="ru-RU" sz="7200" b="1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Мріяти</a:t>
            </a:r>
            <a:r>
              <a:rPr lang="ru-RU" sz="72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не </a:t>
            </a:r>
            <a:r>
              <a:rPr lang="ru-RU" sz="7200" b="1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шкідливо</a:t>
            </a:r>
            <a:r>
              <a:rPr lang="ru-RU" sz="72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uk-UA" sz="72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шкідливо не мріяти</a:t>
            </a:r>
            <a:r>
              <a:rPr lang="ru-RU" sz="72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305"/>
            <a:ext cx="9144000" cy="685069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42976" y="285728"/>
            <a:ext cx="692894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Третя група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214423"/>
            <a:ext cx="9143999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uk-UA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Вам випав шанс узяти участь у конкурсі. Ви відмовитесь, бо підготовка й самі його етапи заберуть багато сил і часу; неодмінно візьмете участь у змаганні, бо перемога відкриє перед вами нові перспективи; незалежно від результату будете учасником конкурсу, у ході якого пізнаєте й навчитесь багато нового</a:t>
            </a:r>
            <a:r>
              <a:rPr lang="en-US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?</a:t>
            </a:r>
            <a:r>
              <a:rPr lang="uk-UA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</a:p>
          <a:p>
            <a:r>
              <a:rPr lang="uk-UA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Чому ви зробите саме так</a:t>
            </a:r>
            <a:r>
              <a:rPr lang="en-US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?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304"/>
            <a:ext cx="9144000" cy="685069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4282" y="214290"/>
            <a:ext cx="87154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Висновок</a:t>
            </a:r>
            <a:endParaRPr lang="ru-RU" sz="5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1214422"/>
            <a:ext cx="8643998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Мрії й фантазії мотивують і стимулюють розвиток людини, але тільки разом із наполегливістю й працелюбністю романтики можуть досягти успіху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305"/>
            <a:ext cx="9144000" cy="685069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85720" y="1500174"/>
            <a:ext cx="8501122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Яку роль у </a:t>
            </a:r>
            <a:r>
              <a:rPr lang="ru-RU" sz="7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розвитку</a:t>
            </a:r>
            <a:endParaRPr lang="ru-RU" sz="7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7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людства</a:t>
            </a:r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7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відіграли</a:t>
            </a:r>
            <a:endParaRPr lang="ru-RU" sz="7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uk-UA" sz="7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“романтичні</a:t>
            </a:r>
            <a:r>
              <a:rPr lang="uk-UA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7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трудоголіки”</a:t>
            </a:r>
            <a:r>
              <a:rPr lang="ru-RU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альпініс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87" y="571480"/>
            <a:ext cx="9133624" cy="5715039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водолаз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-5576"/>
            <a:ext cx="9151434" cy="6863575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космонавт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68" y="285728"/>
            <a:ext cx="9137417" cy="6429419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710520308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23035"/>
            <a:ext cx="9144000" cy="6881035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клонуванн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571500"/>
            <a:ext cx="9144032" cy="571502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305"/>
            <a:ext cx="9144000" cy="685069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214290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Значення </a:t>
            </a:r>
            <a:r>
              <a:rPr lang="uk-UA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“працьовитих</a:t>
            </a:r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романтиків”</a:t>
            </a:r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у розвитку людства</a:t>
            </a:r>
            <a:endParaRPr lang="ru-RU" sz="5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967335"/>
            <a:ext cx="9144000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Саме невтомні й наполегливі романтики рухають прогрес: піднімаються на вершини гір й опускаються на дно океану, будують ракети й летять у космос, створюють Інтернет і клонують тварин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305"/>
            <a:ext cx="9144000" cy="685069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7932" y="0"/>
            <a:ext cx="91619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Домашнє завдання</a:t>
            </a:r>
            <a:endParaRPr lang="ru-RU" sz="5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071546"/>
            <a:ext cx="9144000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На вибір:</a:t>
            </a:r>
          </a:p>
          <a:p>
            <a:pPr marL="742950" indent="-742950" algn="ctr">
              <a:buAutoNum type="arabicPeriod"/>
            </a:pPr>
            <a:r>
              <a:rPr lang="uk-UA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Завдання 14 на сторінці 193 – письмово (уяви, що змінилося б, якби Митько та Сергій критично поставилися до повідомлення Василя про чудовисько в озері. Стисло (2-3 реченнями) розкажи про такий можливий розвиток подій.</a:t>
            </a:r>
          </a:p>
          <a:p>
            <a:pPr marL="742950" indent="-742950" algn="ctr">
              <a:buAutoNum type="arabicPeriod"/>
            </a:pPr>
            <a:r>
              <a:rPr lang="uk-UA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Напиши ще про одну пригоду хлопців у селі.</a:t>
            </a:r>
            <a:r>
              <a:rPr lang="uk-UA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>
                <a:solidFill>
                  <a:srgbClr val="002060"/>
                </a:solidFill>
              </a:rPr>
              <a:t>Проблемне питання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User\Desktop\Митькозавр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142983"/>
            <a:ext cx="4214810" cy="567073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429124" y="1714488"/>
            <a:ext cx="4763612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/>
              <a:t>Які якості найбільше </a:t>
            </a:r>
          </a:p>
          <a:p>
            <a:r>
              <a:rPr lang="uk-UA" sz="4000" dirty="0" smtClean="0"/>
              <a:t>потрібні сьогодні :</a:t>
            </a:r>
          </a:p>
          <a:p>
            <a:r>
              <a:rPr lang="uk-UA" sz="4000" dirty="0" smtClean="0"/>
              <a:t>романтичність і</a:t>
            </a:r>
          </a:p>
          <a:p>
            <a:r>
              <a:rPr lang="uk-UA" sz="4000" dirty="0" smtClean="0"/>
              <a:t> допитливість чи</a:t>
            </a:r>
          </a:p>
          <a:p>
            <a:r>
              <a:rPr lang="uk-UA" sz="4000" dirty="0" smtClean="0"/>
              <a:t>раціональність</a:t>
            </a:r>
          </a:p>
          <a:p>
            <a:r>
              <a:rPr lang="uk-UA" sz="4000" dirty="0" smtClean="0"/>
              <a:t>і прагматизм</a:t>
            </a:r>
            <a:r>
              <a:rPr lang="en-US" sz="4000" dirty="0" smtClean="0"/>
              <a:t>?</a:t>
            </a:r>
            <a:r>
              <a:rPr lang="uk-UA" sz="4000" dirty="0" smtClean="0"/>
              <a:t> </a:t>
            </a:r>
            <a:endParaRPr lang="ru-RU" sz="40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А Я ЕДУ ЗА ТУМАНОМ - ЮРИЙ КУКИН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048000" y="2719388"/>
            <a:ext cx="3048000" cy="2286000"/>
          </a:xfrm>
          <a:prstGeom prst="rect">
            <a:avLst/>
          </a:prstGeom>
        </p:spPr>
      </p:pic>
      <p:pic>
        <p:nvPicPr>
          <p:cNvPr id="6" name="А Я ЕДУ ЗА ТУМАНОМ - ЮРИЙ КУКИН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4"/>
          <a:stretch>
            <a:fillRect/>
          </a:stretch>
        </p:blipFill>
        <p:spPr>
          <a:xfrm>
            <a:off x="1" y="1"/>
            <a:ext cx="9150378" cy="6862783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305"/>
            <a:ext cx="9144000" cy="685069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85720" y="571480"/>
            <a:ext cx="857256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7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Мрійте</a:t>
            </a:r>
            <a:r>
              <a:rPr lang="uk-UA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дерзайте й </a:t>
            </a:r>
          </a:p>
          <a:p>
            <a:pPr algn="ctr"/>
            <a:r>
              <a:rPr lang="uk-UA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досягайте своєї мети!</a:t>
            </a:r>
            <a:endParaRPr lang="ru-RU" sz="72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70753" y="4214818"/>
            <a:ext cx="519424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Дякую за роботу на уроці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Я.Стельмах  «Митькозаври з Юрківки або Химера лісового озера»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" y="1"/>
            <a:ext cx="9150378" cy="6862783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>
            <a:off x="493134" y="1214422"/>
            <a:ext cx="286168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hlinkClick r:id="rId3" action="ppaction://hlinksldjump"/>
              </a:rPr>
              <a:t>Так?</a:t>
            </a:r>
            <a:endParaRPr lang="ru-RU" sz="9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00B05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79216" y="3214686"/>
            <a:ext cx="18473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9600" b="1" spc="50" dirty="0">
              <a:ln w="11430"/>
              <a:solidFill>
                <a:schemeClr val="accent6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43636" y="1142984"/>
            <a:ext cx="178446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hlinkClick r:id="rId4" action="ppaction://hlinksldjump"/>
              </a:rPr>
              <a:t>Ні</a:t>
            </a:r>
            <a:r>
              <a:rPr lang="ru-RU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hlinkClick r:id="rId4" action="ppaction://hlinksldjump"/>
              </a:rPr>
              <a:t>?</a:t>
            </a:r>
            <a:endParaRPr lang="ru-RU" sz="9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8" name="Picture 2" descr="C:\Users\User\Desktop\Митькозавр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6116" y="2786058"/>
            <a:ext cx="2904184" cy="3857651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>
            <a:hlinkClick r:id="rId3" action="ppaction://hlinksldjump"/>
          </p:cNvPr>
          <p:cNvSpPr/>
          <p:nvPr/>
        </p:nvSpPr>
        <p:spPr>
          <a:xfrm>
            <a:off x="357158" y="285728"/>
            <a:ext cx="2643206" cy="135732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/>
              <a:t>1. Хлопці добиралися до бабусі велосипедами</a:t>
            </a:r>
            <a:endParaRPr lang="ru-RU" sz="2000" dirty="0"/>
          </a:p>
        </p:txBody>
      </p:sp>
      <p:sp>
        <p:nvSpPr>
          <p:cNvPr id="5" name="Прямоугольник 4">
            <a:hlinkClick r:id="rId5" action="ppaction://hlinksldjump"/>
          </p:cNvPr>
          <p:cNvSpPr/>
          <p:nvPr/>
        </p:nvSpPr>
        <p:spPr>
          <a:xfrm>
            <a:off x="3286116" y="285728"/>
            <a:ext cx="2714644" cy="135732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/>
              <a:t>2. Літнім завданням було створити гербарій</a:t>
            </a:r>
            <a:endParaRPr lang="ru-RU" sz="2000" dirty="0"/>
          </a:p>
        </p:txBody>
      </p:sp>
      <p:sp>
        <p:nvSpPr>
          <p:cNvPr id="6" name="Прямоугольник 5">
            <a:hlinkClick r:id="rId6" action="ppaction://hlinksldjump"/>
          </p:cNvPr>
          <p:cNvSpPr/>
          <p:nvPr/>
        </p:nvSpPr>
        <p:spPr>
          <a:xfrm>
            <a:off x="6357950" y="285728"/>
            <a:ext cx="2500330" cy="135732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/>
              <a:t>3. Перший, хто зустрівся друзям у селі, їм не сподобався</a:t>
            </a:r>
            <a:endParaRPr lang="ru-RU" sz="2000" dirty="0"/>
          </a:p>
        </p:txBody>
      </p:sp>
      <p:sp>
        <p:nvSpPr>
          <p:cNvPr id="7" name="Прямоугольник 6">
            <a:hlinkClick r:id="rId7" action="ppaction://hlinksldjump"/>
          </p:cNvPr>
          <p:cNvSpPr/>
          <p:nvPr/>
        </p:nvSpPr>
        <p:spPr>
          <a:xfrm>
            <a:off x="6357950" y="1785926"/>
            <a:ext cx="2500330" cy="135732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/>
              <a:t>6. У бурштиновому камінчику Васі був метелик</a:t>
            </a:r>
            <a:endParaRPr lang="ru-RU" sz="2000" dirty="0"/>
          </a:p>
        </p:txBody>
      </p:sp>
      <p:sp>
        <p:nvSpPr>
          <p:cNvPr id="8" name="Прямоугольник 7">
            <a:hlinkClick r:id="rId8" action="ppaction://hlinksldjump"/>
          </p:cNvPr>
          <p:cNvSpPr/>
          <p:nvPr/>
        </p:nvSpPr>
        <p:spPr>
          <a:xfrm>
            <a:off x="3286116" y="1785926"/>
            <a:ext cx="2714644" cy="135732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/>
              <a:t>5. На березі острова хлопці відремонтували курінь</a:t>
            </a:r>
            <a:endParaRPr lang="ru-RU" sz="2000" dirty="0"/>
          </a:p>
        </p:txBody>
      </p:sp>
      <p:sp>
        <p:nvSpPr>
          <p:cNvPr id="9" name="Прямоугольник 8">
            <a:hlinkClick r:id="rId9" action="ppaction://hlinksldjump"/>
          </p:cNvPr>
          <p:cNvSpPr/>
          <p:nvPr/>
        </p:nvSpPr>
        <p:spPr>
          <a:xfrm>
            <a:off x="6357950" y="3429000"/>
            <a:ext cx="2500330" cy="135732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/>
              <a:t>9. Митько дізнався про звички сучасних варанів</a:t>
            </a:r>
            <a:endParaRPr lang="ru-RU" sz="2000" dirty="0"/>
          </a:p>
        </p:txBody>
      </p:sp>
      <p:sp>
        <p:nvSpPr>
          <p:cNvPr id="10" name="Прямоугольник 9">
            <a:hlinkClick r:id="rId10" action="ppaction://hlinksldjump"/>
          </p:cNvPr>
          <p:cNvSpPr/>
          <p:nvPr/>
        </p:nvSpPr>
        <p:spPr>
          <a:xfrm>
            <a:off x="357158" y="3429000"/>
            <a:ext cx="2714644" cy="135732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/>
              <a:t>7. На березі озера діти знайшли ріжки та ніжки козеняти, якого з</a:t>
            </a:r>
            <a:r>
              <a:rPr lang="en-US" sz="2000" dirty="0" smtClean="0"/>
              <a:t>’</a:t>
            </a:r>
            <a:r>
              <a:rPr lang="uk-UA" sz="2000" dirty="0" smtClean="0"/>
              <a:t>їло чудовисько</a:t>
            </a:r>
            <a:endParaRPr lang="ru-RU" sz="2000" dirty="0"/>
          </a:p>
        </p:txBody>
      </p:sp>
      <p:sp>
        <p:nvSpPr>
          <p:cNvPr id="11" name="Прямоугольник 10">
            <a:hlinkClick r:id="rId11" action="ppaction://hlinksldjump"/>
          </p:cNvPr>
          <p:cNvSpPr/>
          <p:nvPr/>
        </p:nvSpPr>
        <p:spPr>
          <a:xfrm>
            <a:off x="6357950" y="5072074"/>
            <a:ext cx="2500330" cy="142876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/>
              <a:t>12. Друзі подякували Василеві за вигадку</a:t>
            </a:r>
            <a:endParaRPr lang="ru-RU" sz="2000" dirty="0"/>
          </a:p>
        </p:txBody>
      </p:sp>
      <p:sp>
        <p:nvSpPr>
          <p:cNvPr id="12" name="Прямоугольник 11">
            <a:hlinkClick r:id="rId12" action="ppaction://hlinksldjump"/>
          </p:cNvPr>
          <p:cNvSpPr/>
          <p:nvPr/>
        </p:nvSpPr>
        <p:spPr>
          <a:xfrm>
            <a:off x="3214678" y="5072074"/>
            <a:ext cx="2857520" cy="150019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/>
              <a:t>11. Незнайому тварину діти заманили в заздалегідь викопану яму</a:t>
            </a:r>
            <a:endParaRPr lang="ru-RU" sz="2000" dirty="0"/>
          </a:p>
        </p:txBody>
      </p:sp>
      <p:sp>
        <p:nvSpPr>
          <p:cNvPr id="13" name="Прямоугольник 12">
            <a:hlinkClick r:id="rId13" action="ppaction://hlinksldjump"/>
          </p:cNvPr>
          <p:cNvSpPr/>
          <p:nvPr/>
        </p:nvSpPr>
        <p:spPr>
          <a:xfrm>
            <a:off x="357158" y="5072074"/>
            <a:ext cx="2714644" cy="150019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/>
              <a:t>10. Хлопці збиралися сфотографувати чудовисько і відправити фото до Академії наук</a:t>
            </a:r>
            <a:endParaRPr lang="ru-RU" sz="2000" dirty="0"/>
          </a:p>
        </p:txBody>
      </p:sp>
      <p:sp>
        <p:nvSpPr>
          <p:cNvPr id="14" name="Прямоугольник 13">
            <a:hlinkClick r:id="rId8" action="ppaction://hlinksldjump"/>
          </p:cNvPr>
          <p:cNvSpPr/>
          <p:nvPr/>
        </p:nvSpPr>
        <p:spPr>
          <a:xfrm>
            <a:off x="357158" y="1785926"/>
            <a:ext cx="2643206" cy="135732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/>
              <a:t>4. Після повідомлення Васі хлопці зібралися відвідати бібліотеку</a:t>
            </a:r>
            <a:endParaRPr lang="ru-RU" sz="2000" dirty="0"/>
          </a:p>
        </p:txBody>
      </p:sp>
      <p:sp>
        <p:nvSpPr>
          <p:cNvPr id="16" name="Прямоугольник 15">
            <a:hlinkClick r:id="rId10" action="ppaction://hlinksldjump"/>
          </p:cNvPr>
          <p:cNvSpPr/>
          <p:nvPr/>
        </p:nvSpPr>
        <p:spPr>
          <a:xfrm>
            <a:off x="3286116" y="3429000"/>
            <a:ext cx="2724168" cy="135732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/>
              <a:t>8. Вася повідомив про </a:t>
            </a:r>
            <a:r>
              <a:rPr lang="uk-UA" sz="2000" dirty="0" err="1" smtClean="0"/>
              <a:t>лох-несське</a:t>
            </a:r>
            <a:r>
              <a:rPr lang="uk-UA" sz="2000" dirty="0" smtClean="0"/>
              <a:t> чудовисько</a:t>
            </a:r>
            <a:endParaRPr lang="ru-RU" sz="20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8596" y="1428736"/>
            <a:ext cx="832729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1. </a:t>
            </a:r>
            <a:r>
              <a:rPr lang="ru-RU" sz="5400" b="1" spc="50" dirty="0" err="1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</a:t>
            </a:r>
            <a:r>
              <a:rPr lang="ru-RU" sz="5400" b="1" cap="none" spc="50" dirty="0" err="1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лопці</a:t>
            </a:r>
            <a:r>
              <a:rPr lang="ru-RU" sz="54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cap="none" spc="50" dirty="0" err="1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добиралися</a:t>
            </a:r>
            <a:r>
              <a:rPr lang="ru-RU" sz="54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54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 </a:t>
            </a:r>
            <a:r>
              <a:rPr lang="ru-RU" sz="5400" b="1" cap="none" spc="50" dirty="0" err="1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бабусі</a:t>
            </a:r>
            <a:r>
              <a:rPr lang="ru-RU" sz="54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велосипедами</a:t>
            </a:r>
            <a:endParaRPr lang="ru-RU" sz="54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5088" y="3071810"/>
            <a:ext cx="757312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Ні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7158" y="1714488"/>
            <a:ext cx="855618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 Літнім завданням</a:t>
            </a:r>
          </a:p>
          <a:p>
            <a:pPr algn="ctr"/>
            <a:r>
              <a:rPr lang="uk-UA" sz="54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було створити гербарій</a:t>
            </a:r>
            <a:endParaRPr lang="ru-RU" sz="5400" b="1" cap="none" spc="50" dirty="0" smtClean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1538" y="3429000"/>
            <a:ext cx="721523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Ні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build="allAtOnce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705</TotalTime>
  <Words>1055</Words>
  <Application>Microsoft Office PowerPoint</Application>
  <PresentationFormat>Экран (4:3)</PresentationFormat>
  <Paragraphs>124</Paragraphs>
  <Slides>41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Тема Office</vt:lpstr>
      <vt:lpstr>Роздуми про уяву, фантазію, усвідомлення значення романтики в житті сучасної людини</vt:lpstr>
      <vt:lpstr>Слайд 2</vt:lpstr>
      <vt:lpstr>Слайд 3</vt:lpstr>
      <vt:lpstr>Проблемне питання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alisa</dc:creator>
  <cp:lastModifiedBy>Пользователь</cp:lastModifiedBy>
  <cp:revision>78</cp:revision>
  <dcterms:created xsi:type="dcterms:W3CDTF">2014-07-03T07:28:40Z</dcterms:created>
  <dcterms:modified xsi:type="dcterms:W3CDTF">2002-01-08T22:57:15Z</dcterms:modified>
</cp:coreProperties>
</file>