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9" r:id="rId3"/>
    <p:sldId id="325" r:id="rId4"/>
    <p:sldId id="258" r:id="rId5"/>
    <p:sldId id="327" r:id="rId6"/>
    <p:sldId id="326" r:id="rId7"/>
    <p:sldId id="330" r:id="rId8"/>
    <p:sldId id="296" r:id="rId9"/>
    <p:sldId id="333" r:id="rId10"/>
    <p:sldId id="264" r:id="rId11"/>
    <p:sldId id="294" r:id="rId12"/>
    <p:sldId id="295" r:id="rId13"/>
    <p:sldId id="331" r:id="rId14"/>
    <p:sldId id="290" r:id="rId15"/>
    <p:sldId id="293" r:id="rId16"/>
    <p:sldId id="261" r:id="rId17"/>
    <p:sldId id="302" r:id="rId18"/>
    <p:sldId id="291" r:id="rId19"/>
    <p:sldId id="29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297" r:id="rId28"/>
    <p:sldId id="298" r:id="rId29"/>
    <p:sldId id="300" r:id="rId30"/>
    <p:sldId id="329" r:id="rId31"/>
    <p:sldId id="30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56CE-4B68-42D5-83D0-94E68B18EEBB}" type="datetimeFigureOut">
              <a:rPr lang="ru-RU" smtClean="0"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2B3EB-922E-4FE8-B538-09D33B590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251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56CE-4B68-42D5-83D0-94E68B18EEBB}" type="datetimeFigureOut">
              <a:rPr lang="ru-RU" smtClean="0"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2B3EB-922E-4FE8-B538-09D33B590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229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56CE-4B68-42D5-83D0-94E68B18EEBB}" type="datetimeFigureOut">
              <a:rPr lang="ru-RU" smtClean="0"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2B3EB-922E-4FE8-B538-09D33B590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578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56CE-4B68-42D5-83D0-94E68B18EEBB}" type="datetimeFigureOut">
              <a:rPr lang="ru-RU" smtClean="0"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2B3EB-922E-4FE8-B538-09D33B590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201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56CE-4B68-42D5-83D0-94E68B18EEBB}" type="datetimeFigureOut">
              <a:rPr lang="ru-RU" smtClean="0"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2B3EB-922E-4FE8-B538-09D33B590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964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56CE-4B68-42D5-83D0-94E68B18EEBB}" type="datetimeFigureOut">
              <a:rPr lang="ru-RU" smtClean="0"/>
              <a:t>11.01.2017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2B3EB-922E-4FE8-B538-09D33B590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84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56CE-4B68-42D5-83D0-94E68B18EEBB}" type="datetimeFigureOut">
              <a:rPr lang="ru-RU" smtClean="0"/>
              <a:t>11.01.2017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2B3EB-922E-4FE8-B538-09D33B590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230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56CE-4B68-42D5-83D0-94E68B18EEBB}" type="datetimeFigureOut">
              <a:rPr lang="ru-RU" smtClean="0"/>
              <a:t>11.01.2017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2B3EB-922E-4FE8-B538-09D33B590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489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56CE-4B68-42D5-83D0-94E68B18EEBB}" type="datetimeFigureOut">
              <a:rPr lang="ru-RU" smtClean="0"/>
              <a:t>11.01.2017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2B3EB-922E-4FE8-B538-09D33B590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56CE-4B68-42D5-83D0-94E68B18EEBB}" type="datetimeFigureOut">
              <a:rPr lang="ru-RU" smtClean="0"/>
              <a:t>11.01.2017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2B3EB-922E-4FE8-B538-09D33B590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003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56CE-4B68-42D5-83D0-94E68B18EEBB}" type="datetimeFigureOut">
              <a:rPr lang="ru-RU" smtClean="0"/>
              <a:t>11.01.2017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2B3EB-922E-4FE8-B538-09D33B590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445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356CE-4B68-42D5-83D0-94E68B18EEBB}" type="datetimeFigureOut">
              <a:rPr lang="ru-RU" smtClean="0"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2B3EB-922E-4FE8-B538-09D33B590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12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8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10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348880"/>
            <a:ext cx="6408712" cy="1008112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/>
              <a:t/>
            </a:r>
            <a:br>
              <a:rPr lang="uk-UA" sz="4000" b="1" dirty="0"/>
            </a:br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/>
              <a:t/>
            </a:r>
            <a:br>
              <a:rPr lang="uk-UA" sz="4000" b="1" dirty="0"/>
            </a:br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/>
              <a:t/>
            </a:r>
            <a:br>
              <a:rPr lang="uk-UA" sz="4000" b="1" dirty="0"/>
            </a:br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i="1" dirty="0" smtClean="0"/>
              <a:t>Літературна вікторина </a:t>
            </a:r>
            <a:br>
              <a:rPr lang="uk-UA" sz="4000" b="1" i="1" dirty="0" smtClean="0"/>
            </a:br>
            <a:r>
              <a:rPr lang="uk-UA" sz="4900" b="1" i="1" dirty="0" smtClean="0">
                <a:solidFill>
                  <a:srgbClr val="C00000"/>
                </a:solidFill>
              </a:rPr>
              <a:t>«У світлі слави Кобзаря»</a:t>
            </a:r>
            <a:br>
              <a:rPr lang="uk-UA" sz="4900" b="1" i="1" dirty="0" smtClean="0">
                <a:solidFill>
                  <a:srgbClr val="C00000"/>
                </a:solidFill>
              </a:rPr>
            </a:br>
            <a:r>
              <a:rPr lang="uk-UA" sz="4900" b="1" i="1" dirty="0" smtClean="0">
                <a:solidFill>
                  <a:srgbClr val="C00000"/>
                </a:solidFill>
              </a:rPr>
              <a:t/>
            </a:r>
            <a:br>
              <a:rPr lang="uk-UA" sz="4900" b="1" i="1" dirty="0" smtClean="0">
                <a:solidFill>
                  <a:srgbClr val="C00000"/>
                </a:solidFill>
              </a:rPr>
            </a:br>
            <a:r>
              <a:rPr lang="uk-UA" sz="4000" b="1" dirty="0" smtClean="0"/>
              <a:t/>
            </a:r>
            <a:br>
              <a:rPr lang="uk-UA" sz="4000" b="1" dirty="0" smtClean="0"/>
            </a:br>
            <a:endParaRPr lang="ru-RU" sz="3600" b="1" dirty="0">
              <a:latin typeface="Adventure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6149330" cy="49560"/>
          </a:xfrm>
        </p:spPr>
        <p:txBody>
          <a:bodyPr>
            <a:normAutofit fontScale="25000" lnSpcReduction="20000"/>
          </a:bodyPr>
          <a:lstStyle/>
          <a:p>
            <a:endParaRPr lang="ru-RU" b="1" dirty="0"/>
          </a:p>
        </p:txBody>
      </p:sp>
      <p:pic>
        <p:nvPicPr>
          <p:cNvPr id="6" name="Picture 2" descr="C:\Users\dom\Desktop\images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16632"/>
            <a:ext cx="3600399" cy="3671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32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оре моя вечірняя (My evening star) - Ukrainian poem of Taras Shevchenko_WMV V9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5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0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 smtClean="0">
                <a:solidFill>
                  <a:srgbClr val="C00000"/>
                </a:solidFill>
              </a:rPr>
              <a:t>Ланцюжок</a:t>
            </a:r>
            <a:r>
              <a:rPr lang="ru-RU" sz="5300" b="1" i="1" dirty="0" smtClean="0">
                <a:solidFill>
                  <a:srgbClr val="C00000"/>
                </a:solidFill>
              </a:rPr>
              <a:t>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722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 smtClean="0">
                <a:solidFill>
                  <a:srgbClr val="C00000"/>
                </a:solidFill>
              </a:rPr>
              <a:t>Переплутанка</a:t>
            </a:r>
            <a:r>
              <a:rPr lang="ru-RU" sz="5300" b="1" i="1" dirty="0" smtClean="0">
                <a:solidFill>
                  <a:srgbClr val="C00000"/>
                </a:solidFill>
              </a:rPr>
              <a:t>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722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>
                <a:solidFill>
                  <a:srgbClr val="C00000"/>
                </a:solidFill>
              </a:rPr>
              <a:t>Хто</a:t>
            </a:r>
            <a:r>
              <a:rPr lang="ru-RU" sz="5300" b="1" i="1" dirty="0">
                <a:solidFill>
                  <a:srgbClr val="C00000"/>
                </a:solidFill>
              </a:rPr>
              <a:t> </a:t>
            </a:r>
            <a:r>
              <a:rPr lang="ru-RU" sz="5300" b="1" i="1" dirty="0" err="1">
                <a:solidFill>
                  <a:srgbClr val="C00000"/>
                </a:solidFill>
              </a:rPr>
              <a:t>швидше</a:t>
            </a:r>
            <a:r>
              <a:rPr lang="ru-RU" sz="5300" b="1" i="1" dirty="0">
                <a:solidFill>
                  <a:srgbClr val="C00000"/>
                </a:solidFill>
              </a:rPr>
              <a:t>?»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8680"/>
            <a:ext cx="7056784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795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 smtClean="0">
                <a:solidFill>
                  <a:srgbClr val="C00000"/>
                </a:solidFill>
              </a:rPr>
              <a:t>Юні</a:t>
            </a:r>
            <a:r>
              <a:rPr lang="ru-RU" sz="5300" b="1" i="1" dirty="0" smtClean="0">
                <a:solidFill>
                  <a:srgbClr val="C00000"/>
                </a:solidFill>
              </a:rPr>
              <a:t> </a:t>
            </a:r>
            <a:r>
              <a:rPr lang="ru-RU" sz="5300" b="1" i="1" dirty="0" err="1" smtClean="0">
                <a:solidFill>
                  <a:srgbClr val="C00000"/>
                </a:solidFill>
              </a:rPr>
              <a:t>фольклористи</a:t>
            </a:r>
            <a:r>
              <a:rPr lang="ru-RU" sz="5300" b="1" i="1" dirty="0" smtClean="0">
                <a:solidFill>
                  <a:srgbClr val="C00000"/>
                </a:solidFill>
              </a:rPr>
              <a:t>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722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 smtClean="0">
                <a:solidFill>
                  <a:srgbClr val="C00000"/>
                </a:solidFill>
              </a:rPr>
              <a:t>Ерудит</a:t>
            </a:r>
            <a:r>
              <a:rPr lang="ru-RU" sz="5300" b="1" i="1" dirty="0" smtClean="0">
                <a:solidFill>
                  <a:srgbClr val="C00000"/>
                </a:solidFill>
              </a:rPr>
              <a:t>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722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адок вишневий коло хати - Ukrainian poem of T. Shevchenko_WMV V9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5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0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br>
              <a:rPr lang="ru-RU" b="1" i="1" dirty="0"/>
            </a:br>
            <a:r>
              <a:rPr lang="ru-RU" b="1" i="1" dirty="0"/>
              <a:t> </a:t>
            </a:r>
            <a:br>
              <a:rPr lang="ru-RU" b="1" i="1" dirty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 smtClean="0">
                <a:solidFill>
                  <a:srgbClr val="C00000"/>
                </a:solidFill>
              </a:rPr>
              <a:t>Вірю</a:t>
            </a:r>
            <a:r>
              <a:rPr lang="ru-RU" sz="5300" b="1" i="1" dirty="0" smtClean="0">
                <a:solidFill>
                  <a:srgbClr val="C00000"/>
                </a:solidFill>
              </a:rPr>
              <a:t> – не </a:t>
            </a:r>
            <a:r>
              <a:rPr lang="ru-RU" sz="5300" b="1" i="1" dirty="0" err="1" smtClean="0">
                <a:solidFill>
                  <a:srgbClr val="C00000"/>
                </a:solidFill>
              </a:rPr>
              <a:t>вірю</a:t>
            </a:r>
            <a:r>
              <a:rPr lang="ru-RU" sz="5300" b="1" i="1" dirty="0" smtClean="0">
                <a:solidFill>
                  <a:srgbClr val="C00000"/>
                </a:solidFill>
              </a:rPr>
              <a:t>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886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 smtClean="0">
                <a:solidFill>
                  <a:srgbClr val="C00000"/>
                </a:solidFill>
              </a:rPr>
              <a:t>Лінгвісти-початківці</a:t>
            </a:r>
            <a:r>
              <a:rPr lang="ru-RU" sz="5300" b="1" i="1" dirty="0" smtClean="0">
                <a:solidFill>
                  <a:srgbClr val="C00000"/>
                </a:solidFill>
              </a:rPr>
              <a:t>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722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 smtClean="0">
                <a:solidFill>
                  <a:srgbClr val="C00000"/>
                </a:solidFill>
              </a:rPr>
              <a:t>Чи</a:t>
            </a:r>
            <a:r>
              <a:rPr lang="ru-RU" sz="5300" b="1" i="1" dirty="0" smtClean="0">
                <a:solidFill>
                  <a:srgbClr val="C00000"/>
                </a:solidFill>
              </a:rPr>
              <a:t> </a:t>
            </a:r>
            <a:r>
              <a:rPr lang="ru-RU" sz="5300" b="1" i="1" dirty="0" err="1" smtClean="0">
                <a:solidFill>
                  <a:srgbClr val="C00000"/>
                </a:solidFill>
              </a:rPr>
              <a:t>знаємо</a:t>
            </a:r>
            <a:r>
              <a:rPr lang="ru-RU" sz="5300" b="1" i="1" dirty="0" smtClean="0">
                <a:solidFill>
                  <a:srgbClr val="C00000"/>
                </a:solidFill>
              </a:rPr>
              <a:t> ми </a:t>
            </a:r>
            <a:r>
              <a:rPr lang="ru-RU" sz="5300" b="1" i="1" dirty="0" err="1" smtClean="0">
                <a:solidFill>
                  <a:srgbClr val="C00000"/>
                </a:solidFill>
              </a:rPr>
              <a:t>Т.Г.Шевченка</a:t>
            </a:r>
            <a:r>
              <a:rPr lang="ru-RU" sz="5300" b="1" i="1" dirty="0" smtClean="0">
                <a:solidFill>
                  <a:srgbClr val="C00000"/>
                </a:solidFill>
              </a:rPr>
              <a:t>?»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722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124744"/>
            <a:ext cx="7270576" cy="2592289"/>
          </a:xfrm>
        </p:spPr>
        <p:txBody>
          <a:bodyPr>
            <a:normAutofit fontScale="90000"/>
          </a:bodyPr>
          <a:lstStyle/>
          <a:p>
            <a:pPr algn="l"/>
            <a:r>
              <a:rPr lang="uk-UA" i="1" dirty="0" smtClean="0">
                <a:latin typeface="Calligraph" pitchFamily="2" charset="0"/>
              </a:rPr>
              <a:t/>
            </a:r>
            <a:br>
              <a:rPr lang="uk-UA" i="1" dirty="0" smtClean="0">
                <a:latin typeface="Calligraph" pitchFamily="2" charset="0"/>
              </a:rPr>
            </a:br>
            <a:r>
              <a:rPr lang="uk-UA" i="1" dirty="0" smtClean="0">
                <a:latin typeface="Calligraph" pitchFamily="2" charset="0"/>
              </a:rPr>
              <a:t/>
            </a:r>
            <a:br>
              <a:rPr lang="uk-UA" i="1" dirty="0" smtClean="0">
                <a:latin typeface="Calligraph" pitchFamily="2" charset="0"/>
              </a:rPr>
            </a:br>
            <a:r>
              <a:rPr lang="uk-UA" i="1" dirty="0">
                <a:latin typeface="Calligraph" pitchFamily="2" charset="0"/>
              </a:rPr>
              <a:t/>
            </a:r>
            <a:br>
              <a:rPr lang="uk-UA" i="1" dirty="0">
                <a:latin typeface="Calligraph" pitchFamily="2" charset="0"/>
              </a:rPr>
            </a:br>
            <a:r>
              <a:rPr lang="uk-UA" i="1" dirty="0" smtClean="0">
                <a:latin typeface="Calligraph" pitchFamily="2" charset="0"/>
              </a:rPr>
              <a:t/>
            </a:r>
            <a:br>
              <a:rPr lang="uk-UA" i="1" dirty="0" smtClean="0">
                <a:latin typeface="Calligraph" pitchFamily="2" charset="0"/>
              </a:rPr>
            </a:br>
            <a:r>
              <a:rPr lang="uk-UA" i="1" dirty="0" smtClean="0">
                <a:latin typeface="Calligraph" pitchFamily="2" charset="0"/>
              </a:rPr>
              <a:t>		  </a:t>
            </a:r>
            <a:r>
              <a:rPr lang="uk-UA" sz="6000" b="1" i="1" dirty="0" smtClean="0">
                <a:latin typeface="Calligraph" pitchFamily="2" charset="0"/>
              </a:rPr>
              <a:t>Щовесни</a:t>
            </a:r>
            <a:r>
              <a:rPr lang="uk-UA" sz="6000" b="1" i="1" dirty="0">
                <a:latin typeface="Calligraph" pitchFamily="2" charset="0"/>
              </a:rPr>
              <a:t>, коли </a:t>
            </a:r>
            <a:r>
              <a:rPr lang="uk-UA" sz="6000" b="1" i="1" dirty="0" smtClean="0">
                <a:latin typeface="Calligraph" pitchFamily="2" charset="0"/>
              </a:rPr>
              <a:t/>
            </a:r>
            <a:br>
              <a:rPr lang="uk-UA" sz="6000" b="1" i="1" dirty="0" smtClean="0">
                <a:latin typeface="Calligraph" pitchFamily="2" charset="0"/>
              </a:rPr>
            </a:br>
            <a:r>
              <a:rPr lang="uk-UA" sz="6000" b="1" i="1" dirty="0">
                <a:latin typeface="Calligraph" pitchFamily="2" charset="0"/>
              </a:rPr>
              <a:t> </a:t>
            </a:r>
            <a:r>
              <a:rPr lang="uk-UA" sz="6000" b="1" i="1" dirty="0" smtClean="0">
                <a:latin typeface="Calligraph" pitchFamily="2" charset="0"/>
              </a:rPr>
              <a:t>                    тануть сніги</a:t>
            </a:r>
            <a:r>
              <a:rPr lang="uk-UA" sz="6000" b="1" i="1" dirty="0">
                <a:latin typeface="Calligraph" pitchFamily="2" charset="0"/>
              </a:rPr>
              <a:t>, </a:t>
            </a:r>
            <a:r>
              <a:rPr lang="uk-UA" sz="6000" b="1" i="1" dirty="0" smtClean="0">
                <a:latin typeface="Calligraph" pitchFamily="2" charset="0"/>
              </a:rPr>
              <a:t/>
            </a:r>
            <a:br>
              <a:rPr lang="uk-UA" sz="6000" b="1" i="1" dirty="0" smtClean="0">
                <a:latin typeface="Calligraph" pitchFamily="2" charset="0"/>
              </a:rPr>
            </a:br>
            <a:r>
              <a:rPr lang="uk-UA" sz="6000" b="1" i="1" dirty="0" smtClean="0">
                <a:latin typeface="Calligraph" pitchFamily="2" charset="0"/>
              </a:rPr>
              <a:t>                І </a:t>
            </a:r>
            <a:r>
              <a:rPr lang="uk-UA" sz="6000" b="1" i="1" dirty="0">
                <a:latin typeface="Calligraph" pitchFamily="2" charset="0"/>
              </a:rPr>
              <a:t>на рясті </a:t>
            </a:r>
            <a:r>
              <a:rPr lang="uk-UA" sz="6000" b="1" i="1" dirty="0" smtClean="0">
                <a:latin typeface="Calligraph" pitchFamily="2" charset="0"/>
              </a:rPr>
              <a:t/>
            </a:r>
            <a:br>
              <a:rPr lang="uk-UA" sz="6000" b="1" i="1" dirty="0" smtClean="0">
                <a:latin typeface="Calligraph" pitchFamily="2" charset="0"/>
              </a:rPr>
            </a:br>
            <a:r>
              <a:rPr lang="uk-UA" sz="6000" b="1" i="1" dirty="0">
                <a:latin typeface="Calligraph" pitchFamily="2" charset="0"/>
              </a:rPr>
              <a:t> </a:t>
            </a:r>
            <a:r>
              <a:rPr lang="uk-UA" sz="6000" b="1" i="1" dirty="0" smtClean="0">
                <a:latin typeface="Calligraph" pitchFamily="2" charset="0"/>
              </a:rPr>
              <a:t>                     просяє </a:t>
            </a:r>
            <a:r>
              <a:rPr lang="uk-UA" sz="6000" b="1" i="1" dirty="0">
                <a:latin typeface="Calligraph" pitchFamily="2" charset="0"/>
              </a:rPr>
              <a:t>веселка,</a:t>
            </a:r>
            <a:br>
              <a:rPr lang="uk-UA" sz="6000" b="1" i="1" dirty="0">
                <a:latin typeface="Calligraph" pitchFamily="2" charset="0"/>
              </a:rPr>
            </a:br>
            <a:r>
              <a:rPr lang="uk-UA" sz="6000" b="1" i="1" dirty="0" smtClean="0">
                <a:latin typeface="Calligraph" pitchFamily="2" charset="0"/>
              </a:rPr>
              <a:t> Повні </a:t>
            </a:r>
            <a:r>
              <a:rPr lang="uk-UA" sz="6000" b="1" i="1" dirty="0">
                <a:latin typeface="Calligraph" pitchFamily="2" charset="0"/>
              </a:rPr>
              <a:t>сил і живої снаги</a:t>
            </a:r>
            <a:br>
              <a:rPr lang="uk-UA" sz="6000" b="1" i="1" dirty="0">
                <a:latin typeface="Calligraph" pitchFamily="2" charset="0"/>
              </a:rPr>
            </a:br>
            <a:r>
              <a:rPr lang="uk-UA" sz="6000" b="1" i="1" dirty="0" smtClean="0">
                <a:latin typeface="Calligraph" pitchFamily="2" charset="0"/>
              </a:rPr>
              <a:t> Ми </a:t>
            </a:r>
            <a:r>
              <a:rPr lang="uk-UA" sz="6000" b="1" i="1" dirty="0" err="1">
                <a:latin typeface="Calligraph" pitchFamily="2" charset="0"/>
              </a:rPr>
              <a:t>вшановуєм</a:t>
            </a:r>
            <a:r>
              <a:rPr lang="uk-UA" sz="6000" b="1" i="1" dirty="0">
                <a:latin typeface="Calligraph" pitchFamily="2" charset="0"/>
              </a:rPr>
              <a:t> </a:t>
            </a:r>
            <a:r>
              <a:rPr lang="uk-UA" sz="6000" b="1" i="1" dirty="0" smtClean="0">
                <a:latin typeface="Calligraph" pitchFamily="2" charset="0"/>
              </a:rPr>
              <a:t>пам’ять </a:t>
            </a:r>
            <a:r>
              <a:rPr lang="uk-UA" sz="6000" b="1" i="1" dirty="0">
                <a:latin typeface="Calligraph" pitchFamily="2" charset="0"/>
              </a:rPr>
              <a:t/>
            </a:r>
            <a:br>
              <a:rPr lang="uk-UA" sz="6000" b="1" i="1" dirty="0">
                <a:latin typeface="Calligraph" pitchFamily="2" charset="0"/>
              </a:rPr>
            </a:br>
            <a:r>
              <a:rPr lang="uk-UA" sz="6000" b="1" i="1" dirty="0">
                <a:latin typeface="Calligraph" pitchFamily="2" charset="0"/>
              </a:rPr>
              <a:t>		Шевченка</a:t>
            </a:r>
            <a:br>
              <a:rPr lang="uk-UA" sz="6000" b="1" i="1" dirty="0">
                <a:latin typeface="Calligraph" pitchFamily="2" charset="0"/>
              </a:rPr>
            </a:br>
            <a:endParaRPr lang="ru-RU" sz="6000" b="1" i="1" dirty="0">
              <a:latin typeface="Calligraph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403648" y="5638800"/>
            <a:ext cx="6192688" cy="670520"/>
          </a:xfrm>
        </p:spPr>
        <p:txBody>
          <a:bodyPr/>
          <a:lstStyle/>
          <a:p>
            <a:endParaRPr lang="ru-RU" i="1" dirty="0">
              <a:latin typeface="a_RewinderDemiSh" pitchFamily="82" charset="-52"/>
            </a:endParaRPr>
          </a:p>
        </p:txBody>
      </p:sp>
      <p:pic>
        <p:nvPicPr>
          <p:cNvPr id="5" name="Picture 4" descr="st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352"/>
            <a:ext cx="2232298" cy="314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640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4204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Пам'ятники</a:t>
            </a:r>
            <a:endParaRPr lang="ru-RU" dirty="0"/>
          </a:p>
        </p:txBody>
      </p:sp>
      <p:sp>
        <p:nvSpPr>
          <p:cNvPr id="4" name="Прямокутник 3"/>
          <p:cNvSpPr/>
          <p:nvPr/>
        </p:nvSpPr>
        <p:spPr>
          <a:xfrm>
            <a:off x="428625" y="1428750"/>
            <a:ext cx="4071938" cy="4247317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+mn-lt"/>
              </a:rPr>
              <a:t>В 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Україні</a:t>
            </a:r>
            <a:r>
              <a:rPr lang="uk-UA" b="1" dirty="0">
                <a:latin typeface="+mn-lt"/>
              </a:rPr>
              <a:t> та за її межами існує багато пам'ятників Шевченку. Одним з найкращих вважається пам'ятник у 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Харкові</a:t>
            </a:r>
            <a:r>
              <a:rPr lang="uk-UA" b="1" dirty="0">
                <a:latin typeface="+mn-lt"/>
              </a:rPr>
              <a:t>, великі пам'ятники </a:t>
            </a:r>
            <a:r>
              <a:rPr lang="uk-UA" b="1" dirty="0" smtClean="0">
                <a:latin typeface="+mn-lt"/>
              </a:rPr>
              <a:t>Кобзареві </a:t>
            </a:r>
            <a:r>
              <a:rPr lang="uk-UA" b="1" dirty="0">
                <a:latin typeface="+mn-lt"/>
              </a:rPr>
              <a:t>встановлені також у 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Києві</a:t>
            </a:r>
            <a:r>
              <a:rPr lang="uk-UA" b="1" dirty="0">
                <a:latin typeface="+mn-lt"/>
              </a:rPr>
              <a:t>, 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Дніпропетровську</a:t>
            </a:r>
            <a:r>
              <a:rPr lang="uk-UA" b="1" dirty="0">
                <a:latin typeface="+mn-lt"/>
              </a:rPr>
              <a:t>, 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Донецьку</a:t>
            </a:r>
            <a:r>
              <a:rPr lang="uk-UA" b="1" dirty="0">
                <a:latin typeface="+mn-lt"/>
              </a:rPr>
              <a:t>, 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Львові</a:t>
            </a:r>
            <a:r>
              <a:rPr lang="uk-UA" b="1" dirty="0">
                <a:latin typeface="+mn-lt"/>
              </a:rPr>
              <a:t> та інших містах. За кордоном пам'ятники Шевченку встановлено у Росії (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Москва</a:t>
            </a:r>
            <a:r>
              <a:rPr lang="uk-UA" b="1" dirty="0">
                <a:latin typeface="+mn-lt"/>
              </a:rPr>
              <a:t>, 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Санкт-Петербург</a:t>
            </a:r>
            <a:r>
              <a:rPr lang="uk-UA" b="1" dirty="0">
                <a:latin typeface="+mn-lt"/>
              </a:rPr>
              <a:t>), США (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Вашингтон</a:t>
            </a:r>
            <a:r>
              <a:rPr lang="uk-UA" b="1" dirty="0">
                <a:latin typeface="+mn-lt"/>
              </a:rPr>
              <a:t>), Канаді (</a:t>
            </a:r>
            <a:r>
              <a:rPr lang="uk-UA" b="1" dirty="0" err="1">
                <a:solidFill>
                  <a:srgbClr val="002060"/>
                </a:solidFill>
                <a:latin typeface="+mn-lt"/>
              </a:rPr>
              <a:t>Вінніпеґ</a:t>
            </a:r>
            <a:r>
              <a:rPr lang="uk-UA" b="1" dirty="0">
                <a:latin typeface="+mn-lt"/>
              </a:rPr>
              <a:t>, 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Торонто</a:t>
            </a:r>
            <a:r>
              <a:rPr lang="uk-UA" b="1" dirty="0">
                <a:latin typeface="+mn-lt"/>
              </a:rPr>
              <a:t>), Польщі (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Білий</a:t>
            </a:r>
            <a:r>
              <a:rPr lang="uk-UA" b="1" dirty="0">
                <a:latin typeface="+mn-lt"/>
              </a:rPr>
              <a:t> 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Бір</a:t>
            </a:r>
            <a:r>
              <a:rPr lang="uk-UA" b="1" dirty="0">
                <a:latin typeface="+mn-lt"/>
              </a:rPr>
              <a:t>, 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Варшава</a:t>
            </a:r>
            <a:r>
              <a:rPr lang="uk-UA" b="1" dirty="0">
                <a:latin typeface="+mn-lt"/>
              </a:rPr>
              <a:t>), Чехії (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Прага</a:t>
            </a:r>
            <a:r>
              <a:rPr lang="uk-UA" b="1" dirty="0">
                <a:latin typeface="+mn-lt"/>
              </a:rPr>
              <a:t>). Білорусії (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Могилів</a:t>
            </a:r>
            <a:r>
              <a:rPr lang="uk-UA" b="1" dirty="0">
                <a:latin typeface="+mn-lt"/>
              </a:rPr>
              <a:t>), Грузії (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Тбілісі</a:t>
            </a:r>
            <a:r>
              <a:rPr lang="uk-UA" b="1" dirty="0">
                <a:latin typeface="+mn-lt"/>
              </a:rPr>
              <a:t>), Угорщині, Парагваї, Узбекистані, Франції (</a:t>
            </a:r>
            <a:r>
              <a:rPr lang="uk-UA" b="1" dirty="0">
                <a:solidFill>
                  <a:srgbClr val="002060"/>
                </a:solidFill>
                <a:latin typeface="+mn-lt"/>
              </a:rPr>
              <a:t>Париж</a:t>
            </a:r>
            <a:r>
              <a:rPr lang="uk-UA" b="1" dirty="0">
                <a:latin typeface="+mn-lt"/>
              </a:rPr>
              <a:t>, </a:t>
            </a:r>
            <a:r>
              <a:rPr lang="uk-UA" b="1" dirty="0" err="1">
                <a:latin typeface="+mn-lt"/>
              </a:rPr>
              <a:t>Монтаржі</a:t>
            </a:r>
            <a:r>
              <a:rPr lang="uk-UA" b="1" dirty="0">
                <a:latin typeface="+mn-lt"/>
              </a:rPr>
              <a:t>) Австралії (</a:t>
            </a:r>
            <a:r>
              <a:rPr lang="uk-UA" b="1" dirty="0" err="1">
                <a:latin typeface="+mn-lt"/>
              </a:rPr>
              <a:t>Канбера</a:t>
            </a:r>
            <a:r>
              <a:rPr lang="uk-UA" b="1" dirty="0">
                <a:latin typeface="+mn-lt"/>
              </a:rPr>
              <a:t>).</a:t>
            </a:r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500188"/>
            <a:ext cx="3286125" cy="438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4" y="1517248"/>
            <a:ext cx="3286125" cy="438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18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724204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Меморіальні</a:t>
            </a:r>
            <a:r>
              <a:rPr lang="ru-RU" dirty="0" smtClean="0"/>
              <a:t> </a:t>
            </a:r>
            <a:r>
              <a:rPr lang="ru-RU" dirty="0" err="1" smtClean="0"/>
              <a:t>дошки</a:t>
            </a:r>
            <a:endParaRPr lang="ru-RU" dirty="0"/>
          </a:p>
        </p:txBody>
      </p:sp>
      <p:sp>
        <p:nvSpPr>
          <p:cNvPr id="9219" name="Прямокутник 2"/>
          <p:cNvSpPr>
            <a:spLocks noChangeArrowheads="1"/>
          </p:cNvSpPr>
          <p:nvPr/>
        </p:nvSpPr>
        <p:spPr bwMode="auto">
          <a:xfrm>
            <a:off x="250825" y="3284538"/>
            <a:ext cx="6985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latin typeface="Trebuchet MS" pitchFamily="34" charset="0"/>
              </a:rPr>
              <a:t>Перебування Тараса Шевченка в Києві вшановане декількома меморіальними дошками, зокрема на на фасаді Червоного корпусу Київського університету; на будинку Літературно-меморіального музею; пам'ятний знак біля Хати на Пріорці, а також на церкві Різдва Христового на Поштовій площі, де в старій будівлі стояла домовина Кобзаря і було відправлено панахиду за спокій його душі.</a:t>
            </a:r>
          </a:p>
          <a:p>
            <a:pPr eaLnBrk="1" hangingPunct="1"/>
            <a:r>
              <a:rPr lang="ru-RU" altLang="ru-RU">
                <a:latin typeface="Trebuchet MS" pitchFamily="34" charset="0"/>
              </a:rPr>
              <a:t>Ряд дощок встановлено в Санкт-Петербурзі — на будинку Академії мистецтв, де він жив, працював і помер; на Загородному провулку, 8, де Шевченко проживав в 1832—1838 роках та на 5-ій лінії, 3 — місце проживання Тараса в 1840—1844 роках.</a:t>
            </a:r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285875"/>
            <a:ext cx="339725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603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7242048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Назви</a:t>
            </a:r>
            <a:r>
              <a:rPr lang="ru-RU" dirty="0" smtClean="0"/>
              <a:t> </a:t>
            </a:r>
            <a:r>
              <a:rPr lang="ru-RU" dirty="0" err="1" smtClean="0"/>
              <a:t>населених</a:t>
            </a:r>
            <a:r>
              <a:rPr lang="ru-RU" dirty="0" smtClean="0"/>
              <a:t> </a:t>
            </a:r>
            <a:r>
              <a:rPr lang="ru-RU" dirty="0" err="1" smtClean="0"/>
              <a:t>пунктів</a:t>
            </a:r>
            <a:r>
              <a:rPr lang="ru-RU" dirty="0" smtClean="0"/>
              <a:t>, </a:t>
            </a:r>
            <a:r>
              <a:rPr lang="ru-RU" dirty="0" err="1" smtClean="0"/>
              <a:t>вулиць</a:t>
            </a:r>
            <a:r>
              <a:rPr lang="ru-RU" dirty="0" smtClean="0"/>
              <a:t> та </a:t>
            </a:r>
            <a:r>
              <a:rPr lang="ru-RU" dirty="0" err="1" smtClean="0"/>
              <a:t>площ</a:t>
            </a:r>
            <a:endParaRPr lang="ru-RU" dirty="0"/>
          </a:p>
        </p:txBody>
      </p:sp>
      <p:sp>
        <p:nvSpPr>
          <p:cNvPr id="10243" name="Прямокутник 2"/>
          <p:cNvSpPr>
            <a:spLocks noChangeArrowheads="1"/>
          </p:cNvSpPr>
          <p:nvPr/>
        </p:nvSpPr>
        <p:spPr bwMode="auto">
          <a:xfrm>
            <a:off x="4000500" y="1285875"/>
            <a:ext cx="42148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latin typeface="Trebuchet MS" pitchFamily="34" charset="0"/>
              </a:rPr>
              <a:t>  Ім'ям Тараса Шевченка названо ряд географічних об'єктів (населених пунктів, вулиць), навчальних закладів та інших організацій України. Зокрема, в Києві чотири вулиці Шевченка та бульвар.</a:t>
            </a:r>
          </a:p>
          <a:p>
            <a:pPr eaLnBrk="1" hangingPunct="1"/>
            <a:endParaRPr lang="ru-RU" altLang="ru-RU">
              <a:latin typeface="Trebuchet MS" pitchFamily="34" charset="0"/>
            </a:endParaRPr>
          </a:p>
          <a:p>
            <a:pPr eaLnBrk="1" hangingPunct="1"/>
            <a:r>
              <a:rPr lang="ru-RU" altLang="ru-RU" b="1">
                <a:latin typeface="Trebuchet MS" pitchFamily="34" charset="0"/>
              </a:rPr>
              <a:t>Шевченка пік</a:t>
            </a:r>
            <a:r>
              <a:rPr lang="ru-RU" altLang="ru-RU">
                <a:latin typeface="Trebuchet MS" pitchFamily="34" charset="0"/>
              </a:rPr>
              <a:t> — вершина 4 200 м на півн. схилі Великого Кавказу, у Боковому хребті. Названа на честь Тараса Шевченка українськими альпіністами, які вперше зійшли на цю вершину Кавказу у 1938 році.</a:t>
            </a:r>
          </a:p>
          <a:p>
            <a:pPr eaLnBrk="1" hangingPunct="1"/>
            <a:r>
              <a:rPr lang="ru-RU" altLang="ru-RU">
                <a:latin typeface="Trebuchet MS" pitchFamily="34" charset="0"/>
              </a:rPr>
              <a:t>В Казахстані ім'я Шевченка носить Форт-Шевченко, з 1964 по 1991 місто Актау мало назву </a:t>
            </a:r>
            <a:r>
              <a:rPr lang="ru-RU" altLang="ru-RU" b="1">
                <a:latin typeface="Trebuchet MS" pitchFamily="34" charset="0"/>
              </a:rPr>
              <a:t>Шевченко</a:t>
            </a:r>
            <a:r>
              <a:rPr lang="ru-RU" altLang="ru-RU">
                <a:latin typeface="Trebuchet MS" pitchFamily="34" charset="0"/>
              </a:rPr>
              <a:t>.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74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228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"/>
          <p:cNvSpPr txBox="1">
            <a:spLocks noChangeArrowheads="1"/>
          </p:cNvSpPr>
          <p:nvPr/>
        </p:nvSpPr>
        <p:spPr bwMode="auto">
          <a:xfrm>
            <a:off x="0" y="1214438"/>
            <a:ext cx="81438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>
                <a:latin typeface="Trebuchet MS" pitchFamily="34" charset="0"/>
              </a:rPr>
              <a:t>  Київський та Луганський національні університети, Чернігівський педагогічний університет, Кременецький обласний гуманітарно-педагогічний інститут та головний університет Наддністрянської Республіки.</a:t>
            </a:r>
          </a:p>
          <a:p>
            <a:pPr eaLnBrk="1" hangingPunct="1"/>
            <a:endParaRPr lang="ru-RU" altLang="ru-RU"/>
          </a:p>
        </p:txBody>
      </p:sp>
      <p:pic>
        <p:nvPicPr>
          <p:cNvPr id="11267" name="Рисунок 3" descr="kiev_un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286125"/>
            <a:ext cx="607218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142852"/>
            <a:ext cx="6786610" cy="857272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Навчальні заклади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775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-214338"/>
            <a:ext cx="2900354" cy="963633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Театри</a:t>
            </a:r>
            <a:endParaRPr lang="ru-RU" dirty="0"/>
          </a:p>
        </p:txBody>
      </p:sp>
      <p:sp>
        <p:nvSpPr>
          <p:cNvPr id="12291" name="Содержимое 5"/>
          <p:cNvSpPr>
            <a:spLocks noGrp="1"/>
          </p:cNvSpPr>
          <p:nvPr>
            <p:ph idx="1"/>
          </p:nvPr>
        </p:nvSpPr>
        <p:spPr>
          <a:xfrm>
            <a:off x="428625" y="857250"/>
            <a:ext cx="7239000" cy="484663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altLang="ru-RU" sz="2400" smtClean="0"/>
              <a:t>     Національна опера, Тернопільський, Волинський драматичні театри, Дніпропетровський український музичний драматичний театр, Театр драми й музичної комедії у Кривому Розі, Черкаський та Чернігівський музично-драматичні театри, а також численні кінотеатри.</a:t>
            </a:r>
          </a:p>
          <a:p>
            <a:endParaRPr lang="ru-RU" altLang="ru-RU" smtClean="0"/>
          </a:p>
        </p:txBody>
      </p:sp>
      <p:pic>
        <p:nvPicPr>
          <p:cNvPr id="12292" name="Рисунок 6" descr="11762218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0005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4786313" y="5643563"/>
            <a:ext cx="32146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/>
              <a:t>Тернопільський драматичний театр імені Тараса Шевченка.</a:t>
            </a:r>
          </a:p>
        </p:txBody>
      </p:sp>
    </p:spTree>
    <p:extLst>
      <p:ext uri="{BB962C8B-B14F-4D97-AF65-F5344CB8AC3E}">
        <p14:creationId xmlns:p14="http://schemas.microsoft.com/office/powerpoint/2010/main" val="81094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МУЗЕЇ</a:t>
            </a:r>
            <a:endParaRPr lang="ru-RU" dirty="0"/>
          </a:p>
        </p:txBody>
      </p:sp>
      <p:sp>
        <p:nvSpPr>
          <p:cNvPr id="13315" name="Прямокутник 33"/>
          <p:cNvSpPr>
            <a:spLocks noChangeArrowheads="1"/>
          </p:cNvSpPr>
          <p:nvPr/>
        </p:nvSpPr>
        <p:spPr bwMode="auto">
          <a:xfrm>
            <a:off x="500063" y="3786188"/>
            <a:ext cx="7358062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>
                <a:latin typeface="Trebuchet MS" pitchFamily="34" charset="0"/>
              </a:rPr>
              <a:t>В Україні та за кордоном існує багато музеїв Тараса Шевченка. Найбільшим меморіальним комплексом, присвяченим кобзареві є Шевченківський національний заповідник на місці поховання поета на Тарасовій горі поблизу Канева. Національний музей Тараса Шевченка знаходиться у Києві, його філіалом є Літературно-меморіальний будинок-музей. В Торонто, Канада, існує музей,присвячений виключно Шевченківській тематиці.</a:t>
            </a:r>
          </a:p>
        </p:txBody>
      </p:sp>
      <p:pic>
        <p:nvPicPr>
          <p:cNvPr id="13316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642938"/>
            <a:ext cx="1779587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2286000"/>
            <a:ext cx="1827212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642938"/>
            <a:ext cx="20161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428875"/>
            <a:ext cx="1611313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3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714375"/>
            <a:ext cx="1643063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3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2357438"/>
            <a:ext cx="1785937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190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Інше</a:t>
            </a:r>
            <a:endParaRPr lang="ru-RU" dirty="0"/>
          </a:p>
        </p:txBody>
      </p:sp>
      <p:sp>
        <p:nvSpPr>
          <p:cNvPr id="14339" name="Прямокутник 2"/>
          <p:cNvSpPr>
            <a:spLocks noChangeArrowheads="1"/>
          </p:cNvSpPr>
          <p:nvPr/>
        </p:nvSpPr>
        <p:spPr bwMode="auto">
          <a:xfrm>
            <a:off x="395288" y="5084763"/>
            <a:ext cx="6462712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latin typeface="Trebuchet MS" pitchFamily="34" charset="0"/>
              </a:rPr>
              <a:t>У галузі літератури щорічно присвоюється Шевченківська премія — одна з найпрестижніших відзнак України. Портрет Тараса Шевченка зображено на банкноті номіналом 100 гривень та на золотій пам'ятній монеті номіналом 200 гривень.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692150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708275"/>
            <a:ext cx="3262312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24175"/>
            <a:ext cx="3132137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981075"/>
            <a:ext cx="2873375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58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 smtClean="0">
                <a:solidFill>
                  <a:srgbClr val="C00000"/>
                </a:solidFill>
              </a:rPr>
              <a:t>Чи</a:t>
            </a:r>
            <a:r>
              <a:rPr lang="ru-RU" sz="5300" b="1" i="1" dirty="0" smtClean="0">
                <a:solidFill>
                  <a:srgbClr val="C00000"/>
                </a:solidFill>
              </a:rPr>
              <a:t> </a:t>
            </a:r>
            <a:r>
              <a:rPr lang="ru-RU" sz="5300" b="1" i="1" dirty="0" err="1" smtClean="0">
                <a:solidFill>
                  <a:srgbClr val="C00000"/>
                </a:solidFill>
              </a:rPr>
              <a:t>знаєш</a:t>
            </a:r>
            <a:r>
              <a:rPr lang="ru-RU" sz="5300" b="1" i="1" dirty="0" smtClean="0">
                <a:solidFill>
                  <a:srgbClr val="C00000"/>
                </a:solidFill>
              </a:rPr>
              <a:t> </a:t>
            </a:r>
            <a:r>
              <a:rPr lang="ru-RU" sz="5300" b="1" i="1" dirty="0" err="1" smtClean="0">
                <a:solidFill>
                  <a:srgbClr val="C00000"/>
                </a:solidFill>
              </a:rPr>
              <a:t>ти</a:t>
            </a:r>
            <a:r>
              <a:rPr lang="ru-RU" sz="5300" b="1" i="1" dirty="0" smtClean="0">
                <a:solidFill>
                  <a:srgbClr val="C00000"/>
                </a:solidFill>
              </a:rPr>
              <a:t> </a:t>
            </a:r>
            <a:r>
              <a:rPr lang="ru-RU" sz="5300" b="1" i="1" dirty="0" err="1" smtClean="0">
                <a:solidFill>
                  <a:srgbClr val="C00000"/>
                </a:solidFill>
              </a:rPr>
              <a:t>поезію</a:t>
            </a:r>
            <a:r>
              <a:rPr lang="ru-RU" sz="5300" b="1" i="1" dirty="0" smtClean="0">
                <a:solidFill>
                  <a:srgbClr val="C00000"/>
                </a:solidFill>
              </a:rPr>
              <a:t>?»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722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 smtClean="0">
                <a:solidFill>
                  <a:srgbClr val="C00000"/>
                </a:solidFill>
              </a:rPr>
              <a:t>Продовжити</a:t>
            </a:r>
            <a:r>
              <a:rPr lang="ru-RU" sz="5300" b="1" i="1" dirty="0" smtClean="0">
                <a:solidFill>
                  <a:srgbClr val="C00000"/>
                </a:solidFill>
              </a:rPr>
              <a:t> </a:t>
            </a:r>
            <a:br>
              <a:rPr lang="ru-RU" sz="5300" b="1" i="1" dirty="0" smtClean="0">
                <a:solidFill>
                  <a:srgbClr val="C00000"/>
                </a:solidFill>
              </a:rPr>
            </a:br>
            <a:r>
              <a:rPr lang="ru-RU" sz="5300" b="1" i="1" dirty="0" err="1" smtClean="0">
                <a:solidFill>
                  <a:srgbClr val="C00000"/>
                </a:solidFill>
              </a:rPr>
              <a:t>поетичні</a:t>
            </a:r>
            <a:r>
              <a:rPr lang="ru-RU" sz="5300" b="1" i="1" dirty="0" smtClean="0">
                <a:solidFill>
                  <a:srgbClr val="C00000"/>
                </a:solidFill>
              </a:rPr>
              <a:t> рядки»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722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5976" y="476671"/>
            <a:ext cx="5672223" cy="3240361"/>
          </a:xfrm>
        </p:spPr>
        <p:txBody>
          <a:bodyPr>
            <a:normAutofit fontScale="90000"/>
          </a:bodyPr>
          <a:lstStyle/>
          <a:p>
            <a:pPr algn="l"/>
            <a:r>
              <a:rPr lang="en-US" sz="5400" b="1" dirty="0" smtClean="0"/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uk-UA" sz="5400" b="1" dirty="0" smtClean="0"/>
              <a:t> </a:t>
            </a:r>
            <a:r>
              <a:rPr lang="en-US" sz="5400" b="1" dirty="0" smtClean="0"/>
              <a:t>                                                                                            </a:t>
            </a:r>
            <a:r>
              <a:rPr lang="uk-UA" sz="5400" b="1" dirty="0" smtClean="0"/>
              <a:t>	</a:t>
            </a:r>
            <a:br>
              <a:rPr lang="uk-UA" sz="5400" b="1" dirty="0" smtClean="0"/>
            </a:br>
            <a:r>
              <a:rPr lang="uk-UA" sz="5400" b="1" dirty="0" smtClean="0"/>
              <a:t/>
            </a:r>
            <a:br>
              <a:rPr lang="uk-UA" sz="5400" b="1" dirty="0" smtClean="0"/>
            </a:br>
            <a:r>
              <a:rPr lang="uk-UA" sz="5400" b="1" dirty="0" smtClean="0"/>
              <a:t/>
            </a:r>
            <a:br>
              <a:rPr lang="uk-UA" sz="5400" b="1" dirty="0" smtClean="0"/>
            </a:br>
            <a:r>
              <a:rPr lang="uk-UA" sz="4800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uk-UA" sz="2700" b="1" dirty="0" smtClean="0">
                <a:latin typeface="Ampir Deco" pitchFamily="2" charset="0"/>
              </a:rPr>
              <a:t>З високих круч,</a:t>
            </a:r>
            <a:br>
              <a:rPr lang="uk-UA" sz="2700" b="1" dirty="0" smtClean="0">
                <a:latin typeface="Ampir Deco" pitchFamily="2" charset="0"/>
              </a:rPr>
            </a:br>
            <a:r>
              <a:rPr lang="uk-UA" sz="2700" b="1" dirty="0" smtClean="0">
                <a:latin typeface="Ampir Deco" pitchFamily="2" charset="0"/>
              </a:rPr>
              <a:t>Де синь небес прозорий</a:t>
            </a:r>
            <a:br>
              <a:rPr lang="uk-UA" sz="2700" b="1" dirty="0" smtClean="0">
                <a:latin typeface="Ampir Deco" pitchFamily="2" charset="0"/>
              </a:rPr>
            </a:br>
            <a:r>
              <a:rPr lang="ru-RU" sz="2700" b="1" dirty="0" err="1" smtClean="0">
                <a:latin typeface="Ampir Deco" pitchFamily="2" charset="0"/>
              </a:rPr>
              <a:t>Вливається</a:t>
            </a:r>
            <a:r>
              <a:rPr lang="ru-RU" sz="2700" b="1" dirty="0" smtClean="0">
                <a:latin typeface="Ampir Deco" pitchFamily="2" charset="0"/>
              </a:rPr>
              <a:t> </a:t>
            </a:r>
            <a:r>
              <a:rPr lang="ru-RU" sz="2700" b="1" dirty="0">
                <a:latin typeface="Ampir Deco" pitchFamily="2" charset="0"/>
              </a:rPr>
              <a:t>в </a:t>
            </a:r>
            <a:r>
              <a:rPr lang="ru-RU" sz="2700" b="1" dirty="0" err="1">
                <a:latin typeface="Ampir Deco" pitchFamily="2" charset="0"/>
              </a:rPr>
              <a:t>д</a:t>
            </a:r>
            <a:r>
              <a:rPr lang="ru-RU" sz="2700" b="1" dirty="0" err="1" smtClean="0">
                <a:latin typeface="Ampir Deco" pitchFamily="2" charset="0"/>
              </a:rPr>
              <a:t>ніпровські</a:t>
            </a:r>
            <a:r>
              <a:rPr lang="ru-RU" sz="2700" b="1" dirty="0" smtClean="0">
                <a:latin typeface="Ampir Deco" pitchFamily="2" charset="0"/>
              </a:rPr>
              <a:t> </a:t>
            </a:r>
            <a:r>
              <a:rPr lang="ru-RU" sz="2700" b="1" dirty="0" err="1">
                <a:latin typeface="Ampir Deco" pitchFamily="2" charset="0"/>
              </a:rPr>
              <a:t>водограї</a:t>
            </a:r>
            <a:r>
              <a:rPr lang="ru-RU" sz="2700" b="1" dirty="0">
                <a:latin typeface="Ampir Deco" pitchFamily="2" charset="0"/>
              </a:rPr>
              <a:t>,-</a:t>
            </a:r>
            <a:r>
              <a:rPr lang="uk-UA" sz="2700" b="1" dirty="0">
                <a:latin typeface="Ampir Deco" pitchFamily="2" charset="0"/>
              </a:rPr>
              <a:t>                                                                                                                        </a:t>
            </a:r>
            <a:r>
              <a:rPr lang="ru-RU" sz="2700" b="1" dirty="0">
                <a:latin typeface="Ampir Deco" pitchFamily="2" charset="0"/>
              </a:rPr>
              <a:t>На бурю </a:t>
            </a:r>
            <a:r>
              <a:rPr lang="ru-RU" sz="2700" b="1" dirty="0" smtClean="0">
                <a:latin typeface="Ampir Deco" pitchFamily="2" charset="0"/>
              </a:rPr>
              <a:t>схожий,</a:t>
            </a:r>
            <a:r>
              <a:rPr lang="uk-UA" sz="2700" b="1" dirty="0" smtClean="0">
                <a:latin typeface="Ampir Deco" pitchFamily="2" charset="0"/>
              </a:rPr>
              <a:t>                                                                                                                             </a:t>
            </a:r>
            <a:r>
              <a:rPr lang="ru-RU" sz="2700" b="1" dirty="0" err="1">
                <a:latin typeface="Ampir Deco" pitchFamily="2" charset="0"/>
              </a:rPr>
              <a:t>Гнівний</a:t>
            </a:r>
            <a:r>
              <a:rPr lang="ru-RU" sz="2700" b="1" dirty="0">
                <a:latin typeface="Ampir Deco" pitchFamily="2" charset="0"/>
              </a:rPr>
              <a:t> і </a:t>
            </a:r>
            <a:r>
              <a:rPr lang="ru-RU" sz="2700" b="1" dirty="0" err="1">
                <a:latin typeface="Ampir Deco" pitchFamily="2" charset="0"/>
              </a:rPr>
              <a:t>суворий</a:t>
            </a:r>
            <a:r>
              <a:rPr lang="uk-UA" sz="2700" b="1" dirty="0">
                <a:latin typeface="Ampir Deco" pitchFamily="2" charset="0"/>
              </a:rPr>
              <a:t>                                                                                                                            </a:t>
            </a:r>
            <a:r>
              <a:rPr lang="ru-RU" sz="2700" b="1" dirty="0" err="1">
                <a:latin typeface="Ampir Deco" pitchFamily="2" charset="0"/>
              </a:rPr>
              <a:t>Стоїть</a:t>
            </a:r>
            <a:r>
              <a:rPr lang="ru-RU" sz="2700" b="1" dirty="0">
                <a:latin typeface="Ampir Deco" pitchFamily="2" charset="0"/>
              </a:rPr>
              <a:t> Тарас і дивиться </a:t>
            </a:r>
            <a:r>
              <a:rPr lang="ru-RU" sz="2700" b="1" dirty="0" smtClean="0">
                <a:latin typeface="Ampir Deco" pitchFamily="2" charset="0"/>
              </a:rPr>
              <a:t/>
            </a:r>
            <a:br>
              <a:rPr lang="ru-RU" sz="2700" b="1" dirty="0" smtClean="0">
                <a:latin typeface="Ampir Deco" pitchFamily="2" charset="0"/>
              </a:rPr>
            </a:br>
            <a:r>
              <a:rPr lang="ru-RU" sz="2700" b="1" dirty="0">
                <a:latin typeface="Ampir Deco" pitchFamily="2" charset="0"/>
              </a:rPr>
              <a:t>	</a:t>
            </a:r>
            <a:r>
              <a:rPr lang="ru-RU" sz="2700" b="1" dirty="0" smtClean="0">
                <a:latin typeface="Ampir Deco" pitchFamily="2" charset="0"/>
              </a:rPr>
              <a:t>		на </a:t>
            </a:r>
            <a:r>
              <a:rPr lang="ru-RU" sz="2700" b="1" dirty="0">
                <a:latin typeface="Ampir Deco" pitchFamily="2" charset="0"/>
              </a:rPr>
              <a:t>нас.</a:t>
            </a:r>
            <a:r>
              <a:rPr lang="uk-UA" sz="2700" b="1" dirty="0">
                <a:latin typeface="Ampir Deco" pitchFamily="2" charset="0"/>
              </a:rPr>
              <a:t>                                                                                                             </a:t>
            </a:r>
            <a:r>
              <a:rPr lang="ru-RU" sz="2700" b="1" dirty="0">
                <a:latin typeface="Ampir Deco" pitchFamily="2" charset="0"/>
              </a:rPr>
              <a:t>За землю й волю</a:t>
            </a:r>
            <a:r>
              <a:rPr lang="uk-UA" sz="2700" b="1" dirty="0">
                <a:latin typeface="Ampir Deco" pitchFamily="2" charset="0"/>
              </a:rPr>
              <a:t>                                                                                                                                       </a:t>
            </a:r>
            <a:r>
              <a:rPr lang="ru-RU" sz="2700" b="1" dirty="0">
                <a:latin typeface="Ampir Deco" pitchFamily="2" charset="0"/>
              </a:rPr>
              <a:t>В ратному </a:t>
            </a:r>
            <a:r>
              <a:rPr lang="ru-RU" sz="2700" b="1" dirty="0" err="1">
                <a:latin typeface="Ampir Deco" pitchFamily="2" charset="0"/>
              </a:rPr>
              <a:t>двобої</a:t>
            </a:r>
            <a:r>
              <a:rPr lang="uk-UA" sz="2700" b="1" dirty="0">
                <a:latin typeface="Ampir Deco" pitchFamily="2" charset="0"/>
              </a:rPr>
              <a:t>                                                                                                                                                  </a:t>
            </a:r>
            <a:r>
              <a:rPr lang="ru-RU" sz="2700" b="1" dirty="0" err="1">
                <a:latin typeface="Ampir Deco" pitchFamily="2" charset="0"/>
              </a:rPr>
              <a:t>Ти</a:t>
            </a:r>
            <a:r>
              <a:rPr lang="ru-RU" sz="2700" b="1" dirty="0">
                <a:latin typeface="Ampir Deco" pitchFamily="2" charset="0"/>
              </a:rPr>
              <a:t> з нами </a:t>
            </a:r>
            <a:r>
              <a:rPr lang="ru-RU" sz="2700" b="1" dirty="0" err="1">
                <a:latin typeface="Ampir Deco" pitchFamily="2" charset="0"/>
              </a:rPr>
              <a:t>йшов</a:t>
            </a:r>
            <a:r>
              <a:rPr lang="ru-RU" sz="2700" b="1" dirty="0">
                <a:latin typeface="Ampir Deco" pitchFamily="2" charset="0"/>
              </a:rPr>
              <a:t> </a:t>
            </a:r>
            <a:r>
              <a:rPr lang="ru-RU" sz="2700" b="1" dirty="0" err="1">
                <a:latin typeface="Ampir Deco" pitchFamily="2" charset="0"/>
              </a:rPr>
              <a:t>кайдани</a:t>
            </a:r>
            <a:r>
              <a:rPr lang="ru-RU" sz="2700" b="1" dirty="0">
                <a:latin typeface="Ampir Deco" pitchFamily="2" charset="0"/>
              </a:rPr>
              <a:t> рвать </a:t>
            </a:r>
            <a:r>
              <a:rPr lang="ru-RU" sz="2700" b="1" dirty="0" smtClean="0">
                <a:latin typeface="Ampir Deco" pitchFamily="2" charset="0"/>
              </a:rPr>
              <a:t/>
            </a:r>
            <a:br>
              <a:rPr lang="ru-RU" sz="2700" b="1" dirty="0" smtClean="0">
                <a:latin typeface="Ampir Deco" pitchFamily="2" charset="0"/>
              </a:rPr>
            </a:br>
            <a:r>
              <a:rPr lang="ru-RU" sz="2700" b="1" dirty="0">
                <a:latin typeface="Ampir Deco" pitchFamily="2" charset="0"/>
              </a:rPr>
              <a:t>	</a:t>
            </a:r>
            <a:r>
              <a:rPr lang="ru-RU" sz="2700" b="1" dirty="0" smtClean="0">
                <a:latin typeface="Ampir Deco" pitchFamily="2" charset="0"/>
              </a:rPr>
              <a:t>		з </a:t>
            </a:r>
            <a:r>
              <a:rPr lang="ru-RU" sz="2700" b="1" dirty="0">
                <a:latin typeface="Ampir Deco" pitchFamily="2" charset="0"/>
              </a:rPr>
              <a:t>людей,</a:t>
            </a:r>
            <a:r>
              <a:rPr lang="uk-UA" sz="2700" b="1" dirty="0">
                <a:latin typeface="Ampir Deco" pitchFamily="2" charset="0"/>
              </a:rPr>
              <a:t>                                                                                 </a:t>
            </a:r>
            <a:r>
              <a:rPr lang="ru-RU" sz="2700" b="1" dirty="0">
                <a:latin typeface="Ampir Deco" pitchFamily="2" charset="0"/>
              </a:rPr>
              <a:t>Благословляв, </a:t>
            </a:r>
            <a:r>
              <a:rPr lang="ru-RU" sz="2700" b="1" dirty="0" smtClean="0">
                <a:latin typeface="Ampir Deco" pitchFamily="2" charset="0"/>
              </a:rPr>
              <a:t>Кобзарю, </a:t>
            </a:r>
            <a:r>
              <a:rPr lang="ru-RU" sz="2700" b="1" dirty="0">
                <a:latin typeface="Ampir Deco" pitchFamily="2" charset="0"/>
              </a:rPr>
              <a:t>нашу </a:t>
            </a:r>
            <a:r>
              <a:rPr lang="ru-RU" sz="2700" b="1" dirty="0" err="1">
                <a:latin typeface="Ampir Deco" pitchFamily="2" charset="0"/>
              </a:rPr>
              <a:t>зброю</a:t>
            </a:r>
            <a:r>
              <a:rPr lang="ru-RU" sz="2700" b="1" dirty="0">
                <a:latin typeface="Ampir Deco" pitchFamily="2" charset="0"/>
              </a:rPr>
              <a:t> –</a:t>
            </a:r>
            <a:r>
              <a:rPr lang="uk-UA" sz="2700" b="1" dirty="0">
                <a:latin typeface="Ampir Deco" pitchFamily="2" charset="0"/>
              </a:rPr>
              <a:t>                                                                                                                                               </a:t>
            </a:r>
            <a:r>
              <a:rPr lang="ru-RU" sz="2700" b="1" dirty="0" err="1">
                <a:latin typeface="Ampir Deco" pitchFamily="2" charset="0"/>
              </a:rPr>
              <a:t>Єси</a:t>
            </a:r>
            <a:r>
              <a:rPr lang="ru-RU" sz="2700" b="1" dirty="0">
                <a:latin typeface="Ampir Deco" pitchFamily="2" charset="0"/>
              </a:rPr>
              <a:t> </a:t>
            </a:r>
            <a:r>
              <a:rPr lang="ru-RU" sz="2700" b="1" dirty="0" err="1">
                <a:latin typeface="Ampir Deco" pitchFamily="2" charset="0"/>
              </a:rPr>
              <a:t>безсмертний</a:t>
            </a:r>
            <a:r>
              <a:rPr lang="ru-RU" sz="2700" b="1" dirty="0">
                <a:latin typeface="Ampir Deco" pitchFamily="2" charset="0"/>
              </a:rPr>
              <a:t>, </a:t>
            </a:r>
            <a:r>
              <a:rPr lang="ru-RU" sz="2700" b="1" dirty="0" err="1">
                <a:latin typeface="Ampir Deco" pitchFamily="2" charset="0"/>
              </a:rPr>
              <a:t>гордий</a:t>
            </a:r>
            <a:r>
              <a:rPr lang="ru-RU" sz="2700" b="1" dirty="0">
                <a:latin typeface="Ampir Deco" pitchFamily="2" charset="0"/>
              </a:rPr>
              <a:t> </a:t>
            </a:r>
            <a:r>
              <a:rPr lang="ru-RU" sz="2700" b="1" dirty="0" smtClean="0">
                <a:latin typeface="Ampir Deco" pitchFamily="2" charset="0"/>
              </a:rPr>
              <a:t>			Прометей</a:t>
            </a:r>
            <a:r>
              <a:rPr lang="ru-RU" sz="2700" b="1" dirty="0">
                <a:latin typeface="Ampir Deco" pitchFamily="2" charset="0"/>
              </a:rPr>
              <a:t>!</a:t>
            </a:r>
            <a:br>
              <a:rPr lang="ru-RU" sz="2700" b="1" dirty="0">
                <a:latin typeface="Ampir Deco" pitchFamily="2" charset="0"/>
              </a:rPr>
            </a:br>
            <a:r>
              <a:rPr lang="uk-UA" sz="5300" b="1" i="1" dirty="0" smtClean="0">
                <a:latin typeface="Calligraph" pitchFamily="2" charset="0"/>
              </a:rPr>
              <a:t/>
            </a:r>
            <a:br>
              <a:rPr lang="uk-UA" sz="5300" b="1" i="1" dirty="0" smtClean="0">
                <a:latin typeface="Calligraph" pitchFamily="2" charset="0"/>
              </a:rPr>
            </a:br>
            <a:endParaRPr lang="ru-RU" sz="5300" b="1" i="1" dirty="0">
              <a:latin typeface="Calligraph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6237312"/>
            <a:ext cx="5616624" cy="72008"/>
          </a:xfrm>
        </p:spPr>
        <p:txBody>
          <a:bodyPr>
            <a:normAutofit fontScale="25000" lnSpcReduction="20000"/>
          </a:bodyPr>
          <a:lstStyle/>
          <a:p>
            <a:endParaRPr lang="ru-RU" i="1" dirty="0">
              <a:latin typeface="a_RewinderDemiSh" pitchFamily="82" charset="-52"/>
            </a:endParaRPr>
          </a:p>
        </p:txBody>
      </p:sp>
      <p:pic>
        <p:nvPicPr>
          <p:cNvPr id="5" name="Picture 4" descr="shevchenkotara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47288"/>
            <a:ext cx="2785976" cy="347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972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1412776"/>
            <a:ext cx="3168353" cy="352839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Garamond" pitchFamily="18" charset="0"/>
              </a:rPr>
              <a:t/>
            </a:r>
            <a:br>
              <a:rPr lang="ru-RU" b="1" dirty="0" smtClean="0">
                <a:latin typeface="Garamond" pitchFamily="18" charset="0"/>
              </a:rPr>
            </a:br>
            <a:r>
              <a:rPr lang="ru-RU" b="1" dirty="0">
                <a:latin typeface="Garamond" pitchFamily="18" charset="0"/>
              </a:rPr>
              <a:t/>
            </a:r>
            <a:br>
              <a:rPr lang="ru-RU" b="1" dirty="0">
                <a:latin typeface="Garamond" pitchFamily="18" charset="0"/>
              </a:rPr>
            </a:br>
            <a:r>
              <a:rPr lang="ru-RU" b="1" dirty="0" smtClean="0">
                <a:latin typeface="Garamond" pitchFamily="18" charset="0"/>
              </a:rPr>
              <a:t/>
            </a:r>
            <a:br>
              <a:rPr lang="ru-RU" b="1" dirty="0" smtClean="0">
                <a:latin typeface="Garamond" pitchFamily="18" charset="0"/>
              </a:rPr>
            </a:br>
            <a:r>
              <a:rPr lang="ru-RU" b="1" dirty="0" smtClean="0">
                <a:latin typeface="Garamond" pitchFamily="18" charset="0"/>
              </a:rPr>
              <a:t>Тарас </a:t>
            </a:r>
            <a:r>
              <a:rPr lang="ru-RU" b="1" dirty="0">
                <a:latin typeface="Garamond" pitchFamily="18" charset="0"/>
              </a:rPr>
              <a:t>Григорович Шевченко</a:t>
            </a:r>
            <a:br>
              <a:rPr lang="ru-RU" b="1" dirty="0">
                <a:latin typeface="Garamond" pitchFamily="18" charset="0"/>
              </a:rPr>
            </a:br>
            <a:r>
              <a:rPr lang="ru-RU" b="1" dirty="0">
                <a:latin typeface="Garamond" pitchFamily="18" charset="0"/>
              </a:rPr>
              <a:t>(1814 </a:t>
            </a:r>
            <a:r>
              <a:rPr lang="en-US" b="1" dirty="0">
                <a:latin typeface="Garamond" pitchFamily="18" charset="0"/>
              </a:rPr>
              <a:t>- </a:t>
            </a:r>
            <a:r>
              <a:rPr lang="ru-RU" b="1" dirty="0">
                <a:latin typeface="Garamond" pitchFamily="18" charset="0"/>
              </a:rPr>
              <a:t>1861)</a:t>
            </a:r>
            <a:br>
              <a:rPr lang="ru-RU" b="1" dirty="0">
                <a:latin typeface="Garamond" pitchFamily="18" charset="0"/>
              </a:rPr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491880" y="5638800"/>
            <a:ext cx="4280520" cy="454496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pic>
        <p:nvPicPr>
          <p:cNvPr id="6" name="Picture 5" descr="1111-0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8640"/>
            <a:ext cx="4049712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666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>
                <a:solidFill>
                  <a:srgbClr val="C00000"/>
                </a:solidFill>
              </a:rPr>
              <a:t>Хто</a:t>
            </a:r>
            <a:r>
              <a:rPr lang="ru-RU" sz="5300" b="1" i="1" dirty="0">
                <a:solidFill>
                  <a:srgbClr val="C00000"/>
                </a:solidFill>
              </a:rPr>
              <a:t> </a:t>
            </a:r>
            <a:r>
              <a:rPr lang="ru-RU" sz="5300" b="1" i="1" dirty="0" err="1">
                <a:solidFill>
                  <a:srgbClr val="C00000"/>
                </a:solidFill>
              </a:rPr>
              <a:t>швидше</a:t>
            </a:r>
            <a:r>
              <a:rPr lang="ru-RU" sz="5300" b="1" i="1" dirty="0">
                <a:solidFill>
                  <a:srgbClr val="C00000"/>
                </a:solidFill>
              </a:rPr>
              <a:t>?»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User\Рабочий стол\т.шевченко\заповит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3361"/>
          <a:stretch>
            <a:fillRect/>
          </a:stretch>
        </p:blipFill>
        <p:spPr bwMode="auto">
          <a:xfrm>
            <a:off x="1115616" y="429304"/>
            <a:ext cx="6697252" cy="523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95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068960"/>
            <a:ext cx="6048672" cy="2569840"/>
          </a:xfrm>
        </p:spPr>
        <p:txBody>
          <a:bodyPr>
            <a:noAutofit/>
          </a:bodyPr>
          <a:lstStyle/>
          <a:p>
            <a:pPr algn="l"/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Не вмре повік Шевченкове </a:t>
            </a:r>
            <a:r>
              <a:rPr lang="uk-UA" sz="2000" dirty="0" err="1">
                <a:solidFill>
                  <a:schemeClr val="tx1"/>
                </a:solidFill>
                <a:latin typeface="Arial Black" pitchFamily="34" charset="0"/>
              </a:rPr>
              <a:t>ім</a:t>
            </a:r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uk-UA" sz="2000" dirty="0" err="1">
                <a:solidFill>
                  <a:schemeClr val="tx1"/>
                </a:solidFill>
                <a:latin typeface="Arial Black" pitchFamily="34" charset="0"/>
              </a:rPr>
              <a:t>'я</a:t>
            </a:r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! 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Йому, як сонцю, вічно </a:t>
            </a:r>
            <a:r>
              <a:rPr lang="uk-UA" sz="2000" dirty="0" err="1">
                <a:solidFill>
                  <a:schemeClr val="tx1"/>
                </a:solidFill>
                <a:latin typeface="Arial Black" pitchFamily="34" charset="0"/>
              </a:rPr>
              <a:t>пломеніти</a:t>
            </a:r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! 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І буде пісня зроджена твоя, 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Мов океан розбурханий, гриміти!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 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Живи, поете, в бронзі і в граніті,  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Живи, поете, в </a:t>
            </a:r>
            <a:r>
              <a:rPr lang="uk-UA" sz="2000" dirty="0" err="1">
                <a:solidFill>
                  <a:schemeClr val="tx1"/>
                </a:solidFill>
                <a:latin typeface="Arial Black" pitchFamily="34" charset="0"/>
              </a:rPr>
              <a:t>пам</a:t>
            </a:r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uk-UA" sz="2000" dirty="0" err="1">
                <a:solidFill>
                  <a:schemeClr val="tx1"/>
                </a:solidFill>
                <a:latin typeface="Arial Black" pitchFamily="34" charset="0"/>
              </a:rPr>
              <a:t>'яті</a:t>
            </a:r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 людській, 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Живи в піснях, живи у «Заповіті», 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uk-UA" sz="2000" dirty="0">
                <a:solidFill>
                  <a:schemeClr val="tx1"/>
                </a:solidFill>
                <a:latin typeface="Arial Black" pitchFamily="34" charset="0"/>
              </a:rPr>
              <a:t>У слові праведнім, у славі віковій!  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35199"/>
            <a:ext cx="3429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153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>
                <a:solidFill>
                  <a:srgbClr val="C00000"/>
                </a:solidFill>
              </a:rPr>
              <a:t>Хто</a:t>
            </a:r>
            <a:r>
              <a:rPr lang="ru-RU" sz="5300" b="1" i="1" dirty="0">
                <a:solidFill>
                  <a:srgbClr val="C00000"/>
                </a:solidFill>
              </a:rPr>
              <a:t> </a:t>
            </a:r>
            <a:r>
              <a:rPr lang="ru-RU" sz="5300" b="1" i="1" dirty="0" err="1">
                <a:solidFill>
                  <a:srgbClr val="C00000"/>
                </a:solidFill>
              </a:rPr>
              <a:t>швидше</a:t>
            </a:r>
            <a:r>
              <a:rPr lang="ru-RU" sz="5300" b="1" i="1" dirty="0">
                <a:solidFill>
                  <a:srgbClr val="C00000"/>
                </a:solidFill>
              </a:rPr>
              <a:t>?»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85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 smtClean="0">
                <a:solidFill>
                  <a:srgbClr val="C00000"/>
                </a:solidFill>
              </a:rPr>
              <a:t>Домашнє</a:t>
            </a:r>
            <a:r>
              <a:rPr lang="ru-RU" sz="5300" b="1" i="1" dirty="0" smtClean="0">
                <a:solidFill>
                  <a:srgbClr val="C00000"/>
                </a:solidFill>
              </a:rPr>
              <a:t> </a:t>
            </a:r>
            <a:r>
              <a:rPr lang="ru-RU" sz="5300" b="1" i="1" dirty="0" err="1" smtClean="0">
                <a:solidFill>
                  <a:srgbClr val="C00000"/>
                </a:solidFill>
              </a:rPr>
              <a:t>завдання</a:t>
            </a:r>
            <a:r>
              <a:rPr lang="ru-RU" sz="5300" b="1" i="1" dirty="0" smtClean="0">
                <a:solidFill>
                  <a:srgbClr val="C00000"/>
                </a:solidFill>
              </a:rPr>
              <a:t>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795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260648"/>
            <a:ext cx="5072608" cy="5378152"/>
          </a:xfrm>
        </p:spPr>
        <p:txBody>
          <a:bodyPr/>
          <a:lstStyle/>
          <a:p>
            <a:pPr algn="l"/>
            <a:r>
              <a:rPr lang="uk-UA" sz="2000" b="1" dirty="0">
                <a:solidFill>
                  <a:schemeClr val="tx1"/>
                </a:solidFill>
                <a:latin typeface="Garamond" pitchFamily="18" charset="0"/>
              </a:rPr>
              <a:t>Тарас Григорович Шевченко народився 25 лютого (9 березня за н. ст.) 1814</a:t>
            </a:r>
            <a:r>
              <a:rPr lang="ru-RU" sz="2000" b="1" dirty="0">
                <a:solidFill>
                  <a:schemeClr val="tx1"/>
                </a:solidFill>
                <a:latin typeface="Garamond" pitchFamily="18" charset="0"/>
              </a:rPr>
              <a:t>р</a:t>
            </a:r>
            <a:r>
              <a:rPr lang="ru-RU" sz="2000" b="1" i="1" dirty="0">
                <a:solidFill>
                  <a:schemeClr val="tx1"/>
                </a:solidFill>
                <a:latin typeface="Garamond" pitchFamily="18" charset="0"/>
              </a:rPr>
              <a:t>.</a:t>
            </a:r>
            <a:r>
              <a:rPr lang="ru-RU" sz="2000" b="1" dirty="0">
                <a:solidFill>
                  <a:schemeClr val="tx1"/>
                </a:solidFill>
                <a:latin typeface="Garamond" pitchFamily="18" charset="0"/>
              </a:rPr>
              <a:t> в </a:t>
            </a:r>
            <a:r>
              <a:rPr lang="ru-RU" sz="2000" b="1" dirty="0" smtClean="0">
                <a:solidFill>
                  <a:schemeClr val="tx1"/>
                </a:solidFill>
                <a:latin typeface="Garamond" pitchFamily="18" charset="0"/>
              </a:rPr>
              <a:t>      с</a:t>
            </a:r>
            <a:r>
              <a:rPr lang="ru-RU" sz="2000" b="1" dirty="0">
                <a:solidFill>
                  <a:schemeClr val="tx1"/>
                </a:solidFill>
                <a:latin typeface="Garamond" pitchFamily="18" charset="0"/>
              </a:rPr>
              <a:t>.</a:t>
            </a:r>
            <a:r>
              <a:rPr lang="uk-UA" sz="2000" b="1" dirty="0">
                <a:solidFill>
                  <a:schemeClr val="tx1"/>
                </a:solidFill>
                <a:latin typeface="Garamond" pitchFamily="18" charset="0"/>
              </a:rPr>
              <a:t> Моринці Звенигородського повіту Київської губернії</a:t>
            </a:r>
            <a:r>
              <a:rPr lang="uk-UA" sz="2000" b="1" dirty="0" smtClean="0">
                <a:solidFill>
                  <a:schemeClr val="tx1"/>
                </a:solidFill>
                <a:latin typeface="Garamond" pitchFamily="18" charset="0"/>
              </a:rPr>
              <a:t>.</a:t>
            </a:r>
            <a:r>
              <a:rPr lang="uk-UA" sz="2000" b="1" dirty="0">
                <a:latin typeface="Garamond" pitchFamily="18" charset="0"/>
              </a:rPr>
              <a:t> </a:t>
            </a:r>
            <a:r>
              <a:rPr lang="uk-UA" sz="2000" b="1" dirty="0">
                <a:solidFill>
                  <a:schemeClr val="tx1"/>
                </a:solidFill>
                <a:latin typeface="Garamond" pitchFamily="18" charset="0"/>
              </a:rPr>
              <a:t>Його батьки, що були кріпаками багатого поміщика В. В. </a:t>
            </a:r>
            <a:r>
              <a:rPr lang="uk-UA" sz="2000" b="1" dirty="0" err="1">
                <a:solidFill>
                  <a:schemeClr val="tx1"/>
                </a:solidFill>
                <a:latin typeface="Garamond" pitchFamily="18" charset="0"/>
              </a:rPr>
              <a:t>Енгельгардта</a:t>
            </a:r>
            <a:r>
              <a:rPr lang="uk-UA" sz="2000" b="1" dirty="0">
                <a:solidFill>
                  <a:schemeClr val="tx1"/>
                </a:solidFill>
                <a:latin typeface="Garamond" pitchFamily="18" charset="0"/>
              </a:rPr>
              <a:t>, незабаром переїхали до сусіднього села Кирилівки.</a:t>
            </a:r>
            <a:r>
              <a:rPr lang="ru-RU" sz="2000" b="1" dirty="0">
                <a:solidFill>
                  <a:schemeClr val="tx1"/>
                </a:solidFill>
                <a:latin typeface="Garamond" pitchFamily="18" charset="0"/>
              </a:rPr>
              <a:t> </a:t>
            </a:r>
          </a:p>
          <a:p>
            <a:endParaRPr lang="ru-RU" sz="2000" b="1" dirty="0">
              <a:solidFill>
                <a:schemeClr val="tx1"/>
              </a:solidFill>
              <a:latin typeface="Garamond" pitchFamily="18" charset="0"/>
            </a:endParaRPr>
          </a:p>
          <a:p>
            <a:endParaRPr lang="ru-RU" dirty="0"/>
          </a:p>
        </p:txBody>
      </p:sp>
      <p:pic>
        <p:nvPicPr>
          <p:cNvPr id="5" name="Picture 6" descr="[ShevchenkoTaras002.jpg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867073"/>
            <a:ext cx="4960938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795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</a:t>
            </a:r>
            <a:r>
              <a:rPr lang="ru-RU" sz="5300" b="1" i="1" dirty="0" err="1">
                <a:solidFill>
                  <a:srgbClr val="C00000"/>
                </a:solidFill>
              </a:rPr>
              <a:t>Хто</a:t>
            </a:r>
            <a:r>
              <a:rPr lang="ru-RU" sz="5300" b="1" i="1" dirty="0">
                <a:solidFill>
                  <a:srgbClr val="C00000"/>
                </a:solidFill>
              </a:rPr>
              <a:t> </a:t>
            </a:r>
            <a:r>
              <a:rPr lang="ru-RU" sz="5300" b="1" i="1" dirty="0" err="1">
                <a:solidFill>
                  <a:srgbClr val="C00000"/>
                </a:solidFill>
              </a:rPr>
              <a:t>швидше</a:t>
            </a:r>
            <a:r>
              <a:rPr lang="ru-RU" sz="5300" b="1" i="1" dirty="0">
                <a:solidFill>
                  <a:srgbClr val="C00000"/>
                </a:solidFill>
              </a:rPr>
              <a:t>?»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User\Рабочий стол\т.шевченко\мені..1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7" r="10157"/>
          <a:stretch>
            <a:fillRect/>
          </a:stretch>
        </p:blipFill>
        <p:spPr bwMode="auto">
          <a:xfrm>
            <a:off x="1115617" y="332656"/>
            <a:ext cx="6696744" cy="540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95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Конкурс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sz="5300" b="1" i="1" dirty="0" smtClean="0">
                <a:solidFill>
                  <a:srgbClr val="C00000"/>
                </a:solidFill>
              </a:rPr>
              <a:t>«Я знаю…»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722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ufasa\Рабочий стол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9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70388" y="620688"/>
            <a:ext cx="3441972" cy="5112567"/>
          </a:xfrm>
        </p:spPr>
        <p:txBody>
          <a:bodyPr>
            <a:normAutofit/>
          </a:bodyPr>
          <a:lstStyle/>
          <a:p>
            <a:pPr algn="l"/>
            <a:r>
              <a:rPr lang="uk-UA" sz="2000" b="1" dirty="0">
                <a:latin typeface="Garamond" pitchFamily="18" charset="0"/>
              </a:rPr>
              <a:t>8 червня 1847</a:t>
            </a:r>
            <a:r>
              <a:rPr lang="ru-RU" sz="2000" b="1" dirty="0">
                <a:latin typeface="Garamond" pitchFamily="18" charset="0"/>
              </a:rPr>
              <a:t>р.</a:t>
            </a:r>
            <a:r>
              <a:rPr lang="uk-UA" sz="2000" b="1" dirty="0">
                <a:latin typeface="Garamond" pitchFamily="18" charset="0"/>
              </a:rPr>
              <a:t> Шевченка привезли до Оренбурга, звідти до Орської кріпості, де він мав відбувати солдатську службу. В Орську він порушив царську заборону писати. Свої нові твори він потай записував до саморобних “захалявних” зошитків. В Орській кріпості поет написав 21 твір.</a:t>
            </a:r>
            <a:r>
              <a:rPr lang="ru-RU" sz="2000" b="1" dirty="0">
                <a:latin typeface="Garamond" pitchFamily="18" charset="0"/>
              </a:rPr>
              <a:t/>
            </a:r>
            <a:br>
              <a:rPr lang="ru-RU" sz="2000" b="1" dirty="0">
                <a:latin typeface="Garamond" pitchFamily="18" charset="0"/>
              </a:rPr>
            </a:br>
            <a:endParaRPr lang="ru-RU" sz="20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0_28685_3740c7b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4813"/>
            <a:ext cx="4191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975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</TotalTime>
  <Words>496</Words>
  <Application>Microsoft Office PowerPoint</Application>
  <PresentationFormat>Экран (4:3)</PresentationFormat>
  <Paragraphs>50</Paragraphs>
  <Slides>31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         Літературна вікторина  «У світлі слави Кобзаря»   </vt:lpstr>
      <vt:lpstr>        Щовесни, коли                       тануть сніги,                  І на рясті                        просяє веселка,  Повні сил і живої снаги  Ми вшановуєм пам’ять    Шевченка </vt:lpstr>
      <vt:lpstr>   Тарас Григорович Шевченко (1814 - 1861) </vt:lpstr>
      <vt:lpstr>Конкурс    «Хто швидше?» </vt:lpstr>
      <vt:lpstr>Конкурс    «Домашнє завдання» </vt:lpstr>
      <vt:lpstr>   </vt:lpstr>
      <vt:lpstr>Конкурс    «Хто швидше?» </vt:lpstr>
      <vt:lpstr>Конкурс    «Я знаю…» </vt:lpstr>
      <vt:lpstr>8 червня 1847р. Шевченка привезли до Оренбурга, звідти до Орської кріпості, де він мав відбувати солдатську службу. В Орську він порушив царську заборону писати. Свої нові твори він потай записував до саморобних “захалявних” зошитків. В Орській кріпості поет написав 21 твір. </vt:lpstr>
      <vt:lpstr>Презентация PowerPoint</vt:lpstr>
      <vt:lpstr>Конкурс    «Ланцюжок» </vt:lpstr>
      <vt:lpstr>Конкурс    «Переплутанка» </vt:lpstr>
      <vt:lpstr>Конкурс    «Хто швидше?» </vt:lpstr>
      <vt:lpstr>Конкурс    «Юні фольклористи» </vt:lpstr>
      <vt:lpstr>Конкурс    «Ерудит» </vt:lpstr>
      <vt:lpstr>Презентация PowerPoint</vt:lpstr>
      <vt:lpstr>Конкурс    «Вірю – не вірю» </vt:lpstr>
      <vt:lpstr>Конкурс    «Лінгвісти-початківці» </vt:lpstr>
      <vt:lpstr>Конкурс    «Чи знаємо ми Т.Г.Шевченка?» </vt:lpstr>
      <vt:lpstr>Пам'ятники</vt:lpstr>
      <vt:lpstr>Меморіальні дошки</vt:lpstr>
      <vt:lpstr>Назви населених пунктів, вулиць та площ</vt:lpstr>
      <vt:lpstr>Навчальні заклади</vt:lpstr>
      <vt:lpstr>Театри</vt:lpstr>
      <vt:lpstr>МУЗЕЇ</vt:lpstr>
      <vt:lpstr>Інше</vt:lpstr>
      <vt:lpstr>Конкурс    «Чи знаєш ти поезію?» </vt:lpstr>
      <vt:lpstr>Конкурс    «Продовжити  поетичні рядки» 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З високих круч, Де синь небес прозорий Вливається в дніпровські водограї,-                                                                                                                        На бурю схожий,                                                                                                                             Гнівний і суворий                                                                                                                            Стоїть Тарас і дивиться     на нас.                                                                                                             За землю й волю                                                                                                                                       В ратному двобої                                                                                                                                                  Ти з нами йшов кайдани рвать     з людей,                                                                                 Благословляв, Кобзарю, нашу зброю –                                                                                                                                               Єси безсмертний, гордий    Прометей!  </vt:lpstr>
      <vt:lpstr>Конкурс    «Хто швидше?» </vt:lpstr>
      <vt:lpstr>Презентация PowerPoint</vt:lpstr>
    </vt:vector>
  </TitlesOfParts>
  <Company>DreamLair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Dream Admin</dc:creator>
  <cp:lastModifiedBy>Dream Admin</cp:lastModifiedBy>
  <cp:revision>91</cp:revision>
  <cp:lastPrinted>2016-03-11T11:14:08Z</cp:lastPrinted>
  <dcterms:created xsi:type="dcterms:W3CDTF">2016-03-02T06:55:25Z</dcterms:created>
  <dcterms:modified xsi:type="dcterms:W3CDTF">2017-01-11T06:44:22Z</dcterms:modified>
</cp:coreProperties>
</file>