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91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93" r:id="rId13"/>
    <p:sldId id="294" r:id="rId14"/>
    <p:sldId id="29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4" r:id="rId23"/>
    <p:sldId id="275" r:id="rId24"/>
    <p:sldId id="277" r:id="rId25"/>
    <p:sldId id="278" r:id="rId26"/>
    <p:sldId id="281" r:id="rId27"/>
    <p:sldId id="283" r:id="rId28"/>
    <p:sldId id="285" r:id="rId29"/>
    <p:sldId id="297" r:id="rId30"/>
    <p:sldId id="286" r:id="rId31"/>
    <p:sldId id="287" r:id="rId32"/>
    <p:sldId id="298" r:id="rId33"/>
    <p:sldId id="288" r:id="rId34"/>
    <p:sldId id="289" r:id="rId35"/>
    <p:sldId id="290" r:id="rId36"/>
    <p:sldId id="299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29EBF-B3C6-4B12-872E-4D0690BB5793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FA06B-DEDE-4259-9459-BE4A074C4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A8C5D-87B5-4239-9C87-916E224065F0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9AF0C-5F22-4AA5-98D2-FCB54A9BC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3EFDF-7D70-4CCA-A8B7-7925290257AF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58BDA-0BF5-4601-B035-4C17D15FD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4EB86-9ED5-4691-A1CC-36733173912A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A4048-0178-42AB-A7CC-019A63AA7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0B802-6BBB-4A66-88E8-DA18F248625E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CEFD5-DDF9-4104-9EDE-1ADC1ED1B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9A9B0-FD6C-4A13-BC77-7455604B8302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8AF0-6576-48C4-9EF0-CD671E8D0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D1FC8-6B80-40C8-9D6E-4512C8E4B9F0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3746F-331B-48EF-8D91-AEFA51D34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093A-5F1F-4DDE-AE0B-1D935A099E17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DE5E-12D4-495A-8D71-ED1810435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DA99C-7058-4304-89D4-463702FE2C54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7CBDB-4BD8-49DE-944B-7399EFF82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B5C62-6E25-4E60-B81A-72BDF12EF417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1D0E6-D2D8-4DBF-8D73-E62F66BDA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9BF24-553C-4FA6-A788-7B07ED92505D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24556-51C1-4E27-A302-2ADFB30D2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C3DD1E-E20D-4AC5-87F7-2AD2313DEDA5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09021D-9FA0-47AE-8BE5-23F20FF08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1829761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err="1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Євген</a:t>
            </a:r>
            <a: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cap="all" dirty="0" err="1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Гуцало</a:t>
            </a:r>
            <a: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cap="all" dirty="0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cap="all" dirty="0" err="1" smtClean="0">
                <a:ln w="9000" cmpd="sng">
                  <a:solidFill>
                    <a:srgbClr val="660066"/>
                  </a:solidFill>
                  <a:prstDash val="solid"/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“Лось”</a:t>
            </a:r>
            <a:endParaRPr lang="ru-RU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«Біологи»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dirty="0" smtClean="0"/>
              <a:t>Лось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Рід</a:t>
            </a:r>
            <a:r>
              <a:rPr lang="ru-RU" dirty="0" smtClean="0"/>
              <a:t> </a:t>
            </a:r>
            <a:r>
              <a:rPr lang="ru-RU" dirty="0" err="1" smtClean="0"/>
              <a:t>ссавців</a:t>
            </a:r>
            <a:r>
              <a:rPr lang="ru-RU" dirty="0" smtClean="0"/>
              <a:t>, </a:t>
            </a:r>
            <a:r>
              <a:rPr lang="ru-RU" dirty="0" err="1" smtClean="0"/>
              <a:t>найбільший</a:t>
            </a:r>
            <a:r>
              <a:rPr lang="ru-RU" dirty="0" smtClean="0"/>
              <a:t> </a:t>
            </a:r>
            <a:r>
              <a:rPr lang="ru-RU" dirty="0" err="1" smtClean="0"/>
              <a:t>представник</a:t>
            </a:r>
            <a:r>
              <a:rPr lang="ru-RU" dirty="0" smtClean="0"/>
              <a:t> </a:t>
            </a:r>
            <a:r>
              <a:rPr lang="ru-RU" dirty="0" err="1" smtClean="0"/>
              <a:t>родини</a:t>
            </a:r>
            <a:r>
              <a:rPr lang="ru-RU" dirty="0" smtClean="0"/>
              <a:t> </a:t>
            </a:r>
            <a:r>
              <a:rPr lang="ru-RU" dirty="0" err="1" smtClean="0"/>
              <a:t>оленевих</a:t>
            </a:r>
            <a:r>
              <a:rPr lang="ru-RU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Довжина</a:t>
            </a:r>
            <a:r>
              <a:rPr lang="ru-RU" dirty="0" smtClean="0"/>
              <a:t> </a:t>
            </a:r>
            <a:r>
              <a:rPr lang="ru-RU" dirty="0" err="1" smtClean="0"/>
              <a:t>тіла</a:t>
            </a:r>
            <a:r>
              <a:rPr lang="ru-RU" dirty="0" smtClean="0"/>
              <a:t> </a:t>
            </a:r>
            <a:r>
              <a:rPr lang="ru-RU" dirty="0" err="1" smtClean="0"/>
              <a:t>самця</a:t>
            </a:r>
            <a:r>
              <a:rPr lang="ru-RU" dirty="0" smtClean="0"/>
              <a:t> до 3 м, </a:t>
            </a:r>
            <a:r>
              <a:rPr lang="ru-RU" dirty="0" err="1" smtClean="0"/>
              <a:t>висота</a:t>
            </a:r>
            <a:r>
              <a:rPr lang="ru-RU" dirty="0" smtClean="0"/>
              <a:t> в загривку до 2,3 м, </a:t>
            </a:r>
            <a:r>
              <a:rPr lang="ru-RU" dirty="0" err="1" smtClean="0"/>
              <a:t>довжина</a:t>
            </a:r>
            <a:r>
              <a:rPr lang="ru-RU" dirty="0" smtClean="0"/>
              <a:t> хвоста 12—13 см; </a:t>
            </a:r>
            <a:r>
              <a:rPr lang="ru-RU" dirty="0" err="1" smtClean="0"/>
              <a:t>маса</a:t>
            </a:r>
            <a:r>
              <a:rPr lang="ru-RU" dirty="0" smtClean="0"/>
              <a:t> 360—600 кг, самки </a:t>
            </a:r>
            <a:r>
              <a:rPr lang="ru-RU" dirty="0" err="1" smtClean="0"/>
              <a:t>дрібніші</a:t>
            </a:r>
            <a:r>
              <a:rPr lang="ru-RU" dirty="0" smtClean="0"/>
              <a:t> за </a:t>
            </a:r>
            <a:r>
              <a:rPr lang="ru-RU" dirty="0" err="1" smtClean="0"/>
              <a:t>самців</a:t>
            </a:r>
            <a:r>
              <a:rPr lang="ru-RU" dirty="0" smtClean="0"/>
              <a:t>. За </a:t>
            </a:r>
            <a:r>
              <a:rPr lang="ru-RU" dirty="0" err="1" smtClean="0"/>
              <a:t>зовнішнім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dirty="0" err="1" smtClean="0"/>
              <a:t>виглядом</a:t>
            </a:r>
            <a:r>
              <a:rPr lang="ru-RU" dirty="0" smtClean="0"/>
              <a:t> лось </a:t>
            </a:r>
            <a:r>
              <a:rPr lang="ru-RU" dirty="0" err="1" smtClean="0"/>
              <a:t>помітно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dirty="0" err="1" smtClean="0"/>
              <a:t>відрізняється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оленів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3555" name="Рисунок 3" descr="1267725729_b-31904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4143375"/>
            <a:ext cx="311943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«Біологи»</a:t>
            </a:r>
            <a:endParaRPr lang="ru-RU" smtClean="0"/>
          </a:p>
        </p:txBody>
      </p:sp>
      <p:sp>
        <p:nvSpPr>
          <p:cNvPr id="2457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Тулуб і шия у нього короткі, загривок високий, у вигляді горба. </a:t>
            </a:r>
          </a:p>
        </p:txBody>
      </p:sp>
      <p:pic>
        <p:nvPicPr>
          <p:cNvPr id="24579" name="Рисунок 4" descr="800px-Moose_superio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3571875"/>
            <a:ext cx="51530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«Біологи»</a:t>
            </a:r>
            <a:endParaRPr lang="ru-RU" smtClean="0"/>
          </a:p>
        </p:txBody>
      </p:sp>
      <p:sp>
        <p:nvSpPr>
          <p:cNvPr id="2560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Ноги сильно витягнуті, тому, щоб напитися, лось вимушений заходити глибоко у воду або ставати на коліна передніх ніг. </a:t>
            </a:r>
          </a:p>
          <a:p>
            <a:pPr eaLnBrk="1" hangingPunct="1"/>
            <a:endParaRPr lang="ru-RU" smtClean="0"/>
          </a:p>
        </p:txBody>
      </p:sp>
      <p:pic>
        <p:nvPicPr>
          <p:cNvPr id="25603" name="Рисунок 4" descr="955468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3357563"/>
            <a:ext cx="53228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«Біологи»</a:t>
            </a:r>
            <a:endParaRPr lang="ru-RU" smtClean="0"/>
          </a:p>
        </p:txBody>
      </p:sp>
      <p:sp>
        <p:nvSpPr>
          <p:cNvPr id="2662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Голова велика, горбоноса, з нависаючою м'ясистою верхньою губою. Під горлом м'який шкірястий виріст (т. зв. «сережка»), що досягає 25—40 см.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</a:t>
            </a:r>
          </a:p>
        </p:txBody>
      </p:sp>
      <p:pic>
        <p:nvPicPr>
          <p:cNvPr id="26627" name="Рисунок 3" descr="0c2e622099c62aa4a25231f04705d1e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3714750"/>
            <a:ext cx="38100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«Біологи»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5800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dirty="0" smtClean="0"/>
              <a:t> Шерсть груба, </a:t>
            </a:r>
            <a:r>
              <a:rPr lang="ru-RU" sz="5800" dirty="0" err="1" smtClean="0"/>
              <a:t>буро-чорна</a:t>
            </a:r>
            <a:r>
              <a:rPr lang="ru-RU" sz="5800" dirty="0" smtClean="0"/>
              <a:t>;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dirty="0" smtClean="0"/>
              <a:t> ноги </a:t>
            </a:r>
            <a:r>
              <a:rPr lang="ru-RU" sz="5800" dirty="0" err="1" smtClean="0"/>
              <a:t>світло-сірі</a:t>
            </a:r>
            <a:r>
              <a:rPr lang="ru-RU" sz="5800" dirty="0" smtClean="0"/>
              <a:t>, </a:t>
            </a:r>
            <a:r>
              <a:rPr lang="ru-RU" sz="5800" dirty="0" err="1" smtClean="0"/>
              <a:t>майже</a:t>
            </a:r>
            <a:r>
              <a:rPr lang="ru-RU" sz="5800" dirty="0" smtClean="0"/>
              <a:t> </a:t>
            </a:r>
            <a:r>
              <a:rPr lang="ru-RU" sz="5800" dirty="0" err="1" smtClean="0"/>
              <a:t>білі</a:t>
            </a:r>
            <a:r>
              <a:rPr lang="ru-RU" sz="58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</a:t>
            </a:r>
            <a:endParaRPr lang="ru-RU" dirty="0"/>
          </a:p>
        </p:txBody>
      </p:sp>
      <p:pic>
        <p:nvPicPr>
          <p:cNvPr id="27651" name="Рисунок 5" descr="d1c7733cba2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785938"/>
            <a:ext cx="357187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«Біологи»</a:t>
            </a:r>
            <a:endParaRPr lang="ru-RU" smtClean="0"/>
          </a:p>
        </p:txBody>
      </p:sp>
      <p:sp>
        <p:nvSpPr>
          <p:cNvPr id="2867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 самців є величезні роги, нерідко лопатоподібні за формою. Їхній розмах досягає 180 см, маса — 20—30 кг. Роги лось скидає щорічно в листопаді — грудні і ходить без них до квітня — травня.</a:t>
            </a:r>
          </a:p>
        </p:txBody>
      </p:sp>
      <p:pic>
        <p:nvPicPr>
          <p:cNvPr id="28675" name="Рисунок 4" descr="i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429125"/>
            <a:ext cx="2857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«Біологи»</a:t>
            </a:r>
            <a:endParaRPr lang="ru-RU" smtClean="0"/>
          </a:p>
        </p:txBody>
      </p:sp>
      <p:sp>
        <p:nvSpPr>
          <p:cNvPr id="2969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Всього на Землі — близько півтора мільйонів. Приблизно половина загальної популяції лосів живе у Росії, приблизно 730 тисяч</a:t>
            </a:r>
            <a:r>
              <a:rPr lang="uk-UA" smtClean="0"/>
              <a:t>.                        </a:t>
            </a:r>
          </a:p>
          <a:p>
            <a:pPr eaLnBrk="1" hangingPunct="1"/>
            <a:endParaRPr lang="uk-UA" smtClean="0"/>
          </a:p>
          <a:p>
            <a:pPr algn="just" eaLnBrk="1" hangingPunct="1">
              <a:buFont typeface="Arial" charset="0"/>
              <a:buNone/>
            </a:pPr>
            <a:r>
              <a:rPr lang="ru-RU" smtClean="0"/>
              <a:t>                               </a:t>
            </a:r>
          </a:p>
        </p:txBody>
      </p:sp>
      <p:pic>
        <p:nvPicPr>
          <p:cNvPr id="29699" name="Рисунок 3" descr="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071938"/>
            <a:ext cx="25003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4" descr="posterlux-priroda_peizaj-male_caribou_kamchatka_russi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3857625"/>
            <a:ext cx="3429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«Біологи»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Підберезни</a:t>
            </a:r>
            <a:r>
              <a:rPr lang="uk-UA" dirty="0" smtClean="0"/>
              <a:t>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Підберезники</a:t>
            </a:r>
            <a:r>
              <a:rPr lang="ru-RU" dirty="0" smtClean="0"/>
              <a:t> </a:t>
            </a:r>
            <a:r>
              <a:rPr lang="ru-RU" dirty="0" err="1" smtClean="0"/>
              <a:t>ростуть</a:t>
            </a:r>
            <a:r>
              <a:rPr lang="ru-RU" dirty="0" smtClean="0"/>
              <a:t> у </a:t>
            </a:r>
            <a:r>
              <a:rPr lang="ru-RU" dirty="0" err="1" smtClean="0"/>
              <a:t>березових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змішаних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березою </a:t>
            </a:r>
            <a:r>
              <a:rPr lang="ru-RU" dirty="0" err="1" smtClean="0"/>
              <a:t>лісах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в </a:t>
            </a:r>
            <a:r>
              <a:rPr lang="ru-RU" dirty="0" err="1" smtClean="0"/>
              <a:t>перелісках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червня</a:t>
            </a:r>
            <a:r>
              <a:rPr lang="ru-RU" dirty="0" smtClean="0"/>
              <a:t> по </a:t>
            </a:r>
            <a:r>
              <a:rPr lang="ru-RU" dirty="0" err="1" smtClean="0"/>
              <a:t>жовтень</a:t>
            </a:r>
            <a:r>
              <a:rPr lang="ru-RU" dirty="0" smtClean="0"/>
              <a:t>. </a:t>
            </a:r>
            <a:r>
              <a:rPr lang="ru-RU" dirty="0" err="1" smtClean="0"/>
              <a:t>Капелюшок</a:t>
            </a:r>
            <a:r>
              <a:rPr lang="ru-RU" dirty="0" smtClean="0"/>
              <a:t> плоско-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опуклий</a:t>
            </a:r>
            <a:r>
              <a:rPr lang="ru-RU" dirty="0" smtClean="0"/>
              <a:t>. </a:t>
            </a:r>
            <a:r>
              <a:rPr lang="ru-RU" dirty="0" err="1" smtClean="0"/>
              <a:t>Верхня</a:t>
            </a:r>
            <a:r>
              <a:rPr lang="ru-RU" dirty="0" smtClean="0"/>
              <a:t> сторона </a:t>
            </a:r>
            <a:r>
              <a:rPr lang="ru-RU" dirty="0" err="1" smtClean="0"/>
              <a:t>капелюшка</a:t>
            </a:r>
            <a:r>
              <a:rPr lang="ru-RU" dirty="0" smtClean="0"/>
              <a:t> </a:t>
            </a:r>
            <a:r>
              <a:rPr lang="ru-RU" dirty="0" err="1" smtClean="0"/>
              <a:t>буває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ясно-сіра</a:t>
            </a:r>
            <a:r>
              <a:rPr lang="ru-RU" dirty="0" smtClean="0"/>
              <a:t>, </a:t>
            </a:r>
            <a:r>
              <a:rPr lang="ru-RU" dirty="0" err="1" smtClean="0"/>
              <a:t>жовтувата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темно-бура, </a:t>
            </a:r>
            <a:r>
              <a:rPr lang="ru-RU" dirty="0" err="1" smtClean="0"/>
              <a:t>майже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чорна</a:t>
            </a:r>
            <a:r>
              <a:rPr lang="ru-RU" dirty="0" smtClean="0"/>
              <a:t>, </a:t>
            </a:r>
            <a:r>
              <a:rPr lang="ru-RU" dirty="0" err="1" smtClean="0"/>
              <a:t>знизу</a:t>
            </a:r>
            <a:r>
              <a:rPr lang="ru-RU" dirty="0" smtClean="0"/>
              <a:t> </a:t>
            </a:r>
            <a:r>
              <a:rPr lang="ru-RU" dirty="0" err="1" smtClean="0"/>
              <a:t>біла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віком</a:t>
            </a:r>
            <a:r>
              <a:rPr lang="ru-RU" dirty="0" smtClean="0"/>
              <a:t> </a:t>
            </a:r>
            <a:r>
              <a:rPr lang="ru-RU" dirty="0" err="1" smtClean="0"/>
              <a:t>сіріє</a:t>
            </a:r>
            <a:r>
              <a:rPr lang="ru-RU" dirty="0" smtClean="0"/>
              <a:t>. </a:t>
            </a:r>
            <a:r>
              <a:rPr lang="ru-RU" dirty="0" err="1" smtClean="0"/>
              <a:t>М'якоть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капелюшка</a:t>
            </a:r>
            <a:r>
              <a:rPr lang="ru-RU" dirty="0" smtClean="0"/>
              <a:t> </a:t>
            </a:r>
            <a:r>
              <a:rPr lang="ru-RU" dirty="0" err="1" smtClean="0"/>
              <a:t>біла</a:t>
            </a:r>
            <a:r>
              <a:rPr lang="ru-RU" dirty="0" smtClean="0"/>
              <a:t>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 </a:t>
            </a:r>
            <a:r>
              <a:rPr lang="ru-RU" dirty="0" err="1" smtClean="0"/>
              <a:t>зламі</a:t>
            </a:r>
            <a:r>
              <a:rPr lang="en-US" dirty="0" smtClean="0"/>
              <a:t> </a:t>
            </a:r>
            <a:r>
              <a:rPr lang="ru-RU" dirty="0" err="1" smtClean="0"/>
              <a:t>довго</a:t>
            </a:r>
            <a:r>
              <a:rPr lang="ru-RU" dirty="0" smtClean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не </a:t>
            </a:r>
            <a:r>
              <a:rPr lang="ru-RU" dirty="0" err="1" smtClean="0"/>
              <a:t>темніє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23" name="Рисунок 3" descr="88a4ca49fc3ee125a731f59885773c5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4500563"/>
            <a:ext cx="3071812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«Біологи»</a:t>
            </a:r>
            <a:endParaRPr lang="ru-RU" smtClean="0"/>
          </a:p>
        </p:txBody>
      </p:sp>
      <p:sp>
        <p:nvSpPr>
          <p:cNvPr id="3174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Існує різновид підберезника, у якого м'якоть на зламі рожевіє. Ніжка сірувато-білого кольору з темними лусочками, у молодих грибів вона порівняно товста, але з віком витягається.</a:t>
            </a:r>
          </a:p>
          <a:p>
            <a:pPr eaLnBrk="1" hangingPunct="1"/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31747" name="Рисунок 3" descr="i (5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4429125"/>
            <a:ext cx="264318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4" descr="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3857625"/>
            <a:ext cx="2000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«Географи»</a:t>
            </a:r>
            <a:endParaRPr lang="ru-RU" smtClean="0"/>
          </a:p>
        </p:txBody>
      </p:sp>
      <p:sp>
        <p:nvSpPr>
          <p:cNvPr id="3277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/>
              <a:t>Заповідник</a:t>
            </a:r>
          </a:p>
          <a:p>
            <a:pPr eaLnBrk="1" hangingPunct="1"/>
            <a:r>
              <a:rPr lang="ru-RU" smtClean="0"/>
              <a:t>Заповідник - це конкретна ділянка землі або води, що знаходиться під охороною країни.</a:t>
            </a:r>
          </a:p>
          <a:p>
            <a:pPr eaLnBrk="1" hangingPunct="1"/>
            <a:endParaRPr lang="ru-RU" smtClean="0"/>
          </a:p>
        </p:txBody>
      </p:sp>
      <p:pic>
        <p:nvPicPr>
          <p:cNvPr id="32771" name="Рисунок 4" descr="25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3786188"/>
            <a:ext cx="457200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Тема уроку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624078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Євген Гуцало. Основні відомості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про письменника. Порушення теми вічного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протиставлення добра і зла в оповіданні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«Лось»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«Географи»</a:t>
            </a:r>
            <a:endParaRPr lang="ru-RU" smtClean="0"/>
          </a:p>
        </p:txBody>
      </p:sp>
      <p:sp>
        <p:nvSpPr>
          <p:cNvPr id="3379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Перевага таких охоронюваних територій дуже велик</a:t>
            </a:r>
            <a:r>
              <a:rPr lang="uk-UA" smtClean="0"/>
              <a:t>а.</a:t>
            </a:r>
            <a:r>
              <a:rPr lang="ru-RU" smtClean="0"/>
              <a:t> Всі рослини живуть у сприятливих для них умовах, про тварин постійно дбают</a:t>
            </a:r>
            <a:r>
              <a:rPr lang="uk-UA" smtClean="0"/>
              <a:t>ь</a:t>
            </a:r>
            <a:r>
              <a:rPr lang="ru-RU" smtClean="0"/>
              <a:t>. Заповідники виділяються як унікальні пам'ятки історії і культури, живої і неживої природи.</a:t>
            </a:r>
          </a:p>
          <a:p>
            <a:pPr eaLnBrk="1" hangingPunct="1"/>
            <a:endParaRPr lang="ru-RU" smtClean="0"/>
          </a:p>
        </p:txBody>
      </p:sp>
      <p:pic>
        <p:nvPicPr>
          <p:cNvPr id="33795" name="Рисунок 3" descr="300px-Los_sionskoe_ozer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500563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«Географи»</a:t>
            </a:r>
            <a:endParaRPr lang="ru-RU" smtClean="0"/>
          </a:p>
        </p:txBody>
      </p:sp>
      <p:sp>
        <p:nvSpPr>
          <p:cNvPr id="3481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Найвідоміші з них: Асканія-Нова, Канівський, Карпатський, Луганський, Поліський, </a:t>
            </a:r>
            <a:r>
              <a:rPr lang="uk-UA" smtClean="0"/>
              <a:t>Ч</a:t>
            </a:r>
            <a:r>
              <a:rPr lang="ru-RU" smtClean="0"/>
              <a:t>орноморський, Український степовий, </a:t>
            </a:r>
            <a:r>
              <a:rPr lang="uk-UA" smtClean="0"/>
              <a:t>Я</a:t>
            </a:r>
            <a:r>
              <a:rPr lang="ru-RU" smtClean="0"/>
              <a:t>лтинський гірсько-лісовий…</a:t>
            </a:r>
          </a:p>
          <a:p>
            <a:pPr eaLnBrk="1" hangingPunct="1"/>
            <a:endParaRPr lang="ru-RU" smtClean="0"/>
          </a:p>
        </p:txBody>
      </p:sp>
      <p:pic>
        <p:nvPicPr>
          <p:cNvPr id="34819" name="Рисунок 3" descr="kartapz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3643313"/>
            <a:ext cx="5334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«Географи»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Тайга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Тайга (слово </a:t>
            </a:r>
            <a:r>
              <a:rPr lang="ru-RU" dirty="0" err="1" smtClean="0"/>
              <a:t>монгольського</a:t>
            </a:r>
            <a:r>
              <a:rPr lang="ru-RU" dirty="0" smtClean="0"/>
              <a:t> </a:t>
            </a:r>
            <a:r>
              <a:rPr lang="ru-RU" dirty="0" err="1" smtClean="0"/>
              <a:t>походження</a:t>
            </a:r>
            <a:r>
              <a:rPr lang="ru-RU" dirty="0" smtClean="0"/>
              <a:t>) 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біом</a:t>
            </a:r>
            <a:r>
              <a:rPr lang="ru-RU" dirty="0" smtClean="0"/>
              <a:t> </a:t>
            </a:r>
            <a:r>
              <a:rPr lang="ru-RU" dirty="0" err="1" smtClean="0"/>
              <a:t>хвойних</a:t>
            </a:r>
            <a:r>
              <a:rPr lang="ru-RU" dirty="0" smtClean="0"/>
              <a:t> </a:t>
            </a:r>
            <a:r>
              <a:rPr lang="ru-RU" dirty="0" err="1" smtClean="0"/>
              <a:t>лісів</a:t>
            </a:r>
            <a:r>
              <a:rPr lang="ru-RU" dirty="0" smtClean="0"/>
              <a:t> </a:t>
            </a:r>
            <a:r>
              <a:rPr lang="ru-RU" dirty="0" err="1" smtClean="0"/>
              <a:t>помірного</a:t>
            </a:r>
            <a:r>
              <a:rPr lang="ru-RU" dirty="0" smtClean="0"/>
              <a:t> та </a:t>
            </a:r>
            <a:r>
              <a:rPr lang="ru-RU" dirty="0" err="1" smtClean="0"/>
              <a:t>частково</a:t>
            </a:r>
            <a:r>
              <a:rPr lang="ru-RU" dirty="0" smtClean="0"/>
              <a:t> </a:t>
            </a:r>
            <a:r>
              <a:rPr lang="ru-RU" dirty="0" err="1" smtClean="0"/>
              <a:t>субарктичного</a:t>
            </a:r>
            <a:r>
              <a:rPr lang="ru-RU" dirty="0" smtClean="0"/>
              <a:t> поясу </a:t>
            </a:r>
            <a:r>
              <a:rPr lang="ru-RU" dirty="0" err="1" smtClean="0"/>
              <a:t>Північної</a:t>
            </a:r>
            <a:r>
              <a:rPr lang="ru-RU" dirty="0" smtClean="0"/>
              <a:t> </a:t>
            </a:r>
            <a:r>
              <a:rPr lang="ru-RU" dirty="0" err="1" smtClean="0"/>
              <a:t>півкулі</a:t>
            </a:r>
            <a:r>
              <a:rPr lang="ru-RU" dirty="0" smtClean="0"/>
              <a:t>. Тайга </a:t>
            </a:r>
            <a:r>
              <a:rPr lang="ru-RU" dirty="0" err="1" smtClean="0"/>
              <a:t>займає</a:t>
            </a:r>
            <a:r>
              <a:rPr lang="ru-RU" dirty="0" smtClean="0"/>
              <a:t> </a:t>
            </a:r>
            <a:r>
              <a:rPr lang="ru-RU" dirty="0" err="1" smtClean="0"/>
              <a:t>більшу</a:t>
            </a:r>
            <a:r>
              <a:rPr lang="ru-RU" dirty="0" smtClean="0"/>
              <a:t> </a:t>
            </a:r>
            <a:r>
              <a:rPr lang="ru-RU" dirty="0" err="1" smtClean="0"/>
              <a:t>частину</a:t>
            </a:r>
            <a:r>
              <a:rPr lang="ru-RU" dirty="0" smtClean="0"/>
              <a:t> </a:t>
            </a:r>
            <a:r>
              <a:rPr lang="ru-RU" dirty="0" err="1" smtClean="0"/>
              <a:t>Канади</a:t>
            </a:r>
            <a:r>
              <a:rPr lang="ru-RU" dirty="0" smtClean="0"/>
              <a:t>, </a:t>
            </a:r>
            <a:r>
              <a:rPr lang="ru-RU" dirty="0" err="1" smtClean="0"/>
              <a:t>Швеції</a:t>
            </a:r>
            <a:r>
              <a:rPr lang="ru-RU" dirty="0" smtClean="0"/>
              <a:t>, </a:t>
            </a:r>
            <a:r>
              <a:rPr lang="ru-RU" dirty="0" err="1" smtClean="0"/>
              <a:t>Фінляндії</a:t>
            </a:r>
            <a:r>
              <a:rPr lang="ru-RU" dirty="0" smtClean="0"/>
              <a:t>, </a:t>
            </a:r>
            <a:r>
              <a:rPr lang="ru-RU" dirty="0" err="1" smtClean="0"/>
              <a:t>Норвегії</a:t>
            </a:r>
            <a:r>
              <a:rPr lang="ru-RU" dirty="0" smtClean="0"/>
              <a:t>, та </a:t>
            </a:r>
            <a:r>
              <a:rPr lang="ru-RU" dirty="0" err="1" smtClean="0"/>
              <a:t>Росії</a:t>
            </a:r>
            <a:r>
              <a:rPr lang="ru-RU" dirty="0" smtClean="0"/>
              <a:t> (особливо </a:t>
            </a:r>
            <a:r>
              <a:rPr lang="ru-RU" dirty="0" err="1" smtClean="0"/>
              <a:t>Сибіру</a:t>
            </a:r>
            <a:r>
              <a:rPr lang="ru-RU" dirty="0" smtClean="0"/>
              <a:t>), </a:t>
            </a:r>
            <a:r>
              <a:rPr lang="ru-RU" dirty="0" err="1" smtClean="0"/>
              <a:t>частину</a:t>
            </a:r>
            <a:r>
              <a:rPr lang="ru-RU" dirty="0" smtClean="0"/>
              <a:t> Аляски, </a:t>
            </a:r>
            <a:r>
              <a:rPr lang="ru-RU" dirty="0" err="1" smtClean="0"/>
              <a:t>північно-східного</a:t>
            </a:r>
            <a:r>
              <a:rPr lang="ru-RU" dirty="0" smtClean="0"/>
              <a:t> Китаю, </a:t>
            </a:r>
            <a:r>
              <a:rPr lang="ru-RU" dirty="0" err="1" smtClean="0"/>
              <a:t>крайній</a:t>
            </a:r>
            <a:r>
              <a:rPr lang="ru-RU" dirty="0" smtClean="0"/>
              <a:t> </a:t>
            </a:r>
            <a:r>
              <a:rPr lang="ru-RU" dirty="0" err="1" smtClean="0"/>
              <a:t>північний</a:t>
            </a:r>
            <a:r>
              <a:rPr lang="ru-RU" dirty="0" smtClean="0"/>
              <a:t> </a:t>
            </a:r>
            <a:r>
              <a:rPr lang="ru-RU" dirty="0" err="1" smtClean="0"/>
              <a:t>схід</a:t>
            </a:r>
            <a:r>
              <a:rPr lang="ru-RU" dirty="0" smtClean="0"/>
              <a:t> </a:t>
            </a:r>
            <a:r>
              <a:rPr lang="ru-RU" dirty="0" err="1" smtClean="0"/>
              <a:t>Естонії</a:t>
            </a:r>
            <a:r>
              <a:rPr lang="ru-RU" dirty="0" smtClean="0"/>
              <a:t>, а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деяких</a:t>
            </a:r>
            <a:r>
              <a:rPr lang="ru-RU" dirty="0" smtClean="0"/>
              <a:t> </a:t>
            </a:r>
            <a:r>
              <a:rPr lang="ru-RU" dirty="0" err="1" smtClean="0"/>
              <a:t>районів</a:t>
            </a:r>
            <a:r>
              <a:rPr lang="ru-RU" dirty="0" smtClean="0"/>
              <a:t> на </a:t>
            </a:r>
            <a:r>
              <a:rPr lang="ru-RU" dirty="0" err="1" smtClean="0"/>
              <a:t>крайній</a:t>
            </a:r>
            <a:r>
              <a:rPr lang="ru-RU" dirty="0" smtClean="0"/>
              <a:t> </a:t>
            </a:r>
            <a:r>
              <a:rPr lang="ru-RU" dirty="0" err="1" smtClean="0"/>
              <a:t>півночі</a:t>
            </a:r>
            <a:r>
              <a:rPr lang="ru-RU" dirty="0" smtClean="0"/>
              <a:t> </a:t>
            </a:r>
            <a:r>
              <a:rPr lang="ru-RU" dirty="0" err="1" smtClean="0"/>
              <a:t>Монголії</a:t>
            </a:r>
            <a:r>
              <a:rPr lang="ru-RU" dirty="0" smtClean="0"/>
              <a:t> та </a:t>
            </a:r>
            <a:r>
              <a:rPr lang="ru-RU" dirty="0" err="1" smtClean="0"/>
              <a:t>основну</a:t>
            </a:r>
            <a:r>
              <a:rPr lang="ru-RU" dirty="0" smtClean="0"/>
              <a:t> </a:t>
            </a:r>
            <a:r>
              <a:rPr lang="ru-RU" dirty="0" err="1" smtClean="0"/>
              <a:t>територію</a:t>
            </a:r>
            <a:r>
              <a:rPr lang="ru-RU" dirty="0" smtClean="0"/>
              <a:t> </a:t>
            </a:r>
            <a:r>
              <a:rPr lang="ru-RU" dirty="0" err="1" smtClean="0"/>
              <a:t>штатів</a:t>
            </a:r>
            <a:r>
              <a:rPr lang="ru-RU" dirty="0" smtClean="0"/>
              <a:t> Орегон та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Вашингтон (США) </a:t>
            </a:r>
            <a:r>
              <a:rPr lang="ru-RU" dirty="0" err="1" smtClean="0"/>
              <a:t>і</a:t>
            </a:r>
            <a:r>
              <a:rPr lang="ru-RU" dirty="0" smtClean="0"/>
              <a:t>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dirty="0" err="1" smtClean="0"/>
              <a:t>Шотландії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найбільшим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dirty="0" err="1" smtClean="0"/>
              <a:t>суходільним</a:t>
            </a:r>
            <a:r>
              <a:rPr lang="ru-RU" dirty="0" smtClean="0"/>
              <a:t> </a:t>
            </a:r>
            <a:r>
              <a:rPr lang="ru-RU" dirty="0" err="1" smtClean="0"/>
              <a:t>біомом</a:t>
            </a:r>
            <a:r>
              <a:rPr lang="ru-RU" dirty="0" smtClean="0"/>
              <a:t>.</a:t>
            </a:r>
            <a:endParaRPr lang="ru-RU" b="1" dirty="0"/>
          </a:p>
        </p:txBody>
      </p:sp>
      <p:pic>
        <p:nvPicPr>
          <p:cNvPr id="35843" name="Рисунок 3" descr="2112823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4686300"/>
            <a:ext cx="33337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«Географи»</a:t>
            </a:r>
            <a:endParaRPr lang="ru-RU" smtClean="0"/>
          </a:p>
        </p:txBody>
      </p:sp>
      <p:sp>
        <p:nvSpPr>
          <p:cNvPr id="3686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Окрім хвойних рослин, в тайзі зустрічаються дрібнолисті листопадні дерева — такі як береза, осика, вільха та верба; в основному листопадні дерева зустрічаються в регіонах, де не спостерігаються найнижчі притаманні території тайги зимові температури.</a:t>
            </a:r>
            <a:endParaRPr lang="ru-RU" smtClean="0"/>
          </a:p>
        </p:txBody>
      </p:sp>
      <p:pic>
        <p:nvPicPr>
          <p:cNvPr id="36867" name="Рисунок 3" descr="fa82ad7a88b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4572000"/>
            <a:ext cx="3429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«Літературознавець»</a:t>
            </a:r>
            <a:endParaRPr lang="ru-RU" smtClean="0"/>
          </a:p>
        </p:txBody>
      </p:sp>
      <p:sp>
        <p:nvSpPr>
          <p:cNvPr id="3789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Оповідання -  невеликий прозовий твір, у якому зображено переважно один епізод із життя одного або кількох персонажів.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7891" name="Рисунок 5" descr="x_fe8ac6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3216275"/>
            <a:ext cx="27019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«Літературознавець»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u="sng" dirty="0" smtClean="0"/>
              <a:t>Особливості оповідання:</a:t>
            </a:r>
            <a:endParaRPr lang="ru-RU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Невеликий обсяг;</a:t>
            </a:r>
            <a:endParaRPr lang="ru-RU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Зображено переважно один епізод;</a:t>
            </a:r>
            <a:endParaRPr lang="ru-RU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Події відбуваються протягом короткого часу;</a:t>
            </a:r>
            <a:endParaRPr lang="ru-RU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Невелика кількість дійових осіб;</a:t>
            </a:r>
            <a:endParaRPr lang="ru-RU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Написане прозовою мовою;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8915" name="Рисунок 3" descr="126_274864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83475" y="4572000"/>
            <a:ext cx="11652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Робота в групах</a:t>
            </a:r>
            <a:endParaRPr lang="ru-RU" smtClean="0"/>
          </a:p>
        </p:txBody>
      </p:sp>
      <p:sp>
        <p:nvSpPr>
          <p:cNvPr id="4096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mtClean="0"/>
              <a:t>І. </a:t>
            </a:r>
            <a:r>
              <a:rPr lang="uk-UA" sz="2500" smtClean="0"/>
              <a:t>група. Охарактеризуйте образ Лося («Метод гронування»)</a:t>
            </a:r>
            <a:endParaRPr lang="ru-RU" sz="2500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7" name="Овал 6"/>
          <p:cNvSpPr/>
          <p:nvPr/>
        </p:nvSpPr>
        <p:spPr>
          <a:xfrm>
            <a:off x="7572375" y="4786313"/>
            <a:ext cx="928688" cy="85725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 стрелкой 10"/>
          <p:cNvCxnSpPr>
            <a:endCxn id="1026" idx="3"/>
          </p:cNvCxnSpPr>
          <p:nvPr/>
        </p:nvCxnSpPr>
        <p:spPr>
          <a:xfrm rot="5400000">
            <a:off x="6591300" y="2927350"/>
            <a:ext cx="596900" cy="1492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7" idx="1"/>
            <a:endCxn id="1026" idx="3"/>
          </p:cNvCxnSpPr>
          <p:nvPr/>
        </p:nvCxnSpPr>
        <p:spPr>
          <a:xfrm rot="16200000" flipV="1">
            <a:off x="6456363" y="3659187"/>
            <a:ext cx="939800" cy="1565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026" idx="1"/>
          </p:cNvCxnSpPr>
          <p:nvPr/>
        </p:nvCxnSpPr>
        <p:spPr>
          <a:xfrm>
            <a:off x="1649413" y="3303588"/>
            <a:ext cx="1493837" cy="668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1026" idx="1"/>
          </p:cNvCxnSpPr>
          <p:nvPr/>
        </p:nvCxnSpPr>
        <p:spPr>
          <a:xfrm flipV="1">
            <a:off x="1643063" y="3971925"/>
            <a:ext cx="1500187" cy="11287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428625" y="2786063"/>
            <a:ext cx="1571625" cy="150018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57188" y="4429125"/>
            <a:ext cx="1571625" cy="15001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215188" y="2786063"/>
            <a:ext cx="1571625" cy="150018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215188" y="4429125"/>
            <a:ext cx="1571625" cy="15001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72" name="Рисунок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3000375"/>
            <a:ext cx="30003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3" name="TextBox 30"/>
          <p:cNvSpPr txBox="1">
            <a:spLocks noChangeArrowheads="1"/>
          </p:cNvSpPr>
          <p:nvPr/>
        </p:nvSpPr>
        <p:spPr bwMode="auto">
          <a:xfrm>
            <a:off x="500063" y="3286125"/>
            <a:ext cx="13573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Calibri" pitchFamily="34" charset="0"/>
              </a:rPr>
              <a:t>Зовнішність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0974" name="TextBox 32"/>
          <p:cNvSpPr txBox="1">
            <a:spLocks noChangeArrowheads="1"/>
          </p:cNvSpPr>
          <p:nvPr/>
        </p:nvSpPr>
        <p:spPr bwMode="auto">
          <a:xfrm>
            <a:off x="7500938" y="3214688"/>
            <a:ext cx="1143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Calibri" pitchFamily="34" charset="0"/>
              </a:rPr>
              <a:t>Обачний</a:t>
            </a:r>
          </a:p>
          <a:p>
            <a:endParaRPr lang="ru-RU" sz="1500">
              <a:latin typeface="Calibri" pitchFamily="34" charset="0"/>
            </a:endParaRPr>
          </a:p>
        </p:txBody>
      </p:sp>
      <p:sp>
        <p:nvSpPr>
          <p:cNvPr id="40975" name="TextBox 33"/>
          <p:cNvSpPr txBox="1">
            <a:spLocks noChangeArrowheads="1"/>
          </p:cNvSpPr>
          <p:nvPr/>
        </p:nvSpPr>
        <p:spPr bwMode="auto">
          <a:xfrm>
            <a:off x="428625" y="4929188"/>
            <a:ext cx="1500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Calibri" pitchFamily="34" charset="0"/>
              </a:rPr>
              <a:t>Досвідчений, мудрий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0976" name="TextBox 34"/>
          <p:cNvSpPr txBox="1">
            <a:spLocks noChangeArrowheads="1"/>
          </p:cNvSpPr>
          <p:nvPr/>
        </p:nvSpPr>
        <p:spPr bwMode="auto">
          <a:xfrm>
            <a:off x="7215188" y="5000625"/>
            <a:ext cx="164306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Calibri" pitchFamily="34" charset="0"/>
              </a:rPr>
              <a:t>Наполегливий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Робота в групах</a:t>
            </a:r>
            <a:endParaRPr lang="ru-RU" smtClean="0"/>
          </a:p>
        </p:txBody>
      </p:sp>
      <p:sp>
        <p:nvSpPr>
          <p:cNvPr id="4198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mtClean="0"/>
              <a:t>ІІ. Група. Порівняйте образи братів</a:t>
            </a:r>
          </a:p>
          <a:p>
            <a:pPr eaLnBrk="1" hangingPunct="1">
              <a:buFont typeface="Arial" charset="0"/>
              <a:buNone/>
            </a:pPr>
            <a:r>
              <a:rPr lang="uk-UA" smtClean="0"/>
              <a:t>підберезників і дядька Шпичака. Знайдіть </a:t>
            </a:r>
          </a:p>
          <a:p>
            <a:pPr eaLnBrk="1" hangingPunct="1">
              <a:buFont typeface="Arial" charset="0"/>
              <a:buNone/>
            </a:pPr>
            <a:r>
              <a:rPr lang="uk-UA" smtClean="0"/>
              <a:t>спільне і відмінне.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0" y="3643313"/>
          <a:ext cx="6072188" cy="6207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0264"/>
                <a:gridCol w="2063736"/>
                <a:gridCol w="2008230"/>
              </a:tblGrid>
              <a:tr h="6200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Брати</a:t>
                      </a:r>
                      <a:r>
                        <a:rPr kumimoji="0" lang="uk-UA" sz="15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ru-RU" sz="15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r>
                        <a:rPr kumimoji="0" lang="ru-RU" sz="15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підберезники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5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Дядько</a:t>
                      </a:r>
                      <a:r>
                        <a:rPr kumimoji="0" lang="ru-RU" sz="15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Шпичак</a:t>
                      </a:r>
                      <a:endParaRPr lang="ru-RU" sz="15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50" y="4286250"/>
          <a:ext cx="6072188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0264"/>
                <a:gridCol w="4071966"/>
              </a:tblGrid>
              <a:tr h="571504"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Спільне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750" y="4857750"/>
          <a:ext cx="6072188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0264"/>
                <a:gridCol w="2135174"/>
                <a:gridCol w="1936792"/>
              </a:tblGrid>
              <a:tr h="571503"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Відмінне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000" dirty="0" smtClean="0"/>
              <a:t/>
            </a:r>
            <a:br>
              <a:rPr lang="uk-UA" sz="3000" dirty="0" smtClean="0"/>
            </a:br>
            <a:r>
              <a:rPr lang="uk-UA" sz="3000" dirty="0" smtClean="0"/>
              <a:t>Конкурс «Лінгвістичний».  Підбери слова, які починаються на добро і зло.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47500" lnSpcReduction="20000"/>
          </a:bodyPr>
          <a:lstStyle/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1.Добро 	                                                                                    1.Зло 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2.Добро...	                                                                   2.Зло...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3.Добро...                                                                                   3.Зло...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4.Добро...                                                                                   4.Зло...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5.Добро...	                                                                   5.Зло...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6.Добро...                                                                                   6.Зло...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7.Добро...                                                                                   7.Зло...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8.Добро...                                                                                    8.Зло...</a:t>
            </a:r>
            <a:endParaRPr lang="ru-RU" sz="3800" dirty="0" smtClean="0"/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800" dirty="0" smtClean="0"/>
              <a:t>9.Добро...                                                                                    9. Зло...</a:t>
            </a:r>
            <a:endParaRPr lang="ru-RU" sz="3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3011" name="Рисунок 4" descr="0b063d5f5d3a3002b9cdae6fd42238c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85938"/>
            <a:ext cx="178593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Рисунок 5" descr="vengefulsmiley-039DD160E404E307D0F1193E468E56D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4857750"/>
            <a:ext cx="2117725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Народна мудрість</a:t>
            </a:r>
            <a:endParaRPr lang="ru-RU" smtClean="0"/>
          </a:p>
        </p:txBody>
      </p:sp>
      <p:pic>
        <p:nvPicPr>
          <p:cNvPr id="44034" name="Содержимое 4" descr="dic_big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93825" y="1600200"/>
            <a:ext cx="63563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Мета: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Ознайомити із життям і творчістю письменника;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Опрацювати зміст оповідання Є.Гуцала </a:t>
            </a:r>
            <a:r>
              <a:rPr lang="uk-UA" dirty="0" err="1" smtClean="0"/>
              <a:t>“Лось”</a:t>
            </a:r>
            <a:r>
              <a:rPr lang="uk-UA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 Навчати знаходити та коментувати в оповіданні найбільш вражаючі фрагменти, давати власну оцінку зображуваному;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/>
              <a:t>Р</a:t>
            </a:r>
            <a:r>
              <a:rPr lang="uk-UA" dirty="0" smtClean="0"/>
              <a:t>озвивати навички виразного читання, уміння переказувати;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Прищеплювати любов до світу природи і людини в ньому;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Виховувати добре й милосердне ставлення до навколишніх;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700" smtClean="0"/>
              <a:t>“Кросворд” Спробуйте визначити формулу взаємин людини та природи:</a:t>
            </a:r>
            <a:endParaRPr lang="ru-RU" sz="2700" smtClean="0"/>
          </a:p>
        </p:txBody>
      </p:sp>
      <p:sp>
        <p:nvSpPr>
          <p:cNvPr id="4505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uk-UA" smtClean="0"/>
          </a:p>
          <a:p>
            <a:pPr eaLnBrk="1" hangingPunct="1">
              <a:buFont typeface="Arial" charset="0"/>
              <a:buNone/>
            </a:pPr>
            <a:r>
              <a:rPr lang="uk-UA" smtClean="0"/>
              <a:t>ЛЮДИНА + ПРИРОДА =   … ( ключове слово)</a:t>
            </a: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1.Що пообіцяв віддати Дядько Шпичак хлопцям за мовчання?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2.У що лось  дедалі глибше занурювався?</a:t>
            </a:r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3.</a:t>
            </a:r>
            <a:r>
              <a:rPr lang="uk-UA" sz="2000" smtClean="0"/>
              <a:t>Якою була весняна крига?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4.По що приїхали хлопці?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5.Якою ставала тиша «з настороженої й сліпої»?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6. Чим ткнув Шпичак вбитого звіра?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7. Куди спробував вискочити лось з ополонки?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8. Хто переслідував лося восени в чорному бору?</a:t>
            </a: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Кросворд</a:t>
            </a:r>
            <a:endParaRPr lang="ru-RU" smtClean="0"/>
          </a:p>
        </p:txBody>
      </p:sp>
      <p:sp>
        <p:nvSpPr>
          <p:cNvPr id="46082" name="Содержимое 1"/>
          <p:cNvSpPr>
            <a:spLocks noGrp="1"/>
          </p:cNvSpPr>
          <p:nvPr>
            <p:ph idx="1"/>
          </p:nvPr>
        </p:nvSpPr>
        <p:spPr>
          <a:xfrm>
            <a:off x="714375" y="1428750"/>
            <a:ext cx="8229600" cy="4525963"/>
          </a:xfrm>
        </p:spPr>
        <p:txBody>
          <a:bodyPr/>
          <a:lstStyle/>
          <a:p>
            <a:pPr eaLnBrk="1" fontAlgn="t" hangingPunct="1"/>
            <a:endParaRPr lang="ru-RU" smtClean="0"/>
          </a:p>
          <a:p>
            <a:pPr eaLnBrk="1" fontAlgn="t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46083" name="Рисунок 4" descr="Безымянысясясясный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285875"/>
            <a:ext cx="70691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Проблемне запитання:</a:t>
            </a:r>
            <a:endParaRPr lang="ru-RU" smtClean="0"/>
          </a:p>
        </p:txBody>
      </p:sp>
      <p:sp>
        <p:nvSpPr>
          <p:cNvPr id="47107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Людина є господарем  чи захисником природи?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Рефлексія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813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mtClean="0"/>
              <a:t>- Що пізнавального й цікавого для вас було на уроці? </a:t>
            </a:r>
            <a:endParaRPr lang="ru-RU" smtClean="0"/>
          </a:p>
          <a:p>
            <a:pPr eaLnBrk="1" hangingPunct="1">
              <a:lnSpc>
                <a:spcPct val="200000"/>
              </a:lnSpc>
              <a:buFontTx/>
              <a:buChar char="-"/>
            </a:pPr>
            <a:r>
              <a:rPr lang="uk-UA" smtClean="0"/>
              <a:t>Який вид роботи  був найцікавішим?</a:t>
            </a:r>
          </a:p>
          <a:p>
            <a:pPr eaLnBrk="1" hangingPunct="1">
              <a:lnSpc>
                <a:spcPct val="200000"/>
              </a:lnSpc>
              <a:buFontTx/>
              <a:buChar char="-"/>
            </a:pPr>
            <a:endParaRPr lang="ru-RU" smtClean="0"/>
          </a:p>
        </p:txBody>
      </p:sp>
      <p:pic>
        <p:nvPicPr>
          <p:cNvPr id="48131" name="Рисунок 3" descr="GUyLWEzO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3524250"/>
            <a:ext cx="23574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000" dirty="0" smtClean="0"/>
              <a:t>Поетична хвилинка.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Бережіть</a:t>
            </a:r>
            <a:r>
              <a:rPr lang="ru-RU" dirty="0" smtClean="0"/>
              <a:t> природу, </a:t>
            </a:r>
            <a:r>
              <a:rPr lang="ru-RU" dirty="0" err="1" smtClean="0"/>
              <a:t>любі</a:t>
            </a:r>
            <a:r>
              <a:rPr lang="ru-RU" dirty="0" smtClean="0"/>
              <a:t> </a:t>
            </a:r>
            <a:r>
              <a:rPr lang="ru-RU" dirty="0" err="1" smtClean="0"/>
              <a:t>діти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Я до </a:t>
            </a:r>
            <a:r>
              <a:rPr lang="ru-RU" dirty="0" err="1" smtClean="0"/>
              <a:t>цього</a:t>
            </a:r>
            <a:r>
              <a:rPr lang="ru-RU" dirty="0" smtClean="0"/>
              <a:t> все </a:t>
            </a:r>
            <a:r>
              <a:rPr lang="ru-RU" dirty="0" err="1" smtClean="0"/>
              <a:t>життя</a:t>
            </a:r>
            <a:r>
              <a:rPr lang="ru-RU" dirty="0" smtClean="0"/>
              <a:t> вас закликаю.</a:t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байдуже</a:t>
            </a:r>
            <a:r>
              <a:rPr lang="ru-RU" i="1" dirty="0" smtClean="0"/>
              <a:t> </a:t>
            </a:r>
            <a:r>
              <a:rPr lang="ru-RU" dirty="0" smtClean="0"/>
              <a:t>ставиться до </a:t>
            </a:r>
            <a:r>
              <a:rPr lang="ru-RU" dirty="0" err="1" smtClean="0"/>
              <a:t>неї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Той у грудях </a:t>
            </a:r>
            <a:r>
              <a:rPr lang="ru-RU" dirty="0" err="1" smtClean="0"/>
              <a:t>серденька</a:t>
            </a:r>
            <a:r>
              <a:rPr lang="ru-RU" dirty="0" smtClean="0"/>
              <a:t> не </a:t>
            </a:r>
            <a:r>
              <a:rPr lang="ru-RU" dirty="0" err="1" smtClean="0"/>
              <a:t>має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немає</a:t>
            </a:r>
            <a:r>
              <a:rPr lang="ru-RU" dirty="0" smtClean="0"/>
              <a:t> в грудях,</a:t>
            </a:r>
            <a:br>
              <a:rPr lang="ru-RU" dirty="0" smtClean="0"/>
            </a:br>
            <a:r>
              <a:rPr lang="ru-RU" dirty="0" smtClean="0"/>
              <a:t>До </a:t>
            </a:r>
            <a:r>
              <a:rPr lang="ru-RU" dirty="0" err="1" smtClean="0"/>
              <a:t>природи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байдужий</a:t>
            </a:r>
            <a:r>
              <a:rPr lang="ru-RU" dirty="0" smtClean="0"/>
              <a:t> буде,</a:t>
            </a:r>
            <a:br>
              <a:rPr lang="ru-RU" dirty="0" smtClean="0"/>
            </a:br>
            <a:r>
              <a:rPr lang="ru-RU" dirty="0" err="1" smtClean="0"/>
              <a:t>Пам'ятаймо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я,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ти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err="1" smtClean="0"/>
              <a:t>Маймо</a:t>
            </a:r>
            <a:r>
              <a:rPr lang="ru-RU" dirty="0" smtClean="0"/>
              <a:t> в </a:t>
            </a:r>
            <a:r>
              <a:rPr lang="ru-RU" dirty="0" err="1" smtClean="0"/>
              <a:t>серці</a:t>
            </a:r>
            <a:r>
              <a:rPr lang="ru-RU" dirty="0" smtClean="0"/>
              <a:t> зерна </a:t>
            </a:r>
            <a:r>
              <a:rPr lang="ru-RU" dirty="0" err="1" smtClean="0"/>
              <a:t>доброти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Ці</a:t>
            </a:r>
            <a:r>
              <a:rPr lang="ru-RU" dirty="0" smtClean="0"/>
              <a:t> </a:t>
            </a:r>
            <a:r>
              <a:rPr lang="ru-RU" dirty="0" err="1" smtClean="0"/>
              <a:t>зернятка</a:t>
            </a:r>
            <a:r>
              <a:rPr lang="ru-RU" dirty="0" smtClean="0"/>
              <a:t> </a:t>
            </a:r>
            <a:r>
              <a:rPr lang="ru-RU" dirty="0" err="1" smtClean="0"/>
              <a:t>будуть</a:t>
            </a:r>
            <a:r>
              <a:rPr lang="ru-RU" dirty="0" smtClean="0"/>
              <a:t> </a:t>
            </a:r>
            <a:r>
              <a:rPr lang="ru-RU" dirty="0" err="1" smtClean="0"/>
              <a:t>проростати</a:t>
            </a:r>
            <a:r>
              <a:rPr lang="ru-RU" dirty="0" smtClean="0"/>
              <a:t> -</a:t>
            </a:r>
            <a:br>
              <a:rPr lang="ru-RU" dirty="0" smtClean="0"/>
            </a:br>
            <a:r>
              <a:rPr lang="ru-RU" dirty="0" err="1" smtClean="0"/>
              <a:t>Спів</a:t>
            </a:r>
            <a:r>
              <a:rPr lang="ru-RU" dirty="0" smtClean="0"/>
              <a:t> </a:t>
            </a:r>
            <a:r>
              <a:rPr lang="ru-RU" dirty="0" err="1" smtClean="0"/>
              <a:t>почуєте</a:t>
            </a:r>
            <a:r>
              <a:rPr lang="ru-RU" dirty="0" smtClean="0"/>
              <a:t> </a:t>
            </a:r>
            <a:r>
              <a:rPr lang="ru-RU" dirty="0" err="1" smtClean="0"/>
              <a:t>душі</a:t>
            </a:r>
            <a:r>
              <a:rPr lang="ru-RU" dirty="0" smtClean="0"/>
              <a:t> </a:t>
            </a:r>
            <a:r>
              <a:rPr lang="ru-RU" dirty="0" err="1" smtClean="0"/>
              <a:t>своєї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Про природу станете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дбати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err="1" smtClean="0"/>
              <a:t>Вірним</a:t>
            </a:r>
            <a:r>
              <a:rPr lang="ru-RU" dirty="0" smtClean="0"/>
              <a:t> другом станете для </a:t>
            </a:r>
            <a:r>
              <a:rPr lang="ru-RU" dirty="0" err="1" smtClean="0"/>
              <a:t>неї</a:t>
            </a:r>
            <a:r>
              <a:rPr lang="ru-RU" dirty="0" smtClean="0"/>
              <a:t>.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(Л.Українка)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700" smtClean="0"/>
              <a:t>Домашнє завдання:</a:t>
            </a:r>
          </a:p>
        </p:txBody>
      </p:sp>
      <p:sp>
        <p:nvSpPr>
          <p:cNvPr id="5017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І.Група. </a:t>
            </a:r>
            <a:r>
              <a:rPr lang="ru-RU" smtClean="0"/>
              <a:t>Намалюй</a:t>
            </a:r>
            <a:r>
              <a:rPr lang="uk-UA" smtClean="0"/>
              <a:t>те ілюстрацію до твору;  Напишіть лист-звернення  дядьку Шпичаку.</a:t>
            </a:r>
            <a:endParaRPr lang="ru-RU" smtClean="0"/>
          </a:p>
          <a:p>
            <a:pPr eaLnBrk="1" hangingPunct="1"/>
            <a:r>
              <a:rPr lang="uk-UA" smtClean="0"/>
              <a:t>ІІ.Група. Намалюйте ілюстрацію до твору; Спрогнозуйте кінцівку оповідання, уявивши, що в творі не з’явився  дядько Шпичак.</a:t>
            </a: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6000" smtClean="0">
                <a:solidFill>
                  <a:srgbClr val="FFFF00"/>
                </a:solidFill>
              </a:rPr>
              <a:t> Дякую за урок!</a:t>
            </a:r>
            <a:endParaRPr lang="ru-RU" sz="6000" smtClean="0">
              <a:solidFill>
                <a:srgbClr val="FFFF00"/>
              </a:solidFill>
            </a:endParaRPr>
          </a:p>
        </p:txBody>
      </p:sp>
      <p:sp>
        <p:nvSpPr>
          <p:cNvPr id="5120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Випереджувальне завдання:</a:t>
            </a:r>
            <a:endParaRPr lang="ru-RU" smtClean="0"/>
          </a:p>
        </p:txBody>
      </p:sp>
      <p:sp>
        <p:nvSpPr>
          <p:cNvPr id="16387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ознайомитися зі  змістом оповідання Євгена Гуцала “Лось”. 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FFFF00"/>
                </a:solidFill>
              </a:rPr>
              <a:t>Епіграф:</a:t>
            </a:r>
            <a:endParaRPr lang="ru-RU" b="1" smtClean="0">
              <a:solidFill>
                <a:srgbClr val="FFFF00"/>
              </a:solidFill>
            </a:endParaRPr>
          </a:p>
        </p:txBody>
      </p:sp>
      <p:sp>
        <p:nvSpPr>
          <p:cNvPr id="17411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eaLnBrk="1" hangingPunct="1">
              <a:buFont typeface="Arial" charset="0"/>
              <a:buNone/>
            </a:pPr>
            <a:r>
              <a:rPr lang="uk-UA" b="1" smtClean="0">
                <a:solidFill>
                  <a:srgbClr val="FFFF00"/>
                </a:solidFill>
              </a:rPr>
              <a:t>Все на землі, все треба берегти –</a:t>
            </a:r>
            <a:endParaRPr lang="ru-RU" b="1" smtClean="0">
              <a:solidFill>
                <a:srgbClr val="FFFF00"/>
              </a:solidFill>
            </a:endParaRPr>
          </a:p>
          <a:p>
            <a:pPr algn="r" eaLnBrk="1" hangingPunct="1">
              <a:buFont typeface="Arial" charset="0"/>
              <a:buNone/>
            </a:pPr>
            <a:r>
              <a:rPr lang="uk-UA" b="1" smtClean="0">
                <a:solidFill>
                  <a:srgbClr val="FFFF00"/>
                </a:solidFill>
              </a:rPr>
              <a:t>І птаха і звіра, і оту рослину,</a:t>
            </a:r>
            <a:endParaRPr lang="ru-RU" b="1" smtClean="0">
              <a:solidFill>
                <a:srgbClr val="FFFF00"/>
              </a:solidFill>
            </a:endParaRPr>
          </a:p>
          <a:p>
            <a:pPr algn="r" eaLnBrk="1" hangingPunct="1">
              <a:buFont typeface="Arial" charset="0"/>
              <a:buNone/>
            </a:pPr>
            <a:r>
              <a:rPr lang="uk-UA" b="1" smtClean="0">
                <a:solidFill>
                  <a:srgbClr val="FFFF00"/>
                </a:solidFill>
              </a:rPr>
              <a:t>Не чванься тим, що цар природи – </a:t>
            </a:r>
            <a:endParaRPr lang="ru-RU" b="1" smtClean="0">
              <a:solidFill>
                <a:srgbClr val="FFFF00"/>
              </a:solidFill>
            </a:endParaRPr>
          </a:p>
          <a:p>
            <a:pPr algn="r" eaLnBrk="1" hangingPunct="1">
              <a:buFont typeface="Arial" charset="0"/>
              <a:buNone/>
            </a:pPr>
            <a:r>
              <a:rPr lang="uk-UA" b="1" smtClean="0">
                <a:solidFill>
                  <a:srgbClr val="FFFF00"/>
                </a:solidFill>
              </a:rPr>
              <a:t>Бо врешті, ти його частинка.</a:t>
            </a:r>
            <a:endParaRPr lang="ru-RU" b="1" smtClean="0">
              <a:solidFill>
                <a:srgbClr val="FFFF00"/>
              </a:solidFill>
            </a:endParaRPr>
          </a:p>
          <a:p>
            <a:pPr algn="r" eaLnBrk="1" hangingPunct="1">
              <a:buFont typeface="Arial" charset="0"/>
              <a:buNone/>
            </a:pPr>
            <a:endParaRPr lang="uk-UA" b="1" smtClean="0">
              <a:solidFill>
                <a:srgbClr val="FFFF00"/>
              </a:solidFill>
            </a:endParaRPr>
          </a:p>
          <a:p>
            <a:pPr algn="r" eaLnBrk="1" hangingPunct="1">
              <a:buFont typeface="Arial" charset="0"/>
              <a:buNone/>
            </a:pPr>
            <a:endParaRPr lang="uk-UA" b="1" smtClean="0">
              <a:solidFill>
                <a:srgbClr val="FFFF00"/>
              </a:solidFill>
            </a:endParaRPr>
          </a:p>
          <a:p>
            <a:pPr algn="r" eaLnBrk="1" hangingPunct="1">
              <a:buFont typeface="Arial" charset="0"/>
              <a:buNone/>
            </a:pPr>
            <a:r>
              <a:rPr lang="uk-UA" b="1" smtClean="0">
                <a:solidFill>
                  <a:srgbClr val="FFFF00"/>
                </a:solidFill>
              </a:rPr>
              <a:t>Б.Лепкий</a:t>
            </a:r>
            <a:r>
              <a:rPr lang="uk-UA" smtClean="0">
                <a:solidFill>
                  <a:srgbClr val="FFFF00"/>
                </a:solidFill>
              </a:rPr>
              <a:t>.</a:t>
            </a:r>
            <a:endParaRPr lang="ru-RU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Проблемне запитання :</a:t>
            </a:r>
            <a:endParaRPr lang="ru-RU" smtClean="0"/>
          </a:p>
        </p:txBody>
      </p:sp>
      <p:sp>
        <p:nvSpPr>
          <p:cNvPr id="18435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Людина є господарем  чи захисником природи?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«Біографи»</a:t>
            </a:r>
            <a:endParaRPr lang="ru-RU" smtClean="0"/>
          </a:p>
        </p:txBody>
      </p:sp>
      <p:sp>
        <p:nvSpPr>
          <p:cNvPr id="1945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2200" smtClean="0"/>
              <a:t>Євген Гуцало народився 14 січня 1937 року в селі Старий Животів на Вінниччині. Його батьки були вчителями . Хлопчик зі шкільної лави захоплювався читанням, писав цікаві твори мріяв стати письменником. Пробувати себе в літературі почав рано, ще десь у третьому класі. За хатою, в кущах бузку, сам змайстрував собі столика і спекотними днями, ховаючись у затінку писав вірші, </a:t>
            </a:r>
          </a:p>
          <a:p>
            <a:pPr eaLnBrk="1" hangingPunct="1">
              <a:buFont typeface="Arial" charset="0"/>
              <a:buNone/>
            </a:pPr>
            <a:r>
              <a:rPr lang="uk-UA" sz="2200" smtClean="0"/>
              <a:t>   оповідання. Хлопець твердо вирішив стати</a:t>
            </a:r>
          </a:p>
          <a:p>
            <a:pPr eaLnBrk="1" hangingPunct="1">
              <a:buFont typeface="Arial" charset="0"/>
              <a:buNone/>
            </a:pPr>
            <a:r>
              <a:rPr lang="uk-UA" sz="2200" smtClean="0"/>
              <a:t>   журналістом. Вступити до Київського </a:t>
            </a:r>
          </a:p>
          <a:p>
            <a:pPr eaLnBrk="1" hangingPunct="1">
              <a:buFont typeface="Arial" charset="0"/>
              <a:buNone/>
            </a:pPr>
            <a:r>
              <a:rPr lang="uk-UA" sz="2200" smtClean="0"/>
              <a:t>   університету на факультет журналістики </a:t>
            </a:r>
          </a:p>
          <a:p>
            <a:pPr eaLnBrk="1" hangingPunct="1">
              <a:buFont typeface="Arial" charset="0"/>
              <a:buNone/>
            </a:pPr>
            <a:r>
              <a:rPr lang="uk-UA" sz="2200" smtClean="0"/>
              <a:t>   йому не вдалося. Уже через  рік став </a:t>
            </a:r>
          </a:p>
          <a:p>
            <a:pPr eaLnBrk="1" hangingPunct="1">
              <a:buFont typeface="Arial" charset="0"/>
              <a:buNone/>
            </a:pPr>
            <a:r>
              <a:rPr lang="uk-UA" sz="2200" smtClean="0"/>
              <a:t>   студентом Ніжинського педінституту.</a:t>
            </a:r>
            <a:endParaRPr lang="ru-RU" sz="2200" smtClean="0"/>
          </a:p>
        </p:txBody>
      </p:sp>
      <p:pic>
        <p:nvPicPr>
          <p:cNvPr id="4" name="Picture 7" descr="C:\Users\111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 b="14206"/>
          <a:stretch>
            <a:fillRect/>
          </a:stretch>
        </p:blipFill>
        <p:spPr bwMode="auto">
          <a:xfrm>
            <a:off x="6500826" y="3929066"/>
            <a:ext cx="1814510" cy="22859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«Біографи»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Працював журналістом у різних редакціях на Вінниччині, Львівщині і Чернігівщині.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Євген Гуцало автор поетичних книжок, збірок, оповідань, повістей, романів. «Люди серед людей» (Одна з перших збірок оповідань) « Скупана в любистку», «Мертва зона»… Його дитяча проза(точніше – література для дітей батьків) була відзначена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премією імені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Ю.Яновського та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Державною премією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імені Т.Г.Шевченка.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Picture 2" descr="http://shkolaonline.net/public/uploads/images/library/big/854848_2276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143375"/>
            <a:ext cx="1714500" cy="2214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500" smtClean="0"/>
              <a:t>Завдання «Встанови відповідність»</a:t>
            </a:r>
            <a:endParaRPr lang="ru-RU" sz="250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50"/>
          <a:ext cx="8229600" cy="27479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/>
                <a:gridCol w="4114800"/>
              </a:tblGrid>
              <a:tr h="335614"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1.Народився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А.Журналіст у різних редакціях.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2.Закінчив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Б.Премія імені Ю. Яновського та Державна премія імені Т.Г.Шевченка.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3.Працював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В.Село Старий Животів на Вінниччині.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4.Автор поетичних книжок, збірок, оповідань, повістей, романів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Calibri"/>
                          <a:ea typeface="Calibri"/>
                          <a:cs typeface="Times New Roman"/>
                        </a:rPr>
                        <a:t>Г. «Люди серед людей», «Мертва зона», «Скупана в любистку».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132"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5.Лауреат премії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Д.Ніжинський педагогічний інститут.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</TotalTime>
  <Words>951</Words>
  <Application>Microsoft Office PowerPoint</Application>
  <PresentationFormat>Экран (4:3)</PresentationFormat>
  <Paragraphs>172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Тема Office</vt:lpstr>
      <vt:lpstr>Слайд 1</vt:lpstr>
      <vt:lpstr>Тема уроку</vt:lpstr>
      <vt:lpstr>Мета:</vt:lpstr>
      <vt:lpstr>Випереджувальне завдання:</vt:lpstr>
      <vt:lpstr>Епіграф:</vt:lpstr>
      <vt:lpstr>Проблемне запитання :</vt:lpstr>
      <vt:lpstr>«Біографи»</vt:lpstr>
      <vt:lpstr>«Біографи»</vt:lpstr>
      <vt:lpstr>Завдання «Встанови відповідність»</vt:lpstr>
      <vt:lpstr> «Біологи»</vt:lpstr>
      <vt:lpstr> «Біологи»</vt:lpstr>
      <vt:lpstr>«Біологи»</vt:lpstr>
      <vt:lpstr>«Біологи»</vt:lpstr>
      <vt:lpstr>«Біологи»</vt:lpstr>
      <vt:lpstr> «Біологи»</vt:lpstr>
      <vt:lpstr> «Біологи»</vt:lpstr>
      <vt:lpstr> «Біологи»</vt:lpstr>
      <vt:lpstr> «Біологи»</vt:lpstr>
      <vt:lpstr> «Географи»</vt:lpstr>
      <vt:lpstr>«Географи»</vt:lpstr>
      <vt:lpstr>«Географи»</vt:lpstr>
      <vt:lpstr>«Географи»</vt:lpstr>
      <vt:lpstr>«Географи»</vt:lpstr>
      <vt:lpstr> «Літературознавець»</vt:lpstr>
      <vt:lpstr>«Літературознавець»</vt:lpstr>
      <vt:lpstr>Робота в групах</vt:lpstr>
      <vt:lpstr>Робота в групах</vt:lpstr>
      <vt:lpstr> Конкурс «Лінгвістичний».  Підбери слова, які починаються на добро і зло. </vt:lpstr>
      <vt:lpstr>Народна мудрість</vt:lpstr>
      <vt:lpstr>“Кросворд” Спробуйте визначити формулу взаємин людини та природи:</vt:lpstr>
      <vt:lpstr>Кросворд</vt:lpstr>
      <vt:lpstr>Проблемне запитання:</vt:lpstr>
      <vt:lpstr> Рефлексія </vt:lpstr>
      <vt:lpstr>Поетична хвилинка. </vt:lpstr>
      <vt:lpstr>Домашнє завдання:</vt:lpstr>
      <vt:lpstr> Дякую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Євген Гуцало - “Лось”</dc:title>
  <dc:creator>Евген</dc:creator>
  <cp:lastModifiedBy>жека</cp:lastModifiedBy>
  <cp:revision>77</cp:revision>
  <dcterms:created xsi:type="dcterms:W3CDTF">2014-04-10T07:03:53Z</dcterms:created>
  <dcterms:modified xsi:type="dcterms:W3CDTF">2017-02-05T14:47:59Z</dcterms:modified>
</cp:coreProperties>
</file>