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13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E69155F0-FE9D-4800-8426-B495E4390B87}" type="datetimeFigureOut">
              <a:rPr lang="uk-UA" smtClean="0"/>
              <a:t>16.11.2016</a:t>
            </a:fld>
            <a:endParaRPr lang="uk-UA"/>
          </a:p>
        </p:txBody>
      </p:sp>
      <p:sp>
        <p:nvSpPr>
          <p:cNvPr id="16" name="Номер слайда 15"/>
          <p:cNvSpPr>
            <a:spLocks noGrp="1"/>
          </p:cNvSpPr>
          <p:nvPr>
            <p:ph type="sldNum" sz="quarter" idx="11"/>
          </p:nvPr>
        </p:nvSpPr>
        <p:spPr/>
        <p:txBody>
          <a:bodyPr/>
          <a:lstStyle/>
          <a:p>
            <a:fld id="{C47892AF-2070-4E66-BDDE-49F490DCDB58}" type="slidenum">
              <a:rPr lang="uk-UA" smtClean="0"/>
              <a:t>‹#›</a:t>
            </a:fld>
            <a:endParaRPr lang="uk-UA"/>
          </a:p>
        </p:txBody>
      </p:sp>
      <p:sp>
        <p:nvSpPr>
          <p:cNvPr id="17" name="Нижний колонтитул 16"/>
          <p:cNvSpPr>
            <a:spLocks noGrp="1"/>
          </p:cNvSpPr>
          <p:nvPr>
            <p:ph type="ftr" sz="quarter" idx="12"/>
          </p:nvPr>
        </p:nvSpPr>
        <p:spPr/>
        <p:txBody>
          <a:bodyPr/>
          <a:lstStyle/>
          <a:p>
            <a:endParaRPr lang="uk-U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69155F0-FE9D-4800-8426-B495E4390B87}" type="datetimeFigureOut">
              <a:rPr lang="uk-UA" smtClean="0"/>
              <a:t>16.11.2016</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47892AF-2070-4E66-BDDE-49F490DCDB58}" type="slidenum">
              <a:rPr lang="uk-UA" smtClean="0"/>
              <a:t>‹#›</a:t>
            </a:fld>
            <a:endParaRPr lang="uk-U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69155F0-FE9D-4800-8426-B495E4390B87}" type="datetimeFigureOut">
              <a:rPr lang="uk-UA" smtClean="0"/>
              <a:t>16.11.2016</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47892AF-2070-4E66-BDDE-49F490DCDB58}" type="slidenum">
              <a:rPr lang="uk-UA" smtClean="0"/>
              <a:t>‹#›</a:t>
            </a:fld>
            <a:endParaRPr lang="uk-U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E69155F0-FE9D-4800-8426-B495E4390B87}" type="datetimeFigureOut">
              <a:rPr lang="uk-UA" smtClean="0"/>
              <a:t>16.11.2016</a:t>
            </a:fld>
            <a:endParaRPr lang="uk-UA"/>
          </a:p>
        </p:txBody>
      </p:sp>
      <p:sp>
        <p:nvSpPr>
          <p:cNvPr id="15" name="Номер слайда 14"/>
          <p:cNvSpPr>
            <a:spLocks noGrp="1"/>
          </p:cNvSpPr>
          <p:nvPr>
            <p:ph type="sldNum" sz="quarter" idx="15"/>
          </p:nvPr>
        </p:nvSpPr>
        <p:spPr/>
        <p:txBody>
          <a:bodyPr/>
          <a:lstStyle>
            <a:lvl1pPr algn="ctr">
              <a:defRPr/>
            </a:lvl1pPr>
          </a:lstStyle>
          <a:p>
            <a:fld id="{C47892AF-2070-4E66-BDDE-49F490DCDB58}" type="slidenum">
              <a:rPr lang="uk-UA" smtClean="0"/>
              <a:t>‹#›</a:t>
            </a:fld>
            <a:endParaRPr lang="uk-UA"/>
          </a:p>
        </p:txBody>
      </p:sp>
      <p:sp>
        <p:nvSpPr>
          <p:cNvPr id="16" name="Нижний колонтитул 15"/>
          <p:cNvSpPr>
            <a:spLocks noGrp="1"/>
          </p:cNvSpPr>
          <p:nvPr>
            <p:ph type="ftr" sz="quarter" idx="16"/>
          </p:nvPr>
        </p:nvSpPr>
        <p:spPr/>
        <p:txBody>
          <a:bodyPr/>
          <a:lstStyle/>
          <a:p>
            <a:endParaRPr lang="uk-UA"/>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E69155F0-FE9D-4800-8426-B495E4390B87}" type="datetimeFigureOut">
              <a:rPr lang="uk-UA" smtClean="0"/>
              <a:t>16.11.2016</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C47892AF-2070-4E66-BDDE-49F490DCDB58}" type="slidenum">
              <a:rPr lang="uk-UA" smtClean="0"/>
              <a:t>‹#›</a:t>
            </a:fld>
            <a:endParaRPr lang="uk-UA"/>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E69155F0-FE9D-4800-8426-B495E4390B87}" type="datetimeFigureOut">
              <a:rPr lang="uk-UA" smtClean="0"/>
              <a:t>16.11.2016</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C47892AF-2070-4E66-BDDE-49F490DCDB58}" type="slidenum">
              <a:rPr lang="uk-UA" smtClean="0"/>
              <a:t>‹#›</a:t>
            </a:fld>
            <a:endParaRPr lang="uk-UA"/>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C47892AF-2070-4E66-BDDE-49F490DCDB58}" type="slidenum">
              <a:rPr lang="uk-UA" smtClean="0"/>
              <a:t>‹#›</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7" name="Дата 6"/>
          <p:cNvSpPr>
            <a:spLocks noGrp="1"/>
          </p:cNvSpPr>
          <p:nvPr>
            <p:ph type="dt" sz="half" idx="10"/>
          </p:nvPr>
        </p:nvSpPr>
        <p:spPr/>
        <p:txBody>
          <a:bodyPr/>
          <a:lstStyle/>
          <a:p>
            <a:fld id="{E69155F0-FE9D-4800-8426-B495E4390B87}" type="datetimeFigureOut">
              <a:rPr lang="uk-UA" smtClean="0"/>
              <a:t>16.11.2016</a:t>
            </a:fld>
            <a:endParaRPr lang="uk-UA"/>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E69155F0-FE9D-4800-8426-B495E4390B87}" type="datetimeFigureOut">
              <a:rPr lang="uk-UA" smtClean="0"/>
              <a:t>16.11.2016</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C47892AF-2070-4E66-BDDE-49F490DCDB58}" type="slidenum">
              <a:rPr lang="uk-UA" smtClean="0"/>
              <a:t>‹#›</a:t>
            </a:fld>
            <a:endParaRPr lang="uk-UA"/>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69155F0-FE9D-4800-8426-B495E4390B87}" type="datetimeFigureOut">
              <a:rPr lang="uk-UA" smtClean="0"/>
              <a:t>16.11.2016</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C47892AF-2070-4E66-BDDE-49F490DCDB58}" type="slidenum">
              <a:rPr lang="uk-UA" smtClean="0"/>
              <a:t>‹#›</a:t>
            </a:fld>
            <a:endParaRPr lang="uk-U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E69155F0-FE9D-4800-8426-B495E4390B87}" type="datetimeFigureOut">
              <a:rPr lang="uk-UA" smtClean="0"/>
              <a:t>16.11.2016</a:t>
            </a:fld>
            <a:endParaRPr lang="uk-UA"/>
          </a:p>
        </p:txBody>
      </p:sp>
      <p:sp>
        <p:nvSpPr>
          <p:cNvPr id="9" name="Номер слайда 8"/>
          <p:cNvSpPr>
            <a:spLocks noGrp="1"/>
          </p:cNvSpPr>
          <p:nvPr>
            <p:ph type="sldNum" sz="quarter" idx="15"/>
          </p:nvPr>
        </p:nvSpPr>
        <p:spPr/>
        <p:txBody>
          <a:bodyPr/>
          <a:lstStyle/>
          <a:p>
            <a:fld id="{C47892AF-2070-4E66-BDDE-49F490DCDB58}" type="slidenum">
              <a:rPr lang="uk-UA" smtClean="0"/>
              <a:t>‹#›</a:t>
            </a:fld>
            <a:endParaRPr lang="uk-UA"/>
          </a:p>
        </p:txBody>
      </p:sp>
      <p:sp>
        <p:nvSpPr>
          <p:cNvPr id="10" name="Нижний колонтитул 9"/>
          <p:cNvSpPr>
            <a:spLocks noGrp="1"/>
          </p:cNvSpPr>
          <p:nvPr>
            <p:ph type="ftr" sz="quarter" idx="16"/>
          </p:nvPr>
        </p:nvSpPr>
        <p:spPr/>
        <p:txBody>
          <a:bodyPr/>
          <a:lstStyle/>
          <a:p>
            <a:endParaRPr lang="uk-U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E69155F0-FE9D-4800-8426-B495E4390B87}" type="datetimeFigureOut">
              <a:rPr lang="uk-UA" smtClean="0"/>
              <a:t>16.11.2016</a:t>
            </a:fld>
            <a:endParaRPr lang="uk-UA"/>
          </a:p>
        </p:txBody>
      </p:sp>
      <p:sp>
        <p:nvSpPr>
          <p:cNvPr id="9" name="Номер слайда 8"/>
          <p:cNvSpPr>
            <a:spLocks noGrp="1"/>
          </p:cNvSpPr>
          <p:nvPr>
            <p:ph type="sldNum" sz="quarter" idx="11"/>
          </p:nvPr>
        </p:nvSpPr>
        <p:spPr/>
        <p:txBody>
          <a:bodyPr/>
          <a:lstStyle/>
          <a:p>
            <a:fld id="{C47892AF-2070-4E66-BDDE-49F490DCDB58}" type="slidenum">
              <a:rPr lang="uk-UA" smtClean="0"/>
              <a:t>‹#›</a:t>
            </a:fld>
            <a:endParaRPr lang="uk-UA"/>
          </a:p>
        </p:txBody>
      </p:sp>
      <p:sp>
        <p:nvSpPr>
          <p:cNvPr id="10" name="Нижний колонтитул 9"/>
          <p:cNvSpPr>
            <a:spLocks noGrp="1"/>
          </p:cNvSpPr>
          <p:nvPr>
            <p:ph type="ftr" sz="quarter" idx="12"/>
          </p:nvPr>
        </p:nvSpPr>
        <p:spPr/>
        <p:txBody>
          <a:bodyPr/>
          <a:lstStyle/>
          <a:p>
            <a:endParaRPr lang="uk-U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E69155F0-FE9D-4800-8426-B495E4390B87}" type="datetimeFigureOut">
              <a:rPr lang="uk-UA" smtClean="0"/>
              <a:t>16.11.2016</a:t>
            </a:fld>
            <a:endParaRPr lang="uk-UA"/>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uk-UA"/>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C47892AF-2070-4E66-BDDE-49F490DCDB58}" type="slidenum">
              <a:rPr lang="uk-UA" smtClean="0"/>
              <a:t>‹#›</a:t>
            </a:fld>
            <a:endParaRPr lang="uk-UA"/>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uk-UA" dirty="0" smtClean="0"/>
              <a:t>Кодацька</a:t>
            </a:r>
            <a:r>
              <a:rPr lang="uk-UA" dirty="0" smtClean="0"/>
              <a:t> фортеця</a:t>
            </a:r>
            <a:br>
              <a:rPr lang="uk-UA" dirty="0" smtClean="0"/>
            </a:br>
            <a:endParaRPr lang="uk-UA"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lnSpcReduction="10000"/>
          </a:bodyPr>
          <a:lstStyle/>
          <a:p>
            <a:r>
              <a:rPr lang="vi-VN" b="1" dirty="0" smtClean="0"/>
              <a:t>Ко́дацька фортеця</a:t>
            </a:r>
            <a:r>
              <a:rPr lang="vi-VN" dirty="0" smtClean="0"/>
              <a:t>, або </a:t>
            </a:r>
            <a:r>
              <a:rPr lang="vi-VN" b="1" dirty="0" smtClean="0"/>
              <a:t>Кода́к</a:t>
            </a:r>
            <a:r>
              <a:rPr lang="vi-VN" dirty="0" smtClean="0"/>
              <a:t> (сучасне </a:t>
            </a:r>
            <a:r>
              <a:rPr lang="vi-VN" i="1" dirty="0" smtClean="0"/>
              <a:t>Кайдаки</a:t>
            </a:r>
            <a:r>
              <a:rPr lang="vi-VN" dirty="0" smtClean="0"/>
              <a:t>; </a:t>
            </a:r>
            <a:r>
              <a:rPr lang="vi-VN" dirty="0" smtClean="0"/>
              <a:t>п</a:t>
            </a:r>
            <a:r>
              <a:rPr lang="ru-RU" dirty="0" err="1" smtClean="0"/>
              <a:t>ол</a:t>
            </a:r>
            <a:r>
              <a:rPr lang="vi-VN" dirty="0" smtClean="0"/>
              <a:t>.</a:t>
            </a:r>
            <a:r>
              <a:rPr lang="vi-VN" dirty="0" smtClean="0"/>
              <a:t> </a:t>
            </a:r>
            <a:r>
              <a:rPr lang="en-US" i="1" dirty="0" err="1" smtClean="0"/>
              <a:t>Kudak</a:t>
            </a:r>
            <a:r>
              <a:rPr lang="en-US" dirty="0" smtClean="0"/>
              <a:t>, </a:t>
            </a:r>
            <a:r>
              <a:rPr lang="vi-VN" i="1" dirty="0" smtClean="0"/>
              <a:t>Кудак</a:t>
            </a:r>
            <a:r>
              <a:rPr lang="vi-VN" dirty="0" smtClean="0"/>
              <a:t> від тюркського «кой» — селище та «даг» — гора, тобто «поселення на горі») — колишня фортеця на правому березі Дніпра напроти Кодацького порогу, що була розташована 10 км нижче сучасного Дніпра, на території села Старі Кодаки.</a:t>
            </a:r>
          </a:p>
          <a:p>
            <a:r>
              <a:rPr lang="vi-VN" dirty="0" smtClean="0"/>
              <a:t>Залишки фортеці розташовані на території нинішнього села Старі Кодаки, частково знищені під час розробки гранітного кар'єру. До нашого часу збереглися лише земляні вали, встановлений в 1910 році з ініціативи Дмитра Яворницького пам'ятний знак і карта-схема.</a:t>
            </a:r>
            <a:endParaRPr lang="vi-VN" dirty="0"/>
          </a:p>
        </p:txBody>
      </p:sp>
      <p:sp>
        <p:nvSpPr>
          <p:cNvPr id="3" name="Заголовок 2"/>
          <p:cNvSpPr>
            <a:spLocks noGrp="1"/>
          </p:cNvSpPr>
          <p:nvPr>
            <p:ph type="title"/>
          </p:nvPr>
        </p:nvSpPr>
        <p:spPr/>
        <p:txBody>
          <a:bodyPr/>
          <a:lstStyle/>
          <a:p>
            <a:r>
              <a:rPr lang="ru-RU" dirty="0" err="1" smtClean="0"/>
              <a:t>Кодацька</a:t>
            </a:r>
            <a:r>
              <a:rPr lang="ru-RU" dirty="0" smtClean="0"/>
              <a:t> </a:t>
            </a:r>
            <a:r>
              <a:rPr lang="ru-RU" dirty="0" err="1" smtClean="0"/>
              <a:t>фортеця</a:t>
            </a:r>
            <a:r>
              <a:rPr lang="ru-RU" dirty="0" smtClean="0"/>
              <a:t> </a:t>
            </a:r>
            <a:endParaRPr lang="uk-UA"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lnSpcReduction="10000"/>
          </a:bodyPr>
          <a:lstStyle/>
          <a:p>
            <a:r>
              <a:rPr lang="uk-UA" dirty="0" smtClean="0"/>
              <a:t>Після підписання польсько-московського мирного договору 1634 року першим укріпленим пунктом, що мав обмежити діяльність запорізького козацтва мала стати фортеця Кодак, збудована на високому кам'янистому правому березі Дніпра. Її будівництво мало на меті встановлення контролю над запорізьким козацтвом та ізоляцію Запорозької Січі. Ініціатором будівництва Кодака був гетьман великий коронний Станіслав </a:t>
            </a:r>
            <a:r>
              <a:rPr lang="uk-UA" dirty="0" err="1" smtClean="0"/>
              <a:t>Конецпольський</a:t>
            </a:r>
            <a:r>
              <a:rPr lang="uk-UA" dirty="0" smtClean="0"/>
              <a:t>, відповідне рішення ухвалив сейм Речі Посполитої у лютому 1635 року. Того ж року почалося будівництво фортеці над першим дніпровським порогом навпроти гирла р. Самари.</a:t>
            </a:r>
          </a:p>
          <a:p>
            <a:endParaRPr lang="ru-RU" dirty="0" smtClean="0"/>
          </a:p>
          <a:p>
            <a:endParaRPr lang="uk-UA" dirty="0"/>
          </a:p>
        </p:txBody>
      </p:sp>
      <p:sp>
        <p:nvSpPr>
          <p:cNvPr id="3" name="Заголовок 2"/>
          <p:cNvSpPr>
            <a:spLocks noGrp="1"/>
          </p:cNvSpPr>
          <p:nvPr>
            <p:ph type="title"/>
          </p:nvPr>
        </p:nvSpPr>
        <p:spPr/>
        <p:txBody>
          <a:bodyPr>
            <a:normAutofit fontScale="90000"/>
          </a:bodyPr>
          <a:lstStyle/>
          <a:p>
            <a:pPr algn="ctr"/>
            <a:r>
              <a:rPr lang="uk-UA" b="1" dirty="0" smtClean="0"/>
              <a:t>Будівництво, польський період</a:t>
            </a:r>
            <a:br>
              <a:rPr lang="uk-UA" b="1" dirty="0" smtClean="0"/>
            </a:br>
            <a:endParaRPr lang="uk-UA"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95536" y="476672"/>
            <a:ext cx="8229600" cy="5580112"/>
          </a:xfrm>
        </p:spPr>
        <p:txBody>
          <a:bodyPr>
            <a:normAutofit fontScale="92500" lnSpcReduction="20000"/>
          </a:bodyPr>
          <a:lstStyle/>
          <a:p>
            <a:r>
              <a:rPr lang="uk-UA" dirty="0" smtClean="0"/>
              <a:t>Збудована польським урядом у липні 1635 з метою ізолювати Запоріжжя і Дон від України, перекрити вихід до Чорного моря і перешкодити втечі селян на Запорозьку Січ, додатковою метою закладення поляками фортеці — захист від набігів татар. «Ключем до Запоріжжя» називали фортецю сучасники. Кодак будувався під керівництвом французького інженера </a:t>
            </a:r>
            <a:r>
              <a:rPr lang="uk-UA" dirty="0" err="1" smtClean="0"/>
              <a:t>Ґійома</a:t>
            </a:r>
            <a:r>
              <a:rPr lang="uk-UA" dirty="0" smtClean="0"/>
              <a:t> </a:t>
            </a:r>
            <a:r>
              <a:rPr lang="uk-UA" dirty="0" err="1" smtClean="0"/>
              <a:t>Левассера</a:t>
            </a:r>
            <a:r>
              <a:rPr lang="uk-UA" dirty="0" smtClean="0"/>
              <a:t> де </a:t>
            </a:r>
            <a:r>
              <a:rPr lang="uk-UA" dirty="0" err="1" smtClean="0"/>
              <a:t>Боплана</a:t>
            </a:r>
            <a:r>
              <a:rPr lang="uk-UA" dirty="0" smtClean="0"/>
              <a:t>. На побудову сейм асигнував 100 тисяч польських злотих. Залога фортеці складалася з 200 німецьких найманців-драгунів на чолі з французьким офіцером Жаном </a:t>
            </a:r>
            <a:r>
              <a:rPr lang="uk-UA" dirty="0" err="1" smtClean="0"/>
              <a:t>Маріоном</a:t>
            </a:r>
            <a:r>
              <a:rPr lang="uk-UA" dirty="0" smtClean="0"/>
              <a:t>. На той час це був невеликий земляний форт, що являв собою чотирикутник, оточений ровом і валом із двома </a:t>
            </a:r>
            <a:r>
              <a:rPr lang="uk-UA" dirty="0" err="1" smtClean="0"/>
              <a:t>напівбастіонами</a:t>
            </a:r>
            <a:r>
              <a:rPr lang="uk-UA" dirty="0" smtClean="0"/>
              <a:t> з півдня</a:t>
            </a:r>
            <a:r>
              <a:rPr lang="uk-UA" dirty="0" smtClean="0"/>
              <a:t>.</a:t>
            </a:r>
            <a:r>
              <a:rPr lang="ru-RU" dirty="0" smtClean="0"/>
              <a:t> У </a:t>
            </a:r>
            <a:r>
              <a:rPr lang="ru-RU" dirty="0" err="1" smtClean="0"/>
              <a:t>ніч</a:t>
            </a:r>
            <a:r>
              <a:rPr lang="ru-RU" dirty="0" smtClean="0"/>
              <a:t> </a:t>
            </a:r>
            <a:r>
              <a:rPr lang="ru-RU" dirty="0" err="1" smtClean="0"/>
              <a:t>з</a:t>
            </a:r>
            <a:r>
              <a:rPr lang="ru-RU" dirty="0" smtClean="0"/>
              <a:t> 17 на 18 </a:t>
            </a:r>
            <a:r>
              <a:rPr lang="ru-RU" dirty="0" err="1" smtClean="0"/>
              <a:t>серпня</a:t>
            </a:r>
            <a:r>
              <a:rPr lang="ru-RU" dirty="0" smtClean="0"/>
              <a:t> 1635 року </a:t>
            </a:r>
            <a:r>
              <a:rPr lang="ru-RU" dirty="0" err="1" smtClean="0"/>
              <a:t>запорізькі</a:t>
            </a:r>
            <a:r>
              <a:rPr lang="ru-RU" dirty="0" smtClean="0"/>
              <a:t> </a:t>
            </a:r>
            <a:r>
              <a:rPr lang="ru-RU" dirty="0" err="1" smtClean="0"/>
              <a:t>козаки</a:t>
            </a:r>
            <a:r>
              <a:rPr lang="ru-RU" dirty="0" smtClean="0"/>
              <a:t> </a:t>
            </a:r>
            <a:r>
              <a:rPr lang="ru-RU" dirty="0" err="1" smtClean="0"/>
              <a:t>під</a:t>
            </a:r>
            <a:r>
              <a:rPr lang="ru-RU" dirty="0" smtClean="0"/>
              <a:t> проводом </a:t>
            </a:r>
            <a:r>
              <a:rPr lang="ru-RU" dirty="0" err="1" smtClean="0"/>
              <a:t>гетьмана</a:t>
            </a:r>
            <a:r>
              <a:rPr lang="ru-RU" dirty="0" smtClean="0"/>
              <a:t> </a:t>
            </a:r>
            <a:r>
              <a:rPr lang="ru-RU" dirty="0" err="1" smtClean="0"/>
              <a:t>Івана</a:t>
            </a:r>
            <a:r>
              <a:rPr lang="ru-RU" dirty="0" smtClean="0"/>
              <a:t> </a:t>
            </a:r>
            <a:r>
              <a:rPr lang="ru-RU" dirty="0" err="1" smtClean="0"/>
              <a:t>Сулими</a:t>
            </a:r>
            <a:r>
              <a:rPr lang="ru-RU" dirty="0" smtClean="0"/>
              <a:t> </a:t>
            </a:r>
            <a:r>
              <a:rPr lang="ru-RU" dirty="0" err="1" smtClean="0"/>
              <a:t>зруйнували</a:t>
            </a:r>
            <a:r>
              <a:rPr lang="ru-RU" dirty="0" smtClean="0"/>
              <a:t> </a:t>
            </a:r>
            <a:r>
              <a:rPr lang="ru-RU" dirty="0" err="1" smtClean="0"/>
              <a:t>Кодацьку</a:t>
            </a:r>
            <a:r>
              <a:rPr lang="ru-RU" dirty="0" smtClean="0"/>
              <a:t> </a:t>
            </a:r>
            <a:r>
              <a:rPr lang="ru-RU" dirty="0" err="1" smtClean="0"/>
              <a:t>фортецю</a:t>
            </a:r>
            <a:r>
              <a:rPr lang="ru-RU" dirty="0" smtClean="0"/>
              <a:t>, </a:t>
            </a:r>
            <a:r>
              <a:rPr lang="ru-RU" dirty="0" err="1" smtClean="0"/>
              <a:t>Маріона</a:t>
            </a:r>
            <a:r>
              <a:rPr lang="ru-RU" dirty="0" smtClean="0"/>
              <a:t> </a:t>
            </a:r>
            <a:r>
              <a:rPr lang="ru-RU" dirty="0" err="1" smtClean="0"/>
              <a:t>було</a:t>
            </a:r>
            <a:r>
              <a:rPr lang="ru-RU" dirty="0" smtClean="0"/>
              <a:t> </a:t>
            </a:r>
            <a:r>
              <a:rPr lang="ru-RU" dirty="0" err="1" smtClean="0"/>
              <a:t>страчено</a:t>
            </a:r>
            <a:r>
              <a:rPr lang="ru-RU" dirty="0" smtClean="0"/>
              <a:t>, а </a:t>
            </a:r>
            <a:r>
              <a:rPr lang="ru-RU" dirty="0" err="1" smtClean="0"/>
              <a:t>фортеця</a:t>
            </a:r>
            <a:r>
              <a:rPr lang="ru-RU" dirty="0" smtClean="0"/>
              <a:t> </a:t>
            </a:r>
            <a:r>
              <a:rPr lang="ru-RU" dirty="0" err="1" smtClean="0"/>
              <a:t>була</a:t>
            </a:r>
            <a:r>
              <a:rPr lang="ru-RU" dirty="0" smtClean="0"/>
              <a:t> </a:t>
            </a:r>
            <a:r>
              <a:rPr lang="ru-RU" dirty="0" err="1" smtClean="0"/>
              <a:t>частково</a:t>
            </a:r>
            <a:r>
              <a:rPr lang="ru-RU" dirty="0" smtClean="0"/>
              <a:t> </a:t>
            </a:r>
            <a:r>
              <a:rPr lang="ru-RU" dirty="0" err="1" smtClean="0"/>
              <a:t>зруйнована</a:t>
            </a:r>
            <a:r>
              <a:rPr lang="ru-RU" dirty="0" smtClean="0"/>
              <a:t>.</a:t>
            </a:r>
            <a:endParaRPr lang="uk-UA" dirty="0" smtClean="0"/>
          </a:p>
          <a:p>
            <a:endParaRPr lang="uk-UA"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lnSpcReduction="20000"/>
          </a:bodyPr>
          <a:lstStyle/>
          <a:p>
            <a:r>
              <a:rPr lang="uk-UA" dirty="0" smtClean="0"/>
              <a:t>У 2013 році у Дніпрі заявили про те, що планують відтворити шедевр фортифікації 17 століття — </a:t>
            </a:r>
            <a:r>
              <a:rPr lang="uk-UA" dirty="0" err="1" smtClean="0"/>
              <a:t>Кодацьку</a:t>
            </a:r>
            <a:r>
              <a:rPr lang="uk-UA" dirty="0" smtClean="0"/>
              <a:t> фортецю, повідомляє </a:t>
            </a:r>
            <a:r>
              <a:rPr lang="en-US" dirty="0" err="1" smtClean="0"/>
              <a:t>Gorod.dp</a:t>
            </a:r>
            <a:r>
              <a:rPr lang="en-US" dirty="0" smtClean="0"/>
              <a:t>. </a:t>
            </a:r>
            <a:r>
              <a:rPr lang="uk-UA" dirty="0" smtClean="0"/>
              <a:t>Про це заявив президент Союзу поляків Дніпропетровської області «</a:t>
            </a:r>
            <a:r>
              <a:rPr lang="uk-UA" dirty="0" err="1" smtClean="0"/>
              <a:t>Огніско</a:t>
            </a:r>
            <a:r>
              <a:rPr lang="uk-UA" dirty="0" smtClean="0"/>
              <a:t>» Антон Яновський. За його словами, вже готовий проект відтворення фортеці з майже 400-річною історією та активно ведеться пошук інвесторів. Він намагався надихнути ідеєю про її реставрацію місцеву громадськість і польську. У сусідній державі навіть були готові виділити кошти під відродження Кодака до Євро-2012. Але Дніпро втратив шанс на проведення футбольного чемпіонату континенту. Якщо знамениту фортецю вийде відтворити, Кодак може стати однією з туристичних перлин Дніпропетровщини.</a:t>
            </a:r>
          </a:p>
          <a:p>
            <a:endParaRPr lang="uk-UA" dirty="0" smtClean="0"/>
          </a:p>
          <a:p>
            <a:endParaRPr lang="uk-UA" dirty="0"/>
          </a:p>
        </p:txBody>
      </p:sp>
      <p:sp>
        <p:nvSpPr>
          <p:cNvPr id="3" name="Заголовок 2"/>
          <p:cNvSpPr>
            <a:spLocks noGrp="1"/>
          </p:cNvSpPr>
          <p:nvPr>
            <p:ph type="title"/>
          </p:nvPr>
        </p:nvSpPr>
        <p:spPr/>
        <p:txBody>
          <a:bodyPr>
            <a:normAutofit fontScale="90000"/>
          </a:bodyPr>
          <a:lstStyle/>
          <a:p>
            <a:pPr algn="ctr"/>
            <a:r>
              <a:rPr lang="uk-UA" b="1" dirty="0" smtClean="0"/>
              <a:t>Проект реставрації</a:t>
            </a:r>
            <a:br>
              <a:rPr lang="uk-UA" b="1" dirty="0" smtClean="0"/>
            </a:br>
            <a:endParaRPr lang="uk-UA"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endParaRPr lang="uk-UA" dirty="0"/>
          </a:p>
        </p:txBody>
      </p:sp>
      <p:sp>
        <p:nvSpPr>
          <p:cNvPr id="3" name="Заголовок 2"/>
          <p:cNvSpPr>
            <a:spLocks noGrp="1"/>
          </p:cNvSpPr>
          <p:nvPr>
            <p:ph type="title"/>
          </p:nvPr>
        </p:nvSpPr>
        <p:spPr/>
        <p:txBody>
          <a:bodyPr/>
          <a:lstStyle/>
          <a:p>
            <a:r>
              <a:rPr lang="ru-RU" dirty="0" smtClean="0"/>
              <a:t>Фото </a:t>
            </a:r>
            <a:r>
              <a:rPr lang="ru-RU" dirty="0" err="1" smtClean="0"/>
              <a:t>Кодацько</a:t>
            </a:r>
            <a:r>
              <a:rPr lang="uk-UA" dirty="0" smtClean="0"/>
              <a:t>ї фортеці</a:t>
            </a:r>
            <a:endParaRPr lang="uk-UA" dirty="0"/>
          </a:p>
        </p:txBody>
      </p:sp>
      <p:pic>
        <p:nvPicPr>
          <p:cNvPr id="1026" name="Picture 2" descr="C:\Users\dan\Desktop\300px-Kodak_(1635).PNG"/>
          <p:cNvPicPr>
            <a:picLocks noChangeAspect="1" noChangeArrowheads="1"/>
          </p:cNvPicPr>
          <p:nvPr/>
        </p:nvPicPr>
        <p:blipFill>
          <a:blip r:embed="rId2" cstate="print"/>
          <a:srcRect/>
          <a:stretch>
            <a:fillRect/>
          </a:stretch>
        </p:blipFill>
        <p:spPr bwMode="auto">
          <a:xfrm>
            <a:off x="467544" y="1412776"/>
            <a:ext cx="4104456" cy="4748086"/>
          </a:xfrm>
          <a:prstGeom prst="rect">
            <a:avLst/>
          </a:prstGeom>
          <a:noFill/>
        </p:spPr>
      </p:pic>
      <p:pic>
        <p:nvPicPr>
          <p:cNvPr id="1027" name="Picture 3" descr="C:\Users\dan\Desktop\31385347.jpg"/>
          <p:cNvPicPr>
            <a:picLocks noChangeAspect="1" noChangeArrowheads="1"/>
          </p:cNvPicPr>
          <p:nvPr/>
        </p:nvPicPr>
        <p:blipFill>
          <a:blip r:embed="rId3" cstate="print"/>
          <a:srcRect/>
          <a:stretch>
            <a:fillRect/>
          </a:stretch>
        </p:blipFill>
        <p:spPr bwMode="auto">
          <a:xfrm>
            <a:off x="4788024" y="1484784"/>
            <a:ext cx="3888432" cy="4646662"/>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620688"/>
            <a:ext cx="8229600" cy="5475312"/>
          </a:xfrm>
        </p:spPr>
        <p:txBody>
          <a:bodyPr/>
          <a:lstStyle/>
          <a:p>
            <a:endParaRPr lang="uk-UA" dirty="0"/>
          </a:p>
        </p:txBody>
      </p:sp>
      <p:pic>
        <p:nvPicPr>
          <p:cNvPr id="2050" name="Picture 2" descr="C:\Users\dan\Desktop\img1.jpg"/>
          <p:cNvPicPr>
            <a:picLocks noChangeAspect="1" noChangeArrowheads="1"/>
          </p:cNvPicPr>
          <p:nvPr/>
        </p:nvPicPr>
        <p:blipFill>
          <a:blip r:embed="rId2" cstate="print"/>
          <a:srcRect/>
          <a:stretch>
            <a:fillRect/>
          </a:stretch>
        </p:blipFill>
        <p:spPr bwMode="auto">
          <a:xfrm>
            <a:off x="467544" y="980728"/>
            <a:ext cx="4695179" cy="5112568"/>
          </a:xfrm>
          <a:prstGeom prst="rect">
            <a:avLst/>
          </a:prstGeom>
          <a:noFill/>
        </p:spPr>
      </p:pic>
      <p:pic>
        <p:nvPicPr>
          <p:cNvPr id="2051" name="Picture 3" descr="C:\Users\dan\Desktop\kodatska-fortetsya.jpg"/>
          <p:cNvPicPr>
            <a:picLocks noChangeAspect="1" noChangeArrowheads="1"/>
          </p:cNvPicPr>
          <p:nvPr/>
        </p:nvPicPr>
        <p:blipFill>
          <a:blip r:embed="rId3" cstate="print"/>
          <a:srcRect/>
          <a:stretch>
            <a:fillRect/>
          </a:stretch>
        </p:blipFill>
        <p:spPr bwMode="auto">
          <a:xfrm>
            <a:off x="5148064" y="764704"/>
            <a:ext cx="3600400" cy="5361657"/>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9</TotalTime>
  <Words>88</Words>
  <Application>Microsoft Office PowerPoint</Application>
  <PresentationFormat>Экран (4:3)</PresentationFormat>
  <Paragraphs>10</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Бумажная</vt:lpstr>
      <vt:lpstr>Кодацька фортеця </vt:lpstr>
      <vt:lpstr>Кодацька фортеця </vt:lpstr>
      <vt:lpstr>Будівництво, польський період </vt:lpstr>
      <vt:lpstr>Слайд 4</vt:lpstr>
      <vt:lpstr>Проект реставрації </vt:lpstr>
      <vt:lpstr>Фото Кодацької фортеці</vt:lpstr>
      <vt:lpstr>Слайд 7</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Кодацька фортеця </dc:title>
  <dc:creator>dan</dc:creator>
  <cp:lastModifiedBy>dan</cp:lastModifiedBy>
  <cp:revision>1</cp:revision>
  <dcterms:created xsi:type="dcterms:W3CDTF">2016-11-16T20:27:32Z</dcterms:created>
  <dcterms:modified xsi:type="dcterms:W3CDTF">2016-11-16T20:37:10Z</dcterms:modified>
</cp:coreProperties>
</file>