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94" r:id="rId2"/>
    <p:sldId id="295" r:id="rId3"/>
    <p:sldId id="289" r:id="rId4"/>
    <p:sldId id="264" r:id="rId5"/>
    <p:sldId id="266" r:id="rId6"/>
    <p:sldId id="269" r:id="rId7"/>
    <p:sldId id="267" r:id="rId8"/>
    <p:sldId id="299" r:id="rId9"/>
    <p:sldId id="272" r:id="rId10"/>
    <p:sldId id="286" r:id="rId11"/>
    <p:sldId id="300" r:id="rId12"/>
    <p:sldId id="298" r:id="rId13"/>
    <p:sldId id="302" r:id="rId14"/>
    <p:sldId id="287" r:id="rId15"/>
    <p:sldId id="312" r:id="rId16"/>
    <p:sldId id="303" r:id="rId17"/>
    <p:sldId id="279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3" r:id="rId26"/>
    <p:sldId id="311" r:id="rId27"/>
    <p:sldId id="280" r:id="rId28"/>
    <p:sldId id="281" r:id="rId29"/>
    <p:sldId id="293" r:id="rId30"/>
    <p:sldId id="282" r:id="rId31"/>
    <p:sldId id="301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97D"/>
    <a:srgbClr val="F7F709"/>
    <a:srgbClr val="180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>
        <p:scale>
          <a:sx n="70" d="100"/>
          <a:sy n="70" d="100"/>
        </p:scale>
        <p:origin x="-666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13216-B5DF-4059-84AD-D1EFA421A7E8}" type="datetimeFigureOut">
              <a:rPr lang="uk-UA" smtClean="0"/>
              <a:pPr/>
              <a:t>20.01.2017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B2527-3CFA-430C-A9B1-BB00942D27E9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5118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56087-2C66-4D7C-8D9E-EB2F0D01640E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BC0C7-A01F-49FC-8D09-A957275BA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45898-D179-4B1D-8807-240D9F2BEA88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347D-DC92-4A7A-B7FE-4B2AF304A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808E4-6433-4F59-8599-28E5C468E686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EA83A-31DC-4B51-B86A-651A85FEFC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84BE-D96E-4DA6-96AE-BCEE2594B8FD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0A50B-29C4-4F86-A6CC-002AA8801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7B7B9-CA80-4090-95A5-3EC8BFC2D36C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839C9-1511-46C3-95C6-94969B15EA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59FAE-3B07-4AF5-9DE0-E64B73BFD9FE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3319A-92A3-4279-A49E-C887F7621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F6602-54E1-47AE-8589-18641AFF465F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B995-14CD-4E91-9EF8-28722F1BE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BA3D0-EE84-45C2-B412-931674D8A429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6435D-764E-43D1-B3F7-563D4ABE0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74673-B19D-4B8D-8110-2A53586FA61F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392D3-EDA4-4296-984C-3684CD342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D0D1F-3DD5-4D59-AAEC-F2FF6DD759F5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DC031-BF77-4203-9DE6-7C12AD444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9066B-F2F1-40FE-A8CA-573B088C6E92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0A57C-4F5B-400A-BFCC-0FA339A30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6B844E-400A-4FCC-B4DF-0376742D1667}" type="datetimeFigureOut">
              <a:rPr lang="ru-RU"/>
              <a:pPr>
                <a:defRPr/>
              </a:pPr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CE2B8A-B0D9-4C03-8BB8-A387AECFC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32575"/>
            <a:ext cx="16383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5" name="Рисунок 8" descr="перо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81303">
            <a:off x="7958138" y="409575"/>
            <a:ext cx="116840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8-&#1040;%20&#1074;&#1110;&#1076;&#1082;&#1088;.%20&#1091;&#1088;&#1086;&#1082;\&#1055;&#1077;&#1085;&#1080;&#1077;%20&#1087;&#1090;&#1080;&#1094;%20&#1074;%20&#1083;&#1077;&#1089;&#1091;%20-%20&#1055;&#1077;&#1085;&#1080;&#1077;%20&#1087;&#1090;&#1080;&#1094;%20&#1074;%20&#1083;&#1077;&#1089;&#1091;%20&#1089;%20&#1084;&#1091;&#1079;&#1099;&#1082;&#1086;&#1081;.mp3" TargetMode="Externa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8-&#1040;%20&#1074;&#1110;&#1076;&#1082;&#1088;.%20&#1091;&#1088;&#1086;&#1082;\muzyka-bez-slov-chris-de-burgh-when-winter-comes-medlennyj-vals_(mp3.cc).mp3" TargetMode="Externa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8-&#1040;%20&#1074;&#1110;&#1076;&#1082;&#1088;.%20&#1091;&#1088;&#1086;&#1082;\Untitled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8-&#1040;%20&#1074;&#1110;&#1076;&#1082;&#1088;.%20&#1091;&#1088;&#1086;&#1082;\&#1075;&#1086;&#1083;&#1086;&#1073;&#1086;&#1088;&#1086;&#1076;&#1100;&#1082;&#1086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7632848" cy="2520280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uk-UA" sz="4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Урок з української літератури</a:t>
            </a:r>
            <a:r>
              <a:rPr lang="uk-UA" sz="4000" dirty="0" smtClean="0">
                <a:ln>
                  <a:solidFill>
                    <a:srgbClr val="0070C0"/>
                  </a:solidFill>
                </a:ln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4000" dirty="0" smtClean="0">
                <a:ln>
                  <a:solidFill>
                    <a:srgbClr val="0070C0"/>
                  </a:solidFill>
                </a:ln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r>
              <a:rPr lang="uk-UA" sz="4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8-А класі</a:t>
            </a:r>
            <a:br>
              <a:rPr lang="uk-UA" sz="4000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14752"/>
            <a:ext cx="8258204" cy="2411411"/>
          </a:xfrm>
        </p:spPr>
        <p:txBody>
          <a:bodyPr/>
          <a:lstStyle/>
          <a:p>
            <a:pPr>
              <a:buNone/>
            </a:pPr>
            <a:endParaRPr lang="uk-UA" dirty="0" smtClean="0">
              <a:ln>
                <a:solidFill>
                  <a:srgbClr val="0070C0"/>
                </a:solidFill>
              </a:ln>
            </a:endParaRPr>
          </a:p>
          <a:p>
            <a:endParaRPr lang="uk-UA" dirty="0" smtClean="0">
              <a:ln>
                <a:solidFill>
                  <a:srgbClr val="0070C0"/>
                </a:solidFill>
              </a:ln>
            </a:endParaRPr>
          </a:p>
          <a:p>
            <a:pPr>
              <a:buNone/>
            </a:pPr>
            <a:r>
              <a:rPr lang="uk-UA" dirty="0" smtClean="0">
                <a:ln>
                  <a:solidFill>
                    <a:srgbClr val="0070C0"/>
                  </a:solidFill>
                </a:ln>
              </a:rPr>
              <a:t>    </a:t>
            </a:r>
            <a:r>
              <a:rPr lang="uk-UA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</a:rPr>
              <a:t>Учитель:</a:t>
            </a:r>
            <a:r>
              <a:rPr lang="uk-UA" dirty="0" smtClean="0">
                <a:ln>
                  <a:solidFill>
                    <a:srgbClr val="0070C0"/>
                  </a:solidFill>
                </a:ln>
              </a:rPr>
              <a:t>    </a:t>
            </a:r>
            <a:r>
              <a:rPr lang="uk-UA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Monotype Corsiva" pitchFamily="66" charset="0"/>
              </a:rPr>
              <a:t>Пікалова </a:t>
            </a:r>
          </a:p>
          <a:p>
            <a:pPr>
              <a:buNone/>
            </a:pPr>
            <a:r>
              <a:rPr lang="uk-UA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Monotype Corsiva" pitchFamily="66" charset="0"/>
              </a:rPr>
              <a:t>                         Віталія  Вікторівна</a:t>
            </a:r>
            <a:endParaRPr lang="uk-UA" dirty="0" smtClean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5" name="Picture 2" descr="C:\Users\User\Downloads\ма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714752"/>
            <a:ext cx="2088232" cy="295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7901014" cy="928686"/>
          </a:xfrm>
        </p:spPr>
        <p:txBody>
          <a:bodyPr/>
          <a:lstStyle/>
          <a:p>
            <a:pPr algn="l"/>
            <a:r>
              <a:rPr lang="uk-UA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 </a:t>
            </a:r>
            <a:r>
              <a:rPr lang="uk-UA" sz="2800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411807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4800" b="1" i="1" u="sng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Верлібр </a:t>
            </a:r>
            <a:r>
              <a:rPr lang="uk-UA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(</a:t>
            </a:r>
            <a:r>
              <a:rPr lang="uk-UA" sz="4000" b="1" i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фр</a:t>
            </a:r>
            <a:r>
              <a:rPr lang="uk-UA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. </a:t>
            </a:r>
            <a:r>
              <a:rPr lang="en-US" sz="4000" b="1" i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verslibre</a:t>
            </a:r>
            <a:r>
              <a:rPr lang="uk-UA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)</a:t>
            </a:r>
            <a:r>
              <a:rPr lang="en-US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–</a:t>
            </a:r>
            <a:r>
              <a:rPr lang="uk-UA" sz="40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sz="4400" b="1" i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B7097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Black" pitchFamily="34" charset="0"/>
              </a:rPr>
              <a:t>вірш, який складається з різностопних рядків, розміщених довільно.</a:t>
            </a:r>
            <a:endParaRPr lang="ru-RU" sz="4400" kern="1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B7097D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uk-UA" b="1" i="1" kern="1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/>
            </a:endParaRPr>
          </a:p>
        </p:txBody>
      </p:sp>
      <p:pic>
        <p:nvPicPr>
          <p:cNvPr id="5" name="Picture 17" descr="J028886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797152"/>
            <a:ext cx="1440160" cy="1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080119"/>
          </a:xfrm>
        </p:spPr>
        <p:txBody>
          <a:bodyPr/>
          <a:lstStyle/>
          <a:p>
            <a:r>
              <a:rPr lang="uk-UA" sz="6000" b="1" dirty="0" err="1" smtClean="0">
                <a:solidFill>
                  <a:srgbClr val="FF0000"/>
                </a:solidFill>
                <a:latin typeface="Comic Sans MS" pitchFamily="66" charset="0"/>
              </a:rPr>
              <a:t>Фізкультхвилинка</a:t>
            </a:r>
            <a:endParaRPr lang="ru-RU" sz="6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ение птиц в лесу - Пение птиц в лесу с музыкой.mp3">
            <a:hlinkClick r:id="" action="ppaction://media"/>
          </p:cNvPr>
          <p:cNvPicPr>
            <a:picLocks noGrp="1" noRot="1" noChangeAspect="1"/>
          </p:cNvPicPr>
          <p:nvPr>
            <p:ph idx="4294967295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95536" y="260648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5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58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Наша мова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5286412"/>
          </a:xfrm>
        </p:spPr>
        <p:txBody>
          <a:bodyPr/>
          <a:lstStyle/>
          <a:p>
            <a:pPr>
              <a:lnSpc>
                <a:spcPct val="200000"/>
              </a:lnSpc>
              <a:buNone/>
            </a:pP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кожне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слово                           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кожне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слово</a:t>
            </a:r>
            <a:endParaRPr lang="ru-RU" sz="2400" dirty="0" smtClean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None/>
            </a:pPr>
            <a:r>
              <a:rPr lang="ru-RU" sz="2400" dirty="0" err="1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нашо</a:t>
            </a:r>
            <a:r>
              <a:rPr lang="uk-UA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ї мови                               нашої мови</a:t>
            </a:r>
          </a:p>
          <a:p>
            <a:pPr>
              <a:lnSpc>
                <a:spcPct val="200000"/>
              </a:lnSpc>
              <a:buNone/>
            </a:pPr>
            <a:r>
              <a:rPr lang="uk-UA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проспіване у Пісні                   записане у Літописі</a:t>
            </a:r>
          </a:p>
          <a:p>
            <a:pPr>
              <a:lnSpc>
                <a:spcPct val="200000"/>
              </a:lnSpc>
              <a:buNone/>
            </a:pPr>
            <a:r>
              <a:rPr lang="uk-UA" sz="22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тож  пісенними словами            тож хай знають вороги</a:t>
            </a:r>
          </a:p>
          <a:p>
            <a:pPr>
              <a:lnSpc>
                <a:spcPct val="200000"/>
              </a:lnSpc>
              <a:buNone/>
            </a:pPr>
            <a:r>
              <a:rPr lang="uk-UA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з побратимами                         якими словами</a:t>
            </a:r>
          </a:p>
          <a:p>
            <a:pPr>
              <a:lnSpc>
                <a:spcPct val="200000"/>
              </a:lnSpc>
              <a:buNone/>
            </a:pPr>
            <a:r>
              <a:rPr lang="uk-UA" sz="24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у товаристві розмовляємо       на самоті мовчимо </a:t>
            </a:r>
            <a:endParaRPr lang="ru-RU" sz="240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1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   </a:t>
            </a:r>
            <a:endParaRPr lang="uk-UA" sz="60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uk-UA" sz="6000" dirty="0" smtClean="0">
                <a:solidFill>
                  <a:srgbClr val="FF0000"/>
                </a:solidFill>
                <a:latin typeface="Arial Black" pitchFamily="34" charset="0"/>
              </a:rPr>
              <a:t>Літературні вправи</a:t>
            </a: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0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011222"/>
          </a:xfrm>
        </p:spPr>
        <p:txBody>
          <a:bodyPr>
            <a:prstTxWarp prst="textTriangleInverted">
              <a:avLst/>
            </a:prstTxWarp>
          </a:bodyPr>
          <a:lstStyle/>
          <a:p>
            <a:r>
              <a:rPr lang="uk-UA" b="1" dirty="0" smtClean="0">
                <a:ln>
                  <a:solidFill>
                    <a:schemeClr val="bg1">
                      <a:lumMod val="10000"/>
                    </a:schemeClr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“гроно-характеристика ”</a:t>
            </a:r>
            <a:endParaRPr lang="ru-RU" b="1" dirty="0">
              <a:ln>
                <a:solidFill>
                  <a:schemeClr val="bg1">
                    <a:lumMod val="10000"/>
                  </a:schemeClr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78769"/>
            <a:ext cx="8286808" cy="47863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Месяц 6"/>
          <p:cNvSpPr/>
          <p:nvPr/>
        </p:nvSpPr>
        <p:spPr>
          <a:xfrm rot="16696873">
            <a:off x="4782478" y="467705"/>
            <a:ext cx="874619" cy="2632090"/>
          </a:xfrm>
          <a:prstGeom prst="moon">
            <a:avLst>
              <a:gd name="adj" fmla="val 7613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мова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Месяц 7"/>
          <p:cNvSpPr/>
          <p:nvPr/>
        </p:nvSpPr>
        <p:spPr>
          <a:xfrm rot="15270138">
            <a:off x="2697084" y="621023"/>
            <a:ext cx="828791" cy="2504911"/>
          </a:xfrm>
          <a:prstGeom prst="moon">
            <a:avLst>
              <a:gd name="adj" fmla="val 78075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dirty="0" smtClean="0"/>
              <a:t>        </a:t>
            </a:r>
            <a:r>
              <a:rPr lang="uk-UA" sz="2800" b="1" dirty="0" smtClean="0">
                <a:solidFill>
                  <a:srgbClr val="002060"/>
                </a:solidFill>
              </a:rPr>
              <a:t>наша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143504" y="1928802"/>
            <a:ext cx="1357322" cy="11430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928794" y="2071678"/>
            <a:ext cx="1428760" cy="13573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214810" y="1928802"/>
            <a:ext cx="1357322" cy="12144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071802" y="2000240"/>
            <a:ext cx="1357322" cy="12144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14744" y="4714884"/>
            <a:ext cx="1357322" cy="135732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214678" y="3857628"/>
            <a:ext cx="1357322" cy="12144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786314" y="2857496"/>
            <a:ext cx="1285884" cy="12144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571736" y="3000372"/>
            <a:ext cx="1357322" cy="11430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714744" y="2857496"/>
            <a:ext cx="1285884" cy="11430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214810" y="3786190"/>
            <a:ext cx="1357322" cy="121444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5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5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50"/>
                            </p:stCondLst>
                            <p:childTnLst>
                              <p:par>
                                <p:cTn id="47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5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 err="1" smtClean="0">
                <a:solidFill>
                  <a:srgbClr val="FF0000"/>
                </a:solidFill>
                <a:latin typeface="Arial Black" pitchFamily="34" charset="0"/>
              </a:rPr>
              <a:t>“Криголам”</a:t>
            </a:r>
            <a:endParaRPr lang="uk-UA" sz="48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В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Е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Р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Л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І 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Б -</a:t>
            </a:r>
          </a:p>
          <a:p>
            <a:pPr>
              <a:buNone/>
            </a:pP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  Р -</a:t>
            </a:r>
          </a:p>
          <a:p>
            <a:endParaRPr lang="uk-UA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User\Desktop\mov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8784976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uzyka-bez-slov-chris-de-burgh-when-winter-comes-medlennyj-vals_(mp3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0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6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00042"/>
            <a:ext cx="7675588" cy="912734"/>
          </a:xfrm>
        </p:spPr>
        <p:txBody>
          <a:bodyPr>
            <a:prstTxWarp prst="textCanUp">
              <a:avLst/>
            </a:prstTxWarp>
          </a:bodyPr>
          <a:lstStyle/>
          <a:p>
            <a:pPr eaLnBrk="1" hangingPunct="1">
              <a:defRPr/>
            </a:pPr>
            <a:r>
              <a:rPr lang="uk-UA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Домашнє завдання</a:t>
            </a:r>
            <a:endParaRPr lang="ru-RU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9512" y="1268760"/>
            <a:ext cx="8750206" cy="391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20000"/>
              </a:spcBef>
              <a:buSzPct val="85000"/>
              <a:defRPr/>
            </a:pPr>
            <a:r>
              <a:rPr lang="uk-UA" sz="3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Обов'язкове :</a:t>
            </a: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стор. 118-123; скласти 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сенкан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“Наша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мова”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uk-UA" sz="3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buSzPct val="85000"/>
              <a:defRPr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За бажанням</a:t>
            </a:r>
            <a:r>
              <a:rPr kumimoji="0" lang="uk-UA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:</a:t>
            </a:r>
            <a:r>
              <a:rPr lang="uk-UA" sz="3600" b="1" i="1" noProof="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sz="3200" b="1" i="1" noProof="0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аписати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есе 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“Мої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враження від прочитаної </a:t>
            </a:r>
            <a:r>
              <a:rPr lang="uk-UA" sz="3200" b="1" i="1" dirty="0" err="1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поезії”</a:t>
            </a:r>
            <a:r>
              <a:rPr lang="uk-UA" sz="3200" b="1" i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 вивчити вірш напам'ять.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tabLst/>
              <a:defRPr/>
            </a:pPr>
            <a:endParaRPr kumimoji="0" lang="uk-UA" sz="36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tabLst/>
              <a:defRPr/>
            </a:pPr>
            <a:endParaRPr kumimoji="0" lang="uk-UA" sz="36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tabLst/>
              <a:defRPr/>
            </a:pPr>
            <a:endParaRPr kumimoji="0" lang="uk-UA" sz="3000" b="1" i="1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Shape 1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79512" y="4797152"/>
            <a:ext cx="2808312" cy="1872208"/>
          </a:xfrm>
          <a:prstGeom prst="roundRect">
            <a:avLst>
              <a:gd name="adj" fmla="val 8594"/>
            </a:avLst>
          </a:prstGeom>
          <a:solidFill>
            <a:srgbClr val="EEEEEE"/>
          </a:solidFill>
          <a:ln>
            <a:noFill/>
          </a:ln>
        </p:spPr>
      </p:pic>
      <p:pic>
        <p:nvPicPr>
          <p:cNvPr id="7" name="Shape 1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56176" y="4797152"/>
            <a:ext cx="2773542" cy="1872208"/>
          </a:xfrm>
          <a:prstGeom prst="roundRect">
            <a:avLst>
              <a:gd name="adj" fmla="val 8594"/>
            </a:avLst>
          </a:prstGeom>
          <a:solidFill>
            <a:srgbClr val="EEEEEE"/>
          </a:solidFill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785794"/>
            <a:ext cx="8280920" cy="1000132"/>
          </a:xfrm>
        </p:spPr>
        <p:txBody>
          <a:bodyPr/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/>
            </a:r>
            <a:br>
              <a:rPr lang="uk-UA" sz="4800" b="1" dirty="0" smtClean="0">
                <a:solidFill>
                  <a:srgbClr val="FF0000"/>
                </a:solidFill>
              </a:rPr>
            </a:br>
            <a:r>
              <a:rPr lang="ru-RU" sz="4800" dirty="0" err="1">
                <a:solidFill>
                  <a:srgbClr val="FF0000"/>
                </a:solidFill>
                <a:latin typeface="Arial Black" pitchFamily="34" charset="0"/>
              </a:rPr>
              <a:t>Проведення</a:t>
            </a:r>
            <a:r>
              <a:rPr lang="ru-RU" sz="4800" dirty="0">
                <a:solidFill>
                  <a:srgbClr val="FF0000"/>
                </a:solidFill>
                <a:latin typeface="Arial Black" pitchFamily="34" charset="0"/>
              </a:rPr>
              <a:t> тестового </a:t>
            </a:r>
            <a:r>
              <a:rPr lang="ru-RU" sz="4800" dirty="0" err="1">
                <a:solidFill>
                  <a:srgbClr val="FF0000"/>
                </a:solidFill>
                <a:latin typeface="Arial Black" pitchFamily="34" charset="0"/>
              </a:rPr>
              <a:t>опитування</a:t>
            </a:r>
            <a:r>
              <a:rPr lang="ru-RU" sz="4800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800" b="1" dirty="0">
                <a:solidFill>
                  <a:srgbClr val="FF0000"/>
                </a:solidFill>
              </a:rPr>
              <a:t/>
            </a:r>
            <a:br>
              <a:rPr lang="ru-RU" sz="4800" b="1" dirty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4" cy="5040560"/>
          </a:xfrm>
        </p:spPr>
        <p:txBody>
          <a:bodyPr/>
          <a:lstStyle/>
          <a:p>
            <a:pPr marL="742950" indent="-742950">
              <a:buAutoNum type="arabicPeriod"/>
            </a:pPr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Кожне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слово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нашої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мови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записане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у: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поученії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Літописі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в)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казці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 2. З побратимами </a:t>
            </a:r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українці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    </a:t>
            </a:r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розмовляють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 словами:</a:t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вишуканими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 smtClean="0">
                <a:solidFill>
                  <a:srgbClr val="002060"/>
                </a:solidFill>
                <a:latin typeface="Arial Black" pitchFamily="34" charset="0"/>
              </a:rPr>
              <a:t>образними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;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пісенними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68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517030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002060"/>
                </a:solidFill>
                <a:latin typeface="Arial Black" pitchFamily="34" charset="0"/>
              </a:rPr>
              <a:t>3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. У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Пісні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проспівано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:</a:t>
            </a:r>
            <a:b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а) слово; б)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подія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історичного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минулого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;</a:t>
            </a:r>
            <a:b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в) все,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що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є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цікавого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у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кожної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Arial Black" pitchFamily="34" charset="0"/>
              </a:rPr>
              <a:t>людини</a:t>
            </a:r>
            <a: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b="1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4.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Хто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знає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якими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словами на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самоті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мовчать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українці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?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Кожна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людина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на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планеті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ворог; в) наш предок.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0001t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21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5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Літопис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—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це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жанр: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сучасності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минулого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майбутнього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6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Мову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українців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В.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Голобородько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називає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: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нашою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пісенною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в)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літописною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34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/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7.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Визначте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, кому з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видатних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письменників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належать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поетичні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рядки: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Ну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що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б,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здавалося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, слова...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Слова та голос —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більш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нічого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А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серце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б’ється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,—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ожива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,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Як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їх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почує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!..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а) І. Франку; б) М.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Рильському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; 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в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) Т. </a:t>
            </a:r>
            <a:r>
              <a:rPr lang="ru-RU" sz="3200" b="1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Шевченку</a:t>
            </a:r>
            <a: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.</a:t>
            </a:r>
            <a:br>
              <a:rPr lang="ru-RU" sz="32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endParaRPr lang="ru-RU" sz="3200" b="1" dirty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8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400" dirty="0" smtClean="0">
                <a:solidFill>
                  <a:srgbClr val="002060"/>
                </a:solidFill>
                <a:latin typeface="Arial Black" pitchFamily="34" charset="0"/>
              </a:rPr>
              <a:t>8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. На думку М.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Рильського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мова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—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втілення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...</a:t>
            </a:r>
            <a:br>
              <a:rPr lang="ru-RU" sz="34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щастя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праці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; в) думки.</a:t>
            </a:r>
            <a:br>
              <a:rPr lang="ru-RU" sz="34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925144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pPr marL="0" indent="0">
              <a:buNone/>
            </a:pP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9. Жанр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художньої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літератури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, в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якому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описується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історичні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події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в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часовій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послідовності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характерний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для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давньої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й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середньовічної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української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літератури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:</a:t>
            </a:r>
            <a:br>
              <a:rPr lang="ru-RU" sz="34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а) роман; б)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пісня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; в) </a:t>
            </a:r>
            <a:r>
              <a:rPr lang="ru-RU" sz="3400" dirty="0" err="1">
                <a:solidFill>
                  <a:srgbClr val="002060"/>
                </a:solidFill>
                <a:latin typeface="Arial Black" pitchFamily="34" charset="0"/>
              </a:rPr>
              <a:t>літопис</a:t>
            </a:r>
            <a:r>
              <a:rPr lang="ru-RU" sz="34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4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09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10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 Словесно-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музичний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твір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ліричного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або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ліро-епічного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характеру,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мелодійний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за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своїм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інтонаційним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малюнком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називається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: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арією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піснею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</a:t>
            </a: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) легендою.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08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11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Кожен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народ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відображає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дійсність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через: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танці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; б)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мову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і культуру;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в)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спортивні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досягнення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12.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Поезія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В.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Голобородька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«Наша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мова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»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закінчується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рядком: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а) «у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товаристві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розмовляємо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»;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б) «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тож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хай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знають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вороги»;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в) «на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самоті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600" dirty="0" err="1">
                <a:solidFill>
                  <a:srgbClr val="002060"/>
                </a:solidFill>
                <a:latin typeface="Arial Black" pitchFamily="34" charset="0"/>
              </a:rPr>
              <a:t>мовчимо</a:t>
            </a:r>
            <a:r>
              <a:rPr lang="ru-RU" sz="3600" dirty="0">
                <a:solidFill>
                  <a:srgbClr val="002060"/>
                </a:solidFill>
                <a:latin typeface="Arial Black" pitchFamily="34" charset="0"/>
              </a:rPr>
              <a:t>».</a:t>
            </a:r>
            <a:br>
              <a:rPr lang="ru-RU" sz="3600" dirty="0">
                <a:solidFill>
                  <a:srgbClr val="00206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64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Відповіді:</a:t>
            </a:r>
            <a:endParaRPr lang="uk-UA" sz="5400" b="1" dirty="0">
              <a:solidFill>
                <a:srgbClr val="C0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uk-UA" sz="4800" b="1" dirty="0" smtClean="0">
                <a:solidFill>
                  <a:srgbClr val="002060"/>
                </a:solidFill>
                <a:cs typeface="Aharoni" pitchFamily="2" charset="-79"/>
              </a:rPr>
              <a:t>1</a:t>
            </a:r>
            <a:r>
              <a:rPr lang="uk-UA" b="1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Б</a:t>
            </a:r>
            <a:r>
              <a:rPr lang="uk-UA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5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b="1" dirty="0" smtClean="0">
                <a:solidFill>
                  <a:srgbClr val="002060"/>
                </a:solidFill>
                <a:latin typeface="Arial Black" pitchFamily="34" charset="0"/>
              </a:rPr>
              <a:t>Б </a:t>
            </a:r>
            <a:r>
              <a:rPr lang="uk-UA" b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9</a:t>
            </a:r>
            <a:r>
              <a:rPr lang="uk-UA" sz="4800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  </a:t>
            </a:r>
            <a:r>
              <a:rPr lang="uk-UA" sz="6600" b="1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</a:p>
          <a:p>
            <a:pPr>
              <a:buNone/>
            </a:pPr>
            <a:r>
              <a:rPr lang="uk-UA" sz="4800" b="1" dirty="0" smtClean="0">
                <a:solidFill>
                  <a:srgbClr val="002060"/>
                </a:solidFill>
              </a:rPr>
              <a:t>2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uk-UA" sz="6600" dirty="0" smtClean="0">
                <a:solidFill>
                  <a:srgbClr val="002060"/>
                </a:solidFill>
              </a:rPr>
              <a:t>  </a:t>
            </a:r>
            <a:r>
              <a:rPr lang="uk-UA" dirty="0" smtClean="0">
                <a:solidFill>
                  <a:srgbClr val="002060"/>
                </a:solidFill>
              </a:rPr>
              <a:t>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6.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b="1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  <a:r>
              <a:rPr lang="uk-UA" sz="6600" dirty="0" smtClean="0">
                <a:solidFill>
                  <a:srgbClr val="002060"/>
                </a:solidFill>
              </a:rPr>
              <a:t>  </a:t>
            </a:r>
            <a:r>
              <a:rPr lang="uk-UA" dirty="0" smtClean="0">
                <a:solidFill>
                  <a:srgbClr val="002060"/>
                </a:solidFill>
              </a:rPr>
              <a:t>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10.</a:t>
            </a:r>
            <a:r>
              <a:rPr lang="uk-UA" dirty="0" smtClean="0">
                <a:solidFill>
                  <a:srgbClr val="002060"/>
                </a:solidFill>
              </a:rPr>
              <a:t>   </a:t>
            </a:r>
            <a:r>
              <a:rPr lang="uk-UA" sz="6600" b="1" dirty="0" smtClean="0">
                <a:solidFill>
                  <a:srgbClr val="002060"/>
                </a:solidFill>
                <a:latin typeface="Arial Black" pitchFamily="34" charset="0"/>
              </a:rPr>
              <a:t>Б</a:t>
            </a:r>
          </a:p>
          <a:p>
            <a:pPr>
              <a:buNone/>
            </a:pPr>
            <a:r>
              <a:rPr lang="uk-UA" sz="4800" b="1" dirty="0" smtClean="0">
                <a:solidFill>
                  <a:srgbClr val="002060"/>
                </a:solidFill>
              </a:rPr>
              <a:t>3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А</a:t>
            </a:r>
            <a:r>
              <a:rPr lang="uk-UA" sz="4000" dirty="0" smtClean="0">
                <a:solidFill>
                  <a:srgbClr val="002060"/>
                </a:solidFill>
                <a:latin typeface="Arial Black" pitchFamily="34" charset="0"/>
              </a:rPr>
              <a:t>  </a:t>
            </a:r>
            <a:r>
              <a:rPr lang="uk-UA" dirty="0" smtClean="0">
                <a:solidFill>
                  <a:srgbClr val="002060"/>
                </a:solidFill>
              </a:rPr>
              <a:t> 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7.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r>
              <a:rPr lang="uk-UA" sz="6600" dirty="0" smtClean="0">
                <a:solidFill>
                  <a:srgbClr val="002060"/>
                </a:solidFill>
              </a:rPr>
              <a:t>   </a:t>
            </a:r>
            <a:r>
              <a:rPr lang="uk-UA" dirty="0" smtClean="0">
                <a:solidFill>
                  <a:srgbClr val="002060"/>
                </a:solidFill>
              </a:rPr>
              <a:t>              </a:t>
            </a:r>
            <a:r>
              <a:rPr lang="uk-UA" sz="4800" b="1" dirty="0" smtClean="0">
                <a:solidFill>
                  <a:srgbClr val="002060"/>
                </a:solidFill>
              </a:rPr>
              <a:t>11.</a:t>
            </a:r>
            <a:r>
              <a:rPr lang="uk-UA" dirty="0" smtClean="0">
                <a:solidFill>
                  <a:srgbClr val="002060"/>
                </a:solidFill>
              </a:rPr>
              <a:t>   </a:t>
            </a:r>
            <a:r>
              <a:rPr lang="uk-UA" sz="6600" b="1" dirty="0" smtClean="0">
                <a:solidFill>
                  <a:srgbClr val="002060"/>
                </a:solidFill>
                <a:latin typeface="Arial Black" pitchFamily="34" charset="0"/>
              </a:rPr>
              <a:t>Б</a:t>
            </a:r>
          </a:p>
          <a:p>
            <a:pPr>
              <a:buNone/>
            </a:pPr>
            <a:r>
              <a:rPr lang="uk-UA" sz="4800" b="1" dirty="0" smtClean="0">
                <a:solidFill>
                  <a:srgbClr val="002060"/>
                </a:solidFill>
              </a:rPr>
              <a:t>4</a:t>
            </a:r>
            <a:r>
              <a:rPr lang="uk-UA" sz="4000" b="1" dirty="0" smtClean="0">
                <a:solidFill>
                  <a:srgbClr val="002060"/>
                </a:solidFill>
              </a:rPr>
              <a:t>.</a:t>
            </a: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Б</a:t>
            </a:r>
            <a:r>
              <a:rPr lang="uk-UA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8.</a:t>
            </a:r>
            <a:r>
              <a:rPr lang="uk-UA" dirty="0" smtClean="0">
                <a:solidFill>
                  <a:srgbClr val="002060"/>
                </a:solidFill>
              </a:rPr>
              <a:t> </a:t>
            </a:r>
            <a:r>
              <a:rPr lang="uk-UA" sz="6600" dirty="0" smtClean="0">
                <a:solidFill>
                  <a:srgbClr val="002060"/>
                </a:solidFill>
                <a:latin typeface="Arial Black" pitchFamily="34" charset="0"/>
              </a:rPr>
              <a:t>В </a:t>
            </a:r>
            <a:r>
              <a:rPr lang="uk-UA" sz="6600" dirty="0" smtClean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     </a:t>
            </a:r>
            <a:r>
              <a:rPr lang="uk-UA" sz="4800" b="1" dirty="0" smtClean="0">
                <a:solidFill>
                  <a:srgbClr val="002060"/>
                </a:solidFill>
              </a:rPr>
              <a:t>12.</a:t>
            </a:r>
            <a:r>
              <a:rPr lang="uk-UA" dirty="0" smtClean="0">
                <a:solidFill>
                  <a:srgbClr val="002060"/>
                </a:solidFill>
              </a:rPr>
              <a:t>   </a:t>
            </a:r>
            <a:r>
              <a:rPr lang="uk-UA" sz="6600" dirty="0" err="1" smtClean="0">
                <a:solidFill>
                  <a:srgbClr val="002060"/>
                </a:solidFill>
                <a:latin typeface="Arial Black" pitchFamily="34" charset="0"/>
              </a:rPr>
              <a:t>В</a:t>
            </a:r>
            <a:endParaRPr lang="uk-UA" sz="6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«Незакінчене речення»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357850"/>
          </a:xfrm>
        </p:spPr>
        <p:txBody>
          <a:bodyPr/>
          <a:lstStyle/>
          <a:p>
            <a:pPr marL="0" indent="0">
              <a:buNone/>
            </a:pPr>
            <a:r>
              <a:rPr lang="uk-UA" sz="5400" b="1" u="sng" dirty="0" smtClean="0">
                <a:solidFill>
                  <a:srgbClr val="002060"/>
                </a:solidFill>
              </a:rPr>
              <a:t>1</a:t>
            </a:r>
            <a:r>
              <a:rPr lang="uk-UA" sz="4800" dirty="0" smtClean="0">
                <a:solidFill>
                  <a:srgbClr val="002060"/>
                </a:solidFill>
              </a:rPr>
              <a:t>.</a:t>
            </a:r>
            <a:r>
              <a:rPr lang="ru-RU" sz="48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Сьогодні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на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уроці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я</a:t>
            </a:r>
            <a:r>
              <a:rPr lang="ru-RU" sz="5400" b="1" i="1" dirty="0" smtClean="0">
                <a:solidFill>
                  <a:srgbClr val="002060"/>
                </a:solidFill>
              </a:rPr>
              <a:t>… </a:t>
            </a:r>
            <a:endParaRPr lang="ru-RU" sz="5400" b="1" i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None/>
            </a:pPr>
            <a:r>
              <a:rPr lang="ru-RU" sz="4800" b="1" i="1" u="sng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lang="ru-RU" sz="48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Найбільше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мені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сподобалось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</a:rPr>
              <a:t>… </a:t>
            </a:r>
            <a:endParaRPr lang="ru-RU" sz="5400" b="1" dirty="0" smtClean="0">
              <a:solidFill>
                <a:srgbClr val="002060"/>
              </a:solidFill>
            </a:endParaRPr>
          </a:p>
          <a:p>
            <a:pPr marL="0" lvl="0" indent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None/>
            </a:pPr>
            <a:r>
              <a:rPr lang="ru-RU" sz="4800" b="1" i="1" u="sng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lang="ru-RU" sz="48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Щоб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5400" b="1" i="1" dirty="0" err="1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сприйняти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uk-UA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поезію В.Голобородька, потрібно…</a:t>
            </a:r>
            <a:r>
              <a:rPr lang="ru-RU" sz="5400" b="1" i="1" dirty="0" smtClean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5400" b="1" i="1" dirty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None/>
            </a:pPr>
            <a:r>
              <a:rPr lang="ru-RU" b="1" i="1" dirty="0">
                <a:solidFill>
                  <a:srgbClr val="002060"/>
                </a:solidFill>
              </a:rPr>
              <a:t>     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4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42844" y="1000108"/>
            <a:ext cx="9286876" cy="3095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isometricOffAxis1Right"/>
              <a:lightRig rig="threePt" dir="t"/>
            </a:scene3d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В радісний , жаданий і прекрасний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i="1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</a:t>
            </a: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час,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Кращі побажання ви прийміть від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i="1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</a:t>
            </a: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нас: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І в вас, і в нас хай буде все гаразд,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4000" b="1" i="1" u="none" strike="noStrike" kern="1200" cap="none" spc="0" normalizeH="0" baseline="0" noProof="0" dirty="0" smtClean="0">
              <a:ln>
                <a:solidFill>
                  <a:srgbClr val="B7097D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1" u="none" strike="noStrike" kern="1200" cap="none" spc="0" normalizeH="0" baseline="0" noProof="0" dirty="0" smtClean="0">
                <a:ln>
                  <a:solidFill>
                    <a:srgbClr val="B7097D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Щоб ви і ми щасливими були.</a:t>
            </a:r>
            <a:endParaRPr kumimoji="0" lang="ru-RU" sz="4000" b="1" i="1" u="none" strike="noStrike" kern="1200" cap="none" spc="0" normalizeH="0" baseline="0" noProof="0" dirty="0" smtClean="0">
              <a:ln>
                <a:solidFill>
                  <a:srgbClr val="B7097D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642910" y="1500174"/>
            <a:ext cx="7643867" cy="478634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uk-UA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Дякуємо всім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4929222" cy="642942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dirty="0" err="1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“Сенкан”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FFC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57363"/>
            <a:ext cx="8858280" cy="4214843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І рядок</a:t>
            </a: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      </a:t>
            </a: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Тема            (іменник)</a:t>
            </a:r>
          </a:p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ІІ рядок      Опис            (2 прикметника)</a:t>
            </a:r>
          </a:p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ІІІ рядок      Дія              (3 дієслова)</a:t>
            </a:r>
          </a:p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І</a:t>
            </a:r>
            <a:r>
              <a:rPr lang="en-US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V</a:t>
            </a: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 рядок      Ставлення, почуття</a:t>
            </a:r>
          </a:p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                                        (речення)</a:t>
            </a:r>
          </a:p>
          <a:p>
            <a:pPr>
              <a:buNone/>
            </a:pPr>
            <a:r>
              <a:rPr lang="en-US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V</a:t>
            </a: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 рядок    Перефразування</a:t>
            </a:r>
          </a:p>
          <a:p>
            <a:pPr>
              <a:buNone/>
            </a:pPr>
            <a:r>
              <a:rPr lang="uk-UA" sz="3000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                                        (узагальнення)</a:t>
            </a:r>
          </a:p>
          <a:p>
            <a:pPr>
              <a:buNone/>
            </a:pPr>
            <a:r>
              <a:rPr lang="uk-UA" dirty="0" smtClean="0">
                <a:ln>
                  <a:solidFill>
                    <a:schemeClr val="accent2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</a:t>
            </a:r>
            <a:endParaRPr lang="ru-RU" dirty="0">
              <a:ln>
                <a:solidFill>
                  <a:schemeClr val="accent2">
                    <a:lumMod val="25000"/>
                  </a:schemeClr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b="1" dirty="0">
                <a:solidFill>
                  <a:srgbClr val="C00000"/>
                </a:solidFill>
                <a:latin typeface="Arial Black" pitchFamily="34" charset="0"/>
              </a:rPr>
              <a:t>Прийом </a:t>
            </a:r>
            <a:endParaRPr lang="uk-UA" sz="44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uk-UA" sz="4400" b="1" dirty="0" err="1" smtClean="0">
                <a:solidFill>
                  <a:srgbClr val="C00000"/>
                </a:solidFill>
                <a:latin typeface="Arial Black" pitchFamily="34" charset="0"/>
              </a:rPr>
              <a:t>“</a:t>
            </a:r>
            <a:r>
              <a:rPr lang="uk-UA" sz="4400" b="1" dirty="0" err="1">
                <a:solidFill>
                  <a:srgbClr val="C00000"/>
                </a:solidFill>
                <a:latin typeface="Arial Black" pitchFamily="34" charset="0"/>
              </a:rPr>
              <a:t>Метод</a:t>
            </a:r>
            <a:r>
              <a:rPr lang="uk-UA" sz="4400" b="1" dirty="0">
                <a:solidFill>
                  <a:srgbClr val="C00000"/>
                </a:solidFill>
                <a:latin typeface="Arial Black" pitchFamily="34" charset="0"/>
              </a:rPr>
              <a:t> передбачення”</a:t>
            </a:r>
            <a:br>
              <a:rPr lang="uk-UA" sz="4400" b="1" dirty="0">
                <a:solidFill>
                  <a:srgbClr val="C00000"/>
                </a:solidFill>
                <a:latin typeface="Arial Black" pitchFamily="34" charset="0"/>
              </a:rPr>
            </a:br>
            <a:endParaRPr lang="uk-UA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6858048" cy="1000132"/>
          </a:xfrm>
        </p:spPr>
        <p:txBody>
          <a:bodyPr>
            <a:prstTxWarp prst="textTriangle">
              <a:avLst>
                <a:gd name="adj" fmla="val 29683"/>
              </a:avLst>
            </a:prstTxWarp>
          </a:bodyPr>
          <a:lstStyle/>
          <a:p>
            <a:r>
              <a:rPr lang="uk-UA" dirty="0" smtClean="0">
                <a:ln>
                  <a:solidFill>
                    <a:schemeClr val="bg1">
                      <a:lumMod val="10000"/>
                    </a:schemeClr>
                  </a:solidFill>
                </a:ln>
                <a:solidFill>
                  <a:srgbClr val="00B050"/>
                </a:solidFill>
              </a:rPr>
              <a:t>Глосарій</a:t>
            </a:r>
            <a:endParaRPr lang="uk-UA" dirty="0">
              <a:ln>
                <a:solidFill>
                  <a:schemeClr val="bg1">
                    <a:lumMod val="10000"/>
                  </a:schemeClr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054485"/>
          </a:xfrm>
        </p:spPr>
        <p:txBody>
          <a:bodyPr/>
          <a:lstStyle/>
          <a:p>
            <a:pPr marL="514350" indent="-514350">
              <a:buNone/>
            </a:pPr>
            <a:r>
              <a:rPr lang="uk-UA" dirty="0" err="1" smtClean="0">
                <a:ln>
                  <a:solidFill>
                    <a:schemeClr val="bg1">
                      <a:lumMod val="10000"/>
                    </a:schemeClr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Ґендер</a:t>
            </a:r>
            <a:r>
              <a:rPr lang="uk-UA" dirty="0" smtClean="0">
                <a:ln>
                  <a:solidFill>
                    <a:schemeClr val="bg1">
                      <a:lumMod val="10000"/>
                    </a:schemeClr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uk-UA" sz="3600" dirty="0" smtClean="0">
                <a:ln>
                  <a:solidFill>
                    <a:schemeClr val="bg1">
                      <a:lumMod val="10000"/>
                    </a:schemeClr>
                  </a:solidFill>
                </a:ln>
                <a:solidFill>
                  <a:schemeClr val="tx1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– соціальна стать людини, на відміну від біологічної статі: соціально-рольовий статус, який визначає соціальні можливості кожної статі в освіті, доступу до влади, сімейну  роль. </a:t>
            </a:r>
            <a:endParaRPr lang="uk-UA" sz="3600" dirty="0">
              <a:ln>
                <a:solidFill>
                  <a:schemeClr val="bg1">
                    <a:lumMod val="10000"/>
                  </a:schemeClr>
                </a:solidFill>
              </a:ln>
              <a:solidFill>
                <a:schemeClr val="tx1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cs typeface="Aharoni" pitchFamily="2" charset="-79"/>
              </a:rPr>
              <a:t>Інтерактивна вправа</a:t>
            </a:r>
            <a:endParaRPr lang="ru-RU" sz="5400" b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929718" cy="4525963"/>
          </a:xfrm>
        </p:spPr>
        <p:txBody>
          <a:bodyPr/>
          <a:lstStyle/>
          <a:p>
            <a:pPr marL="0" indent="0" algn="ctr">
              <a:buNone/>
            </a:pPr>
            <a:endParaRPr lang="uk-UA" sz="60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uk-UA" sz="6000" b="1" dirty="0" smtClean="0">
                <a:solidFill>
                  <a:srgbClr val="002060"/>
                </a:solidFill>
                <a:latin typeface="Arial Black" pitchFamily="34" charset="0"/>
              </a:rPr>
              <a:t>«Мозковий штурм»</a:t>
            </a:r>
            <a:endParaRPr lang="ru-RU" sz="6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5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" name="Untitled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4957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6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14282" y="0"/>
            <a:ext cx="8143932" cy="594928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”Василь Голобородько.</a:t>
            </a:r>
            <a:b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Самобутня постать поета в українській літературі. </a:t>
            </a:r>
            <a:b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Наскрізний патріотизм, філософічність поезії</a:t>
            </a:r>
            <a:b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</a:b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“Наша мова” . Вільний вірш”</a:t>
            </a:r>
          </a:p>
        </p:txBody>
      </p:sp>
      <p:pic>
        <p:nvPicPr>
          <p:cNvPr id="1026" name="Picture 2" descr="C:\Users\User\Desktop\5c0188978e9848159adebc3c16f61c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190" y="4509120"/>
            <a:ext cx="2692270" cy="215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28604"/>
            <a:ext cx="4929222" cy="428628"/>
          </a:xfr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prstTxWarp prst="textDeflate">
              <a:avLst/>
            </a:prstTxWarp>
          </a:bodyPr>
          <a:lstStyle/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6796" dir="1593903" algn="ctr" rotWithShape="0">
                    <a:srgbClr val="FF9933"/>
                  </a:outerShdw>
                </a:effectLst>
                <a:latin typeface="Arial"/>
                <a:cs typeface="Arial"/>
              </a:rPr>
              <a:t>Мета уроку</a:t>
            </a:r>
            <a:endParaRPr lang="ru-RU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56796" dir="1593903" algn="ctr" rotWithShape="0">
                  <a:srgbClr val="FF9933"/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1071546"/>
            <a:ext cx="9107396" cy="5383219"/>
          </a:xfrm>
        </p:spPr>
        <p:txBody>
          <a:bodyPr>
            <a:prstTxWarp prst="textPlain">
              <a:avLst>
                <a:gd name="adj" fmla="val 49233"/>
              </a:avLst>
            </a:prstTxWarp>
          </a:bodyPr>
          <a:lstStyle/>
          <a:p>
            <a:pPr marL="857250" lvl="1" indent="-457200">
              <a:buNone/>
            </a:pPr>
            <a:r>
              <a:rPr lang="uk-UA" sz="2000" dirty="0" smtClean="0">
                <a:solidFill>
                  <a:schemeClr val="bg1">
                    <a:lumMod val="10000"/>
                  </a:schemeClr>
                </a:solidFill>
              </a:rPr>
              <a:t>      </a:t>
            </a:r>
            <a:r>
              <a:rPr lang="uk-UA" sz="20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Ознайомити учнів з життям і творчістю В. Голобородька;  поняттям “вільний </a:t>
            </a:r>
            <a:r>
              <a:rPr lang="uk-UA" sz="2000" b="1" dirty="0" err="1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вірш”</a:t>
            </a:r>
            <a:r>
              <a:rPr lang="uk-UA" sz="20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; проаналізувати його поезію </a:t>
            </a:r>
            <a:r>
              <a:rPr lang="uk-UA" sz="2000" b="1" dirty="0" err="1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“Наша</a:t>
            </a:r>
            <a:r>
              <a:rPr lang="uk-UA" sz="20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uk-UA" sz="2000" b="1" dirty="0" err="1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мова”</a:t>
            </a:r>
            <a:r>
              <a:rPr lang="uk-UA" sz="20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; розвивати асоціативне мислення,  культуру зв'язного мовлення,  пам’ять;  </a:t>
            </a:r>
          </a:p>
          <a:p>
            <a:pPr marL="857250" lvl="1" indent="-457200">
              <a:buNone/>
            </a:pPr>
            <a:r>
              <a:rPr lang="uk-UA" sz="20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10000"/>
                  </a:schemeClr>
                </a:solidFill>
              </a:rPr>
              <a:t>       вміння виразно і вдумливо читати вірші,   грамотно  висловлювати власні думки, робити висновки; виховувати почуття любові                       до  рідної мови,  національної культури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2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214546" y="1428736"/>
            <a:ext cx="671517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Plain">
              <a:avLst>
                <a:gd name="adj" fmla="val 48680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uk-UA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B7097D"/>
              </a:solidFill>
              <a:latin typeface="Arial Black" pitchFamily="34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uk-UA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B7097D"/>
                </a:solidFill>
                <a:latin typeface="Arial Black" pitchFamily="34" charset="0"/>
                <a:cs typeface="Times New Roman" pitchFamily="18" charset="0"/>
              </a:rPr>
              <a:t>Нації вмирають не від інфаркту.</a:t>
            </a:r>
          </a:p>
          <a:p>
            <a:pPr>
              <a:spcBef>
                <a:spcPct val="50000"/>
              </a:spcBef>
              <a:defRPr/>
            </a:pPr>
            <a:r>
              <a:rPr lang="uk-UA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B7097D"/>
                </a:solidFill>
                <a:latin typeface="Arial Black" pitchFamily="34" charset="0"/>
                <a:cs typeface="Times New Roman" pitchFamily="18" charset="0"/>
              </a:rPr>
              <a:t>Спочатку їм відбирає мову.</a:t>
            </a:r>
          </a:p>
          <a:p>
            <a:pPr>
              <a:spcBef>
                <a:spcPct val="50000"/>
              </a:spcBef>
              <a:defRPr/>
            </a:pPr>
            <a:r>
              <a:rPr lang="uk-UA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B7097D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uk-UA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B7097D"/>
                </a:solidFill>
                <a:latin typeface="Arial Black" pitchFamily="34" charset="0"/>
                <a:cs typeface="Times New Roman" pitchFamily="18" charset="0"/>
              </a:rPr>
              <a:t>                                 Ліна Костенко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23574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я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64291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</a:rPr>
              <a:t>Епіграф</a:t>
            </a:r>
            <a:r>
              <a:rPr lang="uk-UA" sz="3200" dirty="0" smtClean="0">
                <a:solidFill>
                  <a:srgbClr val="7030A0"/>
                </a:solidFill>
              </a:rPr>
              <a:t>: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7" name="Picture 7" descr="c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17" y="5040934"/>
            <a:ext cx="2106267" cy="167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голобородьк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1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57158" y="1857364"/>
            <a:ext cx="8286808" cy="328614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  <a:scene3d>
              <a:camera prst="legacyPerspectiveBottom"/>
              <a:lightRig rig="legacyHarsh3" dir="t"/>
            </a:scene3d>
            <a:sp3d extrusionH="8874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uk-UA" sz="36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Impact"/>
              </a:rPr>
              <a:t>Хвилина теорії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перо">
  <a:themeElements>
    <a:clrScheme name="Другая 1">
      <a:dk1>
        <a:srgbClr val="FCE1AF"/>
      </a:dk1>
      <a:lt1>
        <a:srgbClr val="FCE1AF"/>
      </a:lt1>
      <a:dk2>
        <a:srgbClr val="FCE1AF"/>
      </a:dk2>
      <a:lt2>
        <a:srgbClr val="FCE1AF"/>
      </a:lt2>
      <a:accent1>
        <a:srgbClr val="FCE1AF"/>
      </a:accent1>
      <a:accent2>
        <a:srgbClr val="FCE1AF"/>
      </a:accent2>
      <a:accent3>
        <a:srgbClr val="FCE1AF"/>
      </a:accent3>
      <a:accent4>
        <a:srgbClr val="FCE1AF"/>
      </a:accent4>
      <a:accent5>
        <a:srgbClr val="FCE1AF"/>
      </a:accent5>
      <a:accent6>
        <a:srgbClr val="FCE1AF"/>
      </a:accent6>
      <a:hlink>
        <a:srgbClr val="FCE1AF"/>
      </a:hlink>
      <a:folHlink>
        <a:srgbClr val="FCE1A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1748</TotalTime>
  <Words>478</Words>
  <Application>Microsoft Office PowerPoint</Application>
  <PresentationFormat>Экран (4:3)</PresentationFormat>
  <Paragraphs>105</Paragraphs>
  <Slides>31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перо</vt:lpstr>
      <vt:lpstr>Урок з української літератури в 8-А класі </vt:lpstr>
      <vt:lpstr>Презентация PowerPoint</vt:lpstr>
      <vt:lpstr>Презентация PowerPoint</vt:lpstr>
      <vt:lpstr>Презентация PowerPoint</vt:lpstr>
      <vt:lpstr>”Василь Голобородько.  Самобутня постать поета в українській літературі.  Наскрізний патріотизм, філософічність поезії “Наша мова” . Вільний вірш”</vt:lpstr>
      <vt:lpstr>Мета уроку</vt:lpstr>
      <vt:lpstr>Презентация PowerPoint</vt:lpstr>
      <vt:lpstr>Презентация PowerPoint</vt:lpstr>
      <vt:lpstr>Презентация PowerPoint</vt:lpstr>
      <vt:lpstr>  </vt:lpstr>
      <vt:lpstr>Фізкультхвилинка</vt:lpstr>
      <vt:lpstr>Наша мова</vt:lpstr>
      <vt:lpstr> </vt:lpstr>
      <vt:lpstr>“гроно-характеристика ”</vt:lpstr>
      <vt:lpstr>“Криголам”</vt:lpstr>
      <vt:lpstr>Презентация PowerPoint</vt:lpstr>
      <vt:lpstr>Домашнє завдання</vt:lpstr>
      <vt:lpstr> Проведення тестового опитування  </vt:lpstr>
      <vt:lpstr>    3. У Пісні проспівано: а) слово; б) подія історичного минулого; в) все, що є цікавого у кожної людини. </vt:lpstr>
      <vt:lpstr>    5. Літопис — це жанр: а) сучасності; б) минулого;  в) майбутнього.  </vt:lpstr>
      <vt:lpstr>  7. Визначте, кому з видатних письменників належать поетичні рядки: Ну що б, здавалося, слова... Слова та голос — більш нічого. А серце б’ється,— ожива, Як їх почує!.. а) І. Франку; б) М. Рильському;  в) Т. Шевченку. </vt:lpstr>
      <vt:lpstr>  8. На думку М. Рильського, мова — втілення... а) щастя; б) праці; в) думки. </vt:lpstr>
      <vt:lpstr> 10. Словесно-музичний твір ліричного або ліро-епічного характеру, мелодійний за своїм інтонаційним малюнком називається: а) арією; б) піснею;  в) легендою. </vt:lpstr>
      <vt:lpstr>   11. Кожен народ відображає дійсність через: а) танці; б) мову і культуру; в) спортивні досягнення. </vt:lpstr>
      <vt:lpstr>Відповіді:</vt:lpstr>
      <vt:lpstr>«Незакінчене речення»</vt:lpstr>
      <vt:lpstr>Презентация PowerPoint</vt:lpstr>
      <vt:lpstr>Презентация PowerPoint</vt:lpstr>
      <vt:lpstr>“Сенкан”</vt:lpstr>
      <vt:lpstr>Глосарій</vt:lpstr>
      <vt:lpstr>Інтерактивна вправа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</dc:creator>
  <cp:lastModifiedBy>User</cp:lastModifiedBy>
  <cp:revision>166</cp:revision>
  <dcterms:created xsi:type="dcterms:W3CDTF">2011-11-18T08:11:02Z</dcterms:created>
  <dcterms:modified xsi:type="dcterms:W3CDTF">2017-01-20T05:26:26Z</dcterms:modified>
</cp:coreProperties>
</file>