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7" r:id="rId11"/>
    <p:sldId id="269" r:id="rId12"/>
    <p:sldId id="268" r:id="rId13"/>
    <p:sldId id="270" r:id="rId14"/>
    <p:sldId id="272" r:id="rId15"/>
    <p:sldId id="271" r:id="rId16"/>
    <p:sldId id="275" r:id="rId17"/>
    <p:sldId id="274" r:id="rId18"/>
    <p:sldId id="276" r:id="rId19"/>
    <p:sldId id="277" r:id="rId20"/>
    <p:sldId id="278" r:id="rId21"/>
    <p:sldId id="262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ukrlit.org/slovnyk/slovnyk_ukrainskoi_movy_v_11_tomakh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ukrlit.org/slovnyk/slovnyk_ukrainskoi_movy_v_11_tomakh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924944"/>
            <a:ext cx="8458200" cy="3150842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Давньоруська перлина українського ліро-епосу ... Історична основа твору. Авторство …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692696"/>
            <a:ext cx="8458200" cy="1512168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 уроку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HP USER\Desktop\Урок\azbuka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76672"/>
            <a:ext cx="1798374" cy="2295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 descr="C:\Users\HP USER\Desktop\Урок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1858767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Ідейно - художній зміст </a:t>
            </a:r>
            <a:r>
              <a:rPr lang="uk-UA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“Слова”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зображення Київської Русі у другій половині XII ст..  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Ідея :</a:t>
            </a:r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заклик до єдності князів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Основна думка</a:t>
            </a:r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тільки в єдності – сила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Жанр:</a:t>
            </a:r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слово – це урочиста ораторська промова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G:\5d460c08ca9afb7cd1bdbea8006b51c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6408712" cy="4844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88640"/>
            <a:ext cx="9144000" cy="1440160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1985 рік (рішенням </a:t>
            </a:r>
            <a:r>
              <a:rPr lang="uk-UA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юнеско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був визнаний роком </a:t>
            </a:r>
            <a:r>
              <a:rPr lang="uk-UA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“Слова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 полку </a:t>
            </a:r>
            <a:r>
              <a:rPr lang="uk-UA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Ігоревім”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всьому світі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034752"/>
          </a:xfrm>
        </p:spPr>
        <p:txBody>
          <a:bodyPr>
            <a:noAutofit/>
          </a:bodyPr>
          <a:lstStyle/>
          <a:p>
            <a:pPr algn="ctr"/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меч князя Святослава Хороброго (942-972)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G:\меч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0050" y="1700808"/>
            <a:ext cx="6556300" cy="4608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Тестові  завдання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1.</a:t>
            </a:r>
            <a:r>
              <a:rPr lang="uk-UA" u="sng" dirty="0" smtClean="0">
                <a:solidFill>
                  <a:schemeClr val="tx1"/>
                </a:solidFill>
              </a:rPr>
              <a:t> Ігор («Слово про похід Ігорів») - це князь</a:t>
            </a:r>
            <a:endParaRPr lang="ru-RU" u="sng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А київський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Б новгород-сіверський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В путивльський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Г чернігівський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Д галицький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2051" name="Picture 3" descr="C:\Users\HP USER\Desktop\Урок\8ec836ecd6485efde33a485c0c6314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924944"/>
            <a:ext cx="1920150" cy="2425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2. </a:t>
            </a:r>
            <a:r>
              <a:rPr lang="uk-UA" u="sng" dirty="0" smtClean="0">
                <a:solidFill>
                  <a:schemeClr val="tx1"/>
                </a:solidFill>
              </a:rPr>
              <a:t>«Слово про похід Ігорів» - це літературна пам’ятка </a:t>
            </a:r>
            <a:endParaRPr lang="ru-RU" u="sng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А Х століття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Б ХІ століття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В ХІІ століття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Г ХІІІ століття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Д ХV століття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3075" name="Picture 3" descr="C:\Users\HP USER\Desktop\Урок\134519176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780928"/>
            <a:ext cx="2910512" cy="2119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3. </a:t>
            </a:r>
            <a:r>
              <a:rPr lang="uk-UA" u="sng" dirty="0" smtClean="0">
                <a:solidFill>
                  <a:schemeClr val="tx1"/>
                </a:solidFill>
              </a:rPr>
              <a:t>У «Слові про похід Ігорів» русичі билися з</a:t>
            </a:r>
            <a:endParaRPr lang="ru-RU" u="sng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А половцями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Б печенігами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В турками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Г татарами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Д готами і гунами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098" name="Picture 2" descr="C:\Users\HP USER\Desktop\Урок\207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76872"/>
            <a:ext cx="4070747" cy="25734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980728"/>
            <a:ext cx="4392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4. </a:t>
            </a:r>
            <a:r>
              <a:rPr lang="uk-UA" sz="3200" u="sng" dirty="0" smtClean="0"/>
              <a:t>Автором «Слова про похід Ігорів» деякі дослідники вважають</a:t>
            </a:r>
            <a:endParaRPr lang="ru-RU" sz="3200" u="sng" dirty="0" smtClean="0"/>
          </a:p>
          <a:p>
            <a:r>
              <a:rPr lang="uk-UA" sz="3200" dirty="0" smtClean="0"/>
              <a:t>А Літописця Нестора</a:t>
            </a:r>
            <a:endParaRPr lang="ru-RU" sz="3200" dirty="0" smtClean="0"/>
          </a:p>
          <a:p>
            <a:r>
              <a:rPr lang="uk-UA" sz="3200" dirty="0" smtClean="0"/>
              <a:t>Б князя Святослава</a:t>
            </a:r>
            <a:endParaRPr lang="ru-RU" sz="3200" dirty="0" smtClean="0"/>
          </a:p>
          <a:p>
            <a:r>
              <a:rPr lang="uk-UA" sz="3200" dirty="0" smtClean="0"/>
              <a:t>В Бояна</a:t>
            </a:r>
            <a:endParaRPr lang="ru-RU" sz="3200" dirty="0" smtClean="0"/>
          </a:p>
          <a:p>
            <a:r>
              <a:rPr lang="uk-UA" sz="3200" dirty="0" smtClean="0"/>
              <a:t>Г самого Ігоря</a:t>
            </a:r>
            <a:endParaRPr lang="ru-RU" sz="3200" dirty="0" smtClean="0"/>
          </a:p>
          <a:p>
            <a:r>
              <a:rPr lang="uk-UA" sz="3200" dirty="0" smtClean="0"/>
              <a:t>Д учасника битви з половцями</a:t>
            </a:r>
            <a:endParaRPr lang="ru-RU" sz="3200" dirty="0" smtClean="0"/>
          </a:p>
        </p:txBody>
      </p:sp>
      <p:pic>
        <p:nvPicPr>
          <p:cNvPr id="5122" name="Picture 2" descr="C:\Users\HP USER\Desktop\Урок\9038931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772816"/>
            <a:ext cx="3674891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5. </a:t>
            </a:r>
            <a:r>
              <a:rPr lang="uk-UA" u="sng" dirty="0" smtClean="0">
                <a:solidFill>
                  <a:schemeClr val="tx1"/>
                </a:solidFill>
              </a:rPr>
              <a:t>Жанр «Слова про похід Ігорів» у сучасному літературознавстві найчастіше визначають як</a:t>
            </a:r>
            <a:endParaRPr lang="ru-RU" u="sng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А літописне оповідання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Б історичну повість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В ліро-епічну поему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Г героїчну баладу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Д історичну пісню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6146" name="Picture 2" descr="C:\Users\HP USER\Desktop\Урок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924944"/>
            <a:ext cx="3744416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відповіді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400" dirty="0" smtClean="0"/>
              <a:t>1 Б </a:t>
            </a:r>
            <a:r>
              <a:rPr lang="uk-UA" sz="4400" dirty="0" smtClean="0">
                <a:solidFill>
                  <a:srgbClr val="00B050"/>
                </a:solidFill>
              </a:rPr>
              <a:t>новгород-сіверський</a:t>
            </a:r>
          </a:p>
          <a:p>
            <a:r>
              <a:rPr lang="uk-UA" sz="4400" dirty="0" smtClean="0"/>
              <a:t>2 В ХІІ століття</a:t>
            </a:r>
          </a:p>
          <a:p>
            <a:r>
              <a:rPr lang="uk-UA" sz="4400" dirty="0" smtClean="0"/>
              <a:t>3 А </a:t>
            </a:r>
            <a:r>
              <a:rPr lang="uk-UA" sz="4400" dirty="0" smtClean="0">
                <a:solidFill>
                  <a:srgbClr val="00B050"/>
                </a:solidFill>
              </a:rPr>
              <a:t>половцями</a:t>
            </a:r>
          </a:p>
          <a:p>
            <a:r>
              <a:rPr lang="uk-UA" sz="4400" dirty="0" smtClean="0"/>
              <a:t>4 Б князя Святослава</a:t>
            </a:r>
          </a:p>
          <a:p>
            <a:r>
              <a:rPr lang="uk-UA" sz="4400" dirty="0" smtClean="0"/>
              <a:t>5 В </a:t>
            </a:r>
            <a:r>
              <a:rPr lang="uk-UA" sz="4400" dirty="0" smtClean="0">
                <a:solidFill>
                  <a:srgbClr val="00B050"/>
                </a:solidFill>
              </a:rPr>
              <a:t>ліро-епічну поему</a:t>
            </a:r>
            <a:endParaRPr lang="ru-RU" sz="4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/>
              <a:t>Інтерактивна вправа «Мікрофон»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4000" b="1" dirty="0" smtClean="0">
                <a:solidFill>
                  <a:srgbClr val="7030A0"/>
                </a:solidFill>
              </a:rPr>
              <a:t>«Судячи з відомостей про твір, одержаних на уроці, ця тема здається мені….»</a:t>
            </a:r>
            <a:endParaRPr lang="ru-RU" sz="4000" b="1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24580" name="Picture 4" descr="G:\i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789040"/>
            <a:ext cx="2572122" cy="1909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HP USER\Desktop\Урок\0012-012-Drevnerusskaja-rukopisnaja-kniga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45"/>
            <a:ext cx="9144000" cy="6859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764704"/>
            <a:ext cx="8686800" cy="5315421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«Книги – морська глибина: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Хто в них пірне аж до дна, 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Той, хоч і труду мав досить, 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Дивнії перли виносить».</a:t>
            </a:r>
          </a:p>
          <a:p>
            <a:endParaRPr lang="uk-UA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uk-UA" dirty="0" smtClean="0">
                <a:solidFill>
                  <a:schemeClr val="tx1"/>
                </a:solidFill>
              </a:rPr>
              <a:t>І.Франко </a:t>
            </a:r>
            <a:r>
              <a:rPr lang="uk-UA" dirty="0" err="1" smtClean="0">
                <a:solidFill>
                  <a:schemeClr val="tx1"/>
                </a:solidFill>
              </a:rPr>
              <a:t>“Строфи”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Picture 1" descr="G: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692696"/>
            <a:ext cx="288032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HP USER\Desktop\Урок\63_2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861048"/>
            <a:ext cx="3270799" cy="21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HP USER\Desktop\Урок\древне рус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556792"/>
            <a:ext cx="1505867" cy="15121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1412777"/>
            <a:ext cx="806489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1. Мультфільм.</a:t>
            </a:r>
          </a:p>
          <a:p>
            <a:pPr marL="514350" indent="-514350"/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Аудіокнига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514350" indent="-514350"/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3. Фільм-опера.</a:t>
            </a:r>
          </a:p>
          <a:p>
            <a:pPr marL="514350" indent="-514350"/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514350" indent="-514350"/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5. Бук трейлер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000" dirty="0" err="1" smtClean="0"/>
              <a:t>буктрейлер</a:t>
            </a:r>
            <a:r>
              <a:rPr lang="uk-UA" sz="2000" dirty="0" smtClean="0"/>
              <a:t> слово о полку </a:t>
            </a:r>
            <a:r>
              <a:rPr lang="uk-UA" sz="2000" dirty="0" err="1" smtClean="0"/>
              <a:t>игореве</a:t>
            </a:r>
            <a:r>
              <a:rPr lang="uk-UA" sz="2000" dirty="0" smtClean="0"/>
              <a:t> http://yandex.ua/clck/jsredir?from)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Домашнє завдання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4" name="Picture 4" descr="G:\i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501008"/>
            <a:ext cx="1368152" cy="1973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60648"/>
            <a:ext cx="252028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420888"/>
            <a:ext cx="2448272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HP USER\Desktop\Я - конкурс\2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4581128"/>
            <a:ext cx="2120236" cy="950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G: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8208912" cy="55172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9553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err="1" smtClean="0"/>
              <a:t>фотожаби</a:t>
            </a:r>
            <a:endParaRPr lang="ru-RU" dirty="0"/>
          </a:p>
        </p:txBody>
      </p:sp>
      <p:pic>
        <p:nvPicPr>
          <p:cNvPr id="34819" name="Picture 3" descr="G:\i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08720"/>
            <a:ext cx="8280920" cy="5517232"/>
          </a:xfrm>
          <a:prstGeom prst="rect">
            <a:avLst/>
          </a:prstGeom>
          <a:noFill/>
        </p:spPr>
      </p:pic>
      <p:pic>
        <p:nvPicPr>
          <p:cNvPr id="34820" name="Picture 4" descr="G:\i (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908720"/>
            <a:ext cx="8352928" cy="5589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3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700" decel="100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3" name="Picture 3" descr="G:\i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5" y="3284984"/>
            <a:ext cx="2664296" cy="2578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03648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Мета уроку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348880"/>
            <a:ext cx="8686800" cy="3528391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uk-UA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уроці я: </a:t>
            </a:r>
            <a:r>
              <a:rPr lang="uk-U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k-UA" sz="40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Дізнаюся …</a:t>
            </a:r>
            <a:endParaRPr lang="ru-RU" sz="4000" b="1" i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uk-UA" sz="4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Зрозумію….</a:t>
            </a:r>
            <a:endParaRPr lang="ru-RU" sz="4000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uk-UA" sz="4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Навчуся….</a:t>
            </a:r>
            <a:endParaRPr lang="ru-RU" sz="40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ЛІТОПИ́СЕЦЬ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сця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ч.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808" y="1196752"/>
            <a:ext cx="6147792" cy="53285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У стародавній Русі — той, хто писав літопис (у 1 знач.). 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2. 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чого і без додатка, перен.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Про того, хто послідовно описує певні події. </a:t>
            </a:r>
          </a:p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Словник української мови: в 11 тт. / АН УРСР. Інститут мовознавства; за ред. І. К. Білодіда. — К.: Наукова думка, 1970—1980.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Т. 4. — С. 531.</a:t>
            </a:r>
          </a:p>
          <a:p>
            <a:endParaRPr lang="ru-RU" dirty="0"/>
          </a:p>
        </p:txBody>
      </p:sp>
      <p:pic>
        <p:nvPicPr>
          <p:cNvPr id="1026" name="Picture 2" descr="G: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24744"/>
            <a:ext cx="2457873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АРХІМАНДРИ́Т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а, </a:t>
            </a: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4163"/>
            <a:ext cx="8712968" cy="288295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 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Найвище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духовне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звання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монахів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титул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ігумена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монастиря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// Особа,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титул. </a:t>
            </a:r>
          </a:p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Словник української мови: в 11 тт. / АН УРСР. Інститут мовознавства; за ред. І. К. Білодіда. — К.: Наукова думка, 1970—1980.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Т. 1. — С. 64.</a:t>
            </a:r>
          </a:p>
          <a:p>
            <a:endParaRPr lang="ru-RU" dirty="0"/>
          </a:p>
        </p:txBody>
      </p:sp>
      <p:pic>
        <p:nvPicPr>
          <p:cNvPr id="2051" name="Picture 3" descr="G: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293096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 USER\Desktop\Урок\i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980728"/>
            <a:ext cx="2538570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C:\Users\HP USER\Desktop\Урок\i (1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933056"/>
            <a:ext cx="4145370" cy="2477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 descr="C:\Users\HP USER\Desktop\Урок\i (1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88640"/>
            <a:ext cx="3358453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 чи достовірний даний твір?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1100437"/>
          <a:ext cx="8712968" cy="4898003"/>
        </p:xfrm>
        <a:graphic>
          <a:graphicData uri="http://schemas.openxmlformats.org/drawingml/2006/table">
            <a:tbl>
              <a:tblPr/>
              <a:tblGrid>
                <a:gridCol w="8081580"/>
                <a:gridCol w="631388"/>
              </a:tblGrid>
              <a:tr h="6099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r>
                        <a:rPr lang="uk-UA" sz="2400" b="1" dirty="0">
                          <a:latin typeface="Times New Roman"/>
                          <a:ea typeface="Times New Roman"/>
                        </a:rPr>
                        <a:t>Так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Ні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5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r>
                        <a:rPr lang="uk-UA" sz="2400" dirty="0">
                          <a:latin typeface="Times New Roman"/>
                          <a:ea typeface="Times New Roman"/>
                        </a:rPr>
                        <a:t>Згадка про похід князя Ігоря у </a:t>
                      </a:r>
                      <a:r>
                        <a:rPr lang="uk-UA" sz="2400" dirty="0" err="1">
                          <a:latin typeface="Times New Roman"/>
                          <a:ea typeface="Times New Roman"/>
                        </a:rPr>
                        <a:t>Лаврентіївському</a:t>
                      </a:r>
                      <a:r>
                        <a:rPr lang="uk-UA" sz="2400" dirty="0">
                          <a:latin typeface="Times New Roman"/>
                          <a:ea typeface="Times New Roman"/>
                        </a:rPr>
                        <a:t> літописі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endParaRPr lang="uk-UA" sz="1400" dirty="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0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r>
                        <a:rPr lang="uk-UA" sz="2400">
                          <a:latin typeface="Times New Roman"/>
                          <a:ea typeface="Times New Roman"/>
                        </a:rPr>
                        <a:t>За часів Катерини ІІ не було геніального знавця мови Київської Русі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9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r>
                        <a:rPr lang="uk-UA" sz="2400">
                          <a:latin typeface="Times New Roman"/>
                          <a:ea typeface="Times New Roman"/>
                        </a:rPr>
                        <a:t>Поети періоду кінця 18 початку 19 століття оспівували зоряне небо, а в тексті зорі і місяць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r>
                        <a:rPr lang="uk-UA" sz="2400" dirty="0">
                          <a:latin typeface="Times New Roman"/>
                          <a:ea typeface="Times New Roman"/>
                        </a:rPr>
                        <a:t>Для княжих часів характерним є пісня або ораторський виступ, тому жанр «слова» співпадає з цією вимогою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0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r>
                        <a:rPr lang="uk-UA" sz="2400" dirty="0">
                          <a:latin typeface="Times New Roman"/>
                          <a:ea typeface="Times New Roman"/>
                        </a:rPr>
                        <a:t>Фальшивки створюють для уславлення осіб, а тут йдеться про поразку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52625" algn="l"/>
                        </a:tabLst>
                      </a:pPr>
                      <a:endParaRPr lang="uk-UA" sz="1400" dirty="0">
                        <a:latin typeface="Times New Roman"/>
                        <a:ea typeface="Times New Roman"/>
                      </a:endParaRPr>
                    </a:p>
                  </a:txBody>
                  <a:tcPr marL="67290" marR="67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Висловимо гіпотезу, хто міг бути автором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Князь київський Святослав </a:t>
            </a:r>
            <a:r>
              <a:rPr lang="uk-U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(гіпотеза Б.Медведєва).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Біловод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Просович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(версія І.</a:t>
            </a:r>
            <a:r>
              <a:rPr lang="uk-UA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Буртика</a:t>
            </a:r>
            <a:r>
              <a:rPr lang="uk-U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Боярин Петро 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Бориславович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(російський дослідник Борис Рибаков).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Чернець 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Вишатич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(українські письменники і науковці Іван Вагилевич, Василь Яременко).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Князь Володимир Ярославович </a:t>
            </a:r>
            <a:r>
              <a:rPr lang="uk-U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(сучасні дослідники Леонід Махновець та Степан Пушик).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:\monomah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5540221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 descr="G: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93096"/>
            <a:ext cx="345638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G: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764704"/>
            <a:ext cx="3145309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4" name="Picture 6" descr="G:\i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3212976"/>
            <a:ext cx="2880320" cy="3265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147</TotalTime>
  <Words>497</Words>
  <Application>Microsoft Office PowerPoint</Application>
  <PresentationFormat>Экран (4:3)</PresentationFormat>
  <Paragraphs>92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Давньоруська перлина українського ліро-епосу ... Історична основа твору. Авторство …</vt:lpstr>
      <vt:lpstr>Слайд 2</vt:lpstr>
      <vt:lpstr>Мета уроку</vt:lpstr>
      <vt:lpstr>ЛІТОПИ́СЕЦЬ, сця, ч. </vt:lpstr>
      <vt:lpstr>АРХІМАНДРИ́Т, а, ч</vt:lpstr>
      <vt:lpstr>Слайд 6</vt:lpstr>
      <vt:lpstr>То чи достовірний даний твір? </vt:lpstr>
      <vt:lpstr>Висловимо гіпотезу, хто міг бути автором</vt:lpstr>
      <vt:lpstr>Слайд 9</vt:lpstr>
      <vt:lpstr>Ідейно - художній зміст “Слова”</vt:lpstr>
      <vt:lpstr>1985 рік (рішенням юнеско) був визнаний роком “Слова о полку Ігоревім” у всьому світі</vt:lpstr>
      <vt:lpstr>меч князя Святослава Хороброго (942-972)</vt:lpstr>
      <vt:lpstr>Тестові  завдання</vt:lpstr>
      <vt:lpstr>Слайд 14</vt:lpstr>
      <vt:lpstr>Слайд 15</vt:lpstr>
      <vt:lpstr>Слайд 16</vt:lpstr>
      <vt:lpstr>Слайд 17</vt:lpstr>
      <vt:lpstr>відповіді</vt:lpstr>
      <vt:lpstr>Інтерактивна вправа «Мікрофон»</vt:lpstr>
      <vt:lpstr>Слайд 20</vt:lpstr>
      <vt:lpstr>Домашнє завдання</vt:lpstr>
      <vt:lpstr>фотожаби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Давньоруська перлина українського ліро-епосу ... Історична основа твору. Авторство …</dc:title>
  <dc:creator>Виктория Задорожняя</dc:creator>
  <cp:lastModifiedBy>HP USER</cp:lastModifiedBy>
  <cp:revision>17</cp:revision>
  <dcterms:created xsi:type="dcterms:W3CDTF">2014-10-12T17:41:59Z</dcterms:created>
  <dcterms:modified xsi:type="dcterms:W3CDTF">2014-10-12T20:53:42Z</dcterms:modified>
</cp:coreProperties>
</file>