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64" r:id="rId2"/>
    <p:sldId id="286" r:id="rId3"/>
    <p:sldId id="271" r:id="rId4"/>
    <p:sldId id="370" r:id="rId5"/>
    <p:sldId id="256" r:id="rId6"/>
    <p:sldId id="338" r:id="rId7"/>
    <p:sldId id="339" r:id="rId8"/>
    <p:sldId id="258" r:id="rId9"/>
    <p:sldId id="363" r:id="rId10"/>
    <p:sldId id="317" r:id="rId11"/>
    <p:sldId id="343" r:id="rId12"/>
    <p:sldId id="344" r:id="rId13"/>
    <p:sldId id="345" r:id="rId14"/>
    <p:sldId id="346" r:id="rId15"/>
    <p:sldId id="347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4" r:id="rId29"/>
    <p:sldId id="319" r:id="rId30"/>
    <p:sldId id="367" r:id="rId31"/>
    <p:sldId id="368" r:id="rId32"/>
    <p:sldId id="365" r:id="rId33"/>
    <p:sldId id="366" r:id="rId34"/>
    <p:sldId id="369" r:id="rId35"/>
    <p:sldId id="290" r:id="rId36"/>
    <p:sldId id="299" r:id="rId37"/>
    <p:sldId id="288" r:id="rId38"/>
    <p:sldId id="292" r:id="rId39"/>
    <p:sldId id="297" r:id="rId40"/>
    <p:sldId id="311" r:id="rId41"/>
    <p:sldId id="315" r:id="rId42"/>
    <p:sldId id="293" r:id="rId43"/>
    <p:sldId id="280" r:id="rId44"/>
    <p:sldId id="294" r:id="rId45"/>
    <p:sldId id="277" r:id="rId46"/>
    <p:sldId id="295" r:id="rId47"/>
    <p:sldId id="296" r:id="rId48"/>
    <p:sldId id="303" r:id="rId49"/>
    <p:sldId id="284" r:id="rId50"/>
    <p:sldId id="278" r:id="rId51"/>
    <p:sldId id="298" r:id="rId52"/>
    <p:sldId id="336" r:id="rId53"/>
    <p:sldId id="337" r:id="rId54"/>
    <p:sldId id="308" r:id="rId55"/>
    <p:sldId id="362" r:id="rId56"/>
    <p:sldId id="30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06" r:id="rId73"/>
    <p:sldId id="304" r:id="rId74"/>
    <p:sldId id="313" r:id="rId75"/>
    <p:sldId id="314" r:id="rId7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5E13644-9AC6-49CC-9005-2D3ED2BF1191}" type="datetimeFigureOut">
              <a:rPr lang="uk-UA" smtClean="0"/>
              <a:pPr/>
              <a:t>08.11.2016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74FC82-738D-48B3-AD98-0E7EB4A0B23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tags" Target="../tags/tag3.xml"/><Relationship Id="rId5" Type="http://schemas.openxmlformats.org/officeDocument/2006/relationships/image" Target="../media/image29.pn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A8%D0%B5%D0%B2%D1%87%D0%B5%D0%BD%D0%BA%D1%96%D0%B2%D1%81%D1%8C%D0%BA%D0%B0_%D0%BF%D1%80%D0%B5%D0%BC%D1%96%D1%8F" TargetMode="External"/><Relationship Id="rId3" Type="http://schemas.openxmlformats.org/officeDocument/2006/relationships/hyperlink" Target="https://uk.wikipedia.org/wiki/%D0%9C%D0%B0%D0%BC%D0%BE%D0%BD%D1%82%D1%96%D0%B2_%D0%AF%D0%BA%D1%96%D0%B2_%D0%90%D0%BD%D0%B4%D1%80%D1%96%D0%B9%D0%BE%D0%B2%D0%B8%D1%87" TargetMode="External"/><Relationship Id="rId7" Type="http://schemas.openxmlformats.org/officeDocument/2006/relationships/hyperlink" Target="https://uk.wikipedia.org/wiki/1970" TargetMode="External"/><Relationship Id="rId2" Type="http://schemas.openxmlformats.org/officeDocument/2006/relationships/hyperlink" Target="https://uk.wikipedia.org/wiki/%D0%91%D0%BE%D1%80%D0%B8%D1%81_%D0%9B%D1%8F%D1%82%D0%BE%D1%88%D0%B8%D0%BD%D1%81%D1%8C%D0%BA%D0%B8%D0%B9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uk.wikipedia.org/wiki/1930" TargetMode="External"/><Relationship Id="rId11" Type="http://schemas.openxmlformats.org/officeDocument/2006/relationships/image" Target="../media/image66.jpeg"/><Relationship Id="rId5" Type="http://schemas.openxmlformats.org/officeDocument/2006/relationships/hyperlink" Target="https://uk.wikipedia.org/wiki/%D0%97%D0%B0%D1%85%D0%B0%D1%80_%D0%91%D0%B5%D1%80%D0%BA%D1%83%D1%82_(%D0%BF%D0%BE%D0%B2%D1%96%D1%81%D1%82%D1%8C)" TargetMode="External"/><Relationship Id="rId10" Type="http://schemas.openxmlformats.org/officeDocument/2006/relationships/hyperlink" Target="https://uk.wikipedia.org/wiki/%D0%9A%D0%BE%D0%B7%D0%B8%D1%86%D1%8C%D0%BA%D0%B8%D0%B9_%D0%9F%D0%B8%D0%BB%D0%B8%D0%BF_%D0%9E%D0%BC%D0%B5%D0%BB%D1%8F%D0%BD%D0%BE%D0%B2%D0%B8%D1%87" TargetMode="External"/><Relationship Id="rId4" Type="http://schemas.openxmlformats.org/officeDocument/2006/relationships/hyperlink" Target="https://uk.wikipedia.org/wiki/%D0%86%D0%B2%D0%B0%D0%BD_%D0%A4%D1%80%D0%B0%D0%BD%D0%BA%D0%BE" TargetMode="External"/><Relationship Id="rId9" Type="http://schemas.openxmlformats.org/officeDocument/2006/relationships/hyperlink" Target="https://uk.wikipedia.org/wiki/%D0%97%D0%BE%D0%BB%D0%BE%D1%82%D0%B8%D0%B9_%D0%BE%D0%B1%D1%80%D1%83%D1%87_(%D0%BE%D0%BF%D0%B5%D1%80%D0%B0)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УСПІХУ !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9" name="Picture 2" descr="C:\Users\Comp\Desktop\gsmileypani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1148141" flipH="1" flipV="1">
            <a:off x="5029754" y="4130357"/>
            <a:ext cx="3989554" cy="2467002"/>
          </a:xfrm>
          <a:prstGeom prst="rect">
            <a:avLst/>
          </a:prstGeom>
          <a:noFill/>
        </p:spPr>
      </p:pic>
      <p:pic>
        <p:nvPicPr>
          <p:cNvPr id="10" name="Picture 3" descr="C:\Users\Comp\Desktop\10519687-Смайлик-в-очках-футуристическ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H="1" flipV="1">
            <a:off x="2643174" y="1214422"/>
            <a:ext cx="3786214" cy="3429000"/>
          </a:xfrm>
          <a:prstGeom prst="rect">
            <a:avLst/>
          </a:prstGeom>
          <a:noFill/>
        </p:spPr>
      </p:pic>
      <p:pic>
        <p:nvPicPr>
          <p:cNvPr id="11" name="Picture 4" descr="C:\Users\Comp\Desktop\533155667_w200_h200_cid95592_pid376257082-f4b8c6d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H="1" flipV="1">
            <a:off x="0" y="0"/>
            <a:ext cx="2857487" cy="3428999"/>
          </a:xfrm>
          <a:prstGeom prst="rect">
            <a:avLst/>
          </a:prstGeom>
          <a:noFill/>
        </p:spPr>
      </p:pic>
      <p:pic>
        <p:nvPicPr>
          <p:cNvPr id="12" name="Picture 5" descr="C:\Users\Comp\Desktop\dd071e7cc26328be9d598dc86919237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920426" flipH="1" flipV="1">
            <a:off x="355477" y="3695128"/>
            <a:ext cx="2621356" cy="2848485"/>
          </a:xfrm>
          <a:prstGeom prst="rect">
            <a:avLst/>
          </a:prstGeom>
          <a:noFill/>
        </p:spPr>
      </p:pic>
      <p:pic>
        <p:nvPicPr>
          <p:cNvPr id="14" name="Picture 6" descr="C:\Users\Comp\Desktop\dd81efas-960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 rot="10800000" flipH="1" flipV="1">
            <a:off x="5929322" y="0"/>
            <a:ext cx="3190535" cy="3478383"/>
          </a:xfrm>
          <a:prstGeom prst="rect">
            <a:avLst/>
          </a:prstGeom>
          <a:noFill/>
        </p:spPr>
      </p:pic>
      <p:pic>
        <p:nvPicPr>
          <p:cNvPr id="1026" name="Picture 2" descr="C:\Users\Comp\Desktop\x_d68dc5b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4000504"/>
            <a:ext cx="2857520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1417638"/>
          </a:xfrm>
        </p:spPr>
        <p:txBody>
          <a:bodyPr>
            <a:normAutofit/>
          </a:bodyPr>
          <a:lstStyle/>
          <a:p>
            <a:r>
              <a:rPr lang="uk-UA" sz="3600" i="1" dirty="0" smtClean="0">
                <a:solidFill>
                  <a:srgbClr val="0070C0"/>
                </a:solidFill>
              </a:rPr>
              <a:t>“ІСТОРИЧНИЙ </a:t>
            </a:r>
            <a:br>
              <a:rPr lang="uk-UA" sz="3600" i="1" dirty="0" smtClean="0">
                <a:solidFill>
                  <a:srgbClr val="0070C0"/>
                </a:solidFill>
              </a:rPr>
            </a:br>
            <a:r>
              <a:rPr lang="uk-UA" sz="3600" i="1" dirty="0" err="1" smtClean="0">
                <a:solidFill>
                  <a:srgbClr val="0070C0"/>
                </a:solidFill>
              </a:rPr>
              <a:t>перевал”</a:t>
            </a:r>
            <a:endParaRPr lang="uk-UA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806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</a:rPr>
              <a:t>ТУХЛЯ</a:t>
            </a:r>
          </a:p>
          <a:p>
            <a:pPr>
              <a:buNone/>
            </a:pPr>
            <a:endParaRPr lang="uk-UA" sz="4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uk-UA" sz="4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uk-UA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2" descr="http://svitppt.com.ua/images/25/24064/960/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5500694" cy="5286388"/>
          </a:xfrm>
          <a:prstGeom prst="rect">
            <a:avLst/>
          </a:prstGeom>
          <a:noFill/>
        </p:spPr>
      </p:pic>
      <p:pic>
        <p:nvPicPr>
          <p:cNvPr id="6" name="Picture 2" descr="http://svitppt.com.ua/images/25/24064/960/img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2714620"/>
          </a:xfrm>
          <a:prstGeom prst="rect">
            <a:avLst/>
          </a:prstGeom>
          <a:noFill/>
        </p:spPr>
      </p:pic>
      <p:pic>
        <p:nvPicPr>
          <p:cNvPr id="9" name="Picture 2" descr="http://svitppt.com.ua/images/25/24064/960/img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2714621"/>
            <a:ext cx="3643306" cy="41433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C35AC6-870A-4383-8633-1EB3CC3488B0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423025"/>
            <a:ext cx="8229600" cy="4349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2800" smtClean="0"/>
              <a:t>Галицько-Волинське князівство (кінець ХІІст.)</a:t>
            </a:r>
            <a:endParaRPr lang="ru-RU" sz="2800" smtClean="0"/>
          </a:p>
        </p:txBody>
      </p:sp>
      <p:pic>
        <p:nvPicPr>
          <p:cNvPr id="180229" name="Picture 5" descr="Галицько-Волинськ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-26988"/>
            <a:ext cx="6624637" cy="634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70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CA3F75-89B2-4D6F-8458-7B1AD26E248C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4463" y="5013325"/>
            <a:ext cx="8964612" cy="1658938"/>
          </a:xfrm>
        </p:spPr>
        <p:txBody>
          <a:bodyPr anchor="ctr"/>
          <a:lstStyle/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800" b="1" i="1" smtClean="0">
                <a:solidFill>
                  <a:schemeClr val="tx2"/>
                </a:solidFill>
              </a:rPr>
              <a:t>"Стародавн</a:t>
            </a:r>
            <a:r>
              <a:rPr lang="uk-UA" sz="2800" b="1" i="1" smtClean="0">
                <a:solidFill>
                  <a:schemeClr val="tx2"/>
                </a:solidFill>
              </a:rPr>
              <a:t>є село Тухля – се була велика гірська оселя з двома чи трьома чималими присілками, всього коло півтори тисячі душ".</a:t>
            </a:r>
            <a:endParaRPr lang="ru-RU" sz="2800" b="1" i="1" smtClean="0">
              <a:solidFill>
                <a:schemeClr val="tx2"/>
              </a:solidFill>
            </a:endParaRPr>
          </a:p>
        </p:txBody>
      </p:sp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88913"/>
            <a:ext cx="6265863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4093.WAV">
            <a:hlinkClick r:id="" action="ppaction://media"/>
          </p:cNvPr>
          <p:cNvPicPr>
            <a:picLocks noRot="1" noChangeAspect="1"/>
          </p:cNvPicPr>
          <p:nvPr>
            <a:wavAudioFile r:embed="rId2" name="~PP4093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0925" y="6384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6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203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41D349-2C5A-41C1-ADA2-E1D7089712BD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4868863"/>
            <a:ext cx="8964613" cy="1658937"/>
          </a:xfrm>
        </p:spPr>
        <p:txBody>
          <a:bodyPr anchor="ctr">
            <a:normAutofit lnSpcReduction="10000"/>
          </a:bodyPr>
          <a:lstStyle/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uk-UA" sz="2800" b="1" i="1" dirty="0" smtClean="0">
                <a:solidFill>
                  <a:schemeClr val="tx2"/>
                </a:solidFill>
              </a:rPr>
              <a:t>   "Село й присілки лежали не там, де лежить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uk-UA" sz="2800" b="1" i="1" dirty="0" smtClean="0">
                <a:solidFill>
                  <a:schemeClr val="tx2"/>
                </a:solidFill>
              </a:rPr>
              <a:t>теперішня </a:t>
            </a:r>
            <a:r>
              <a:rPr lang="uk-UA" sz="2800" b="1" i="1" dirty="0" err="1" smtClean="0">
                <a:solidFill>
                  <a:schemeClr val="tx2"/>
                </a:solidFill>
              </a:rPr>
              <a:t>Тухля</a:t>
            </a:r>
            <a:r>
              <a:rPr lang="uk-UA" sz="2800" b="1" i="1" dirty="0" smtClean="0">
                <a:solidFill>
                  <a:schemeClr val="tx2"/>
                </a:solidFill>
              </a:rPr>
              <a:t>, але геть вище серед гір,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uk-UA" sz="2800" b="1" i="1" dirty="0" smtClean="0">
                <a:solidFill>
                  <a:schemeClr val="tx2"/>
                </a:solidFill>
              </a:rPr>
              <a:t>у просторій подовжній долині,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uk-UA" sz="2800" b="1" i="1" dirty="0" smtClean="0">
                <a:solidFill>
                  <a:schemeClr val="tx2"/>
                </a:solidFill>
              </a:rPr>
              <a:t>що тепер поросла лісом…"</a:t>
            </a:r>
            <a:endParaRPr lang="ru-RU" sz="2800" b="1" i="1" dirty="0" smtClean="0">
              <a:solidFill>
                <a:schemeClr val="tx2"/>
              </a:solidFill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88913"/>
            <a:ext cx="6265863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1240.WAV">
            <a:hlinkClick r:id="" action="ppaction://media"/>
          </p:cNvPr>
          <p:cNvPicPr>
            <a:picLocks noRot="1" noChangeAspect="1"/>
          </p:cNvPicPr>
          <p:nvPr>
            <a:wavAudioFile r:embed="rId2" name="~PP1240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0925" y="6384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2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7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7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305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4CAB4-F854-4767-BD9E-3A8F84F335B4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88913"/>
            <a:ext cx="6546850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23850" y="5013325"/>
            <a:ext cx="8640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uk-UA" sz="3200">
              <a:latin typeface="Times New Roman" pitchFamily="18" charset="0"/>
            </a:endParaRP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250825" y="5229225"/>
            <a:ext cx="86423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>
                <a:latin typeface="Times New Roman" pitchFamily="18" charset="0"/>
              </a:rPr>
              <a:t>Село Тухля, про яке писав І.Франко, справді існує, розташоване в мальовничій, порослій густими лісами місцевості недалеко від міста Стрия на Львівщині.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ransition advTm="85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2CFCCA-186C-4DEC-85F0-3DB9E578463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7171" name="Picture 4" descr="Тух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4450"/>
            <a:ext cx="8496300" cy="671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AutoShape 5"/>
          <p:cNvSpPr>
            <a:spLocks noChangeArrowheads="1"/>
          </p:cNvSpPr>
          <p:nvPr/>
        </p:nvSpPr>
        <p:spPr bwMode="auto">
          <a:xfrm>
            <a:off x="4572000" y="4149725"/>
            <a:ext cx="1512888" cy="431800"/>
          </a:xfrm>
          <a:prstGeom prst="wedgeRoundRectCallout">
            <a:avLst>
              <a:gd name="adj1" fmla="val -132370"/>
              <a:gd name="adj2" fmla="val 1393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2400" b="1">
                <a:solidFill>
                  <a:srgbClr val="FF0000"/>
                </a:solidFill>
                <a:latin typeface="Tahoma" pitchFamily="34" charset="0"/>
              </a:rPr>
              <a:t>с.Тухля</a:t>
            </a:r>
            <a:endParaRPr lang="ru-RU" sz="2400" b="1">
              <a:latin typeface="Tahoma" pitchFamily="34" charset="0"/>
            </a:endParaRPr>
          </a:p>
        </p:txBody>
      </p:sp>
    </p:spTree>
  </p:cSld>
  <p:clrMapOvr>
    <a:masterClrMapping/>
  </p:clrMapOvr>
  <p:transition advTm="266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D3D06-C18C-4B3A-B328-517343443CEC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250825" y="765175"/>
            <a:ext cx="86614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Times New Roman" pitchFamily="18" charset="0"/>
              </a:rPr>
              <a:t>31 травня 1223 р. на берегах р.Калки </a:t>
            </a:r>
          </a:p>
          <a:p>
            <a:pPr algn="ctr"/>
            <a:r>
              <a:rPr lang="uk-UA" sz="3200" b="1">
                <a:latin typeface="Times New Roman" pitchFamily="18" charset="0"/>
              </a:rPr>
              <a:t>(сучасна назва Кальчик, </a:t>
            </a:r>
          </a:p>
          <a:p>
            <a:pPr algn="ctr"/>
            <a:r>
              <a:rPr lang="uk-UA" sz="3200" b="1">
                <a:latin typeface="Times New Roman" pitchFamily="18" charset="0"/>
              </a:rPr>
              <a:t>притока р.Кальміус) </a:t>
            </a:r>
          </a:p>
          <a:p>
            <a:pPr algn="ctr"/>
            <a:r>
              <a:rPr lang="uk-UA" sz="3200" b="1">
                <a:latin typeface="Times New Roman" pitchFamily="18" charset="0"/>
              </a:rPr>
              <a:t>відбулася битва </a:t>
            </a:r>
          </a:p>
          <a:p>
            <a:pPr algn="ctr"/>
            <a:r>
              <a:rPr lang="uk-UA" sz="3200" b="1">
                <a:latin typeface="Times New Roman" pitchFamily="18" charset="0"/>
              </a:rPr>
              <a:t>між монгольським військом</a:t>
            </a:r>
          </a:p>
          <a:p>
            <a:pPr algn="ctr"/>
            <a:r>
              <a:rPr lang="uk-UA" sz="3200" b="1">
                <a:latin typeface="Times New Roman" pitchFamily="18" charset="0"/>
              </a:rPr>
              <a:t>і об</a:t>
            </a:r>
            <a:r>
              <a:rPr lang="uk-UA" sz="3200" b="1">
                <a:latin typeface="Times New Roman" pitchFamily="18" charset="0"/>
                <a:cs typeface="Times New Roman" pitchFamily="18" charset="0"/>
              </a:rPr>
              <a:t>’єднаними силами </a:t>
            </a:r>
          </a:p>
          <a:p>
            <a:pPr algn="ctr"/>
            <a:r>
              <a:rPr lang="uk-UA" sz="3200" b="1">
                <a:latin typeface="Times New Roman" pitchFamily="18" charset="0"/>
                <a:cs typeface="Times New Roman" pitchFamily="18" charset="0"/>
              </a:rPr>
              <a:t>руських князів та половців </a:t>
            </a:r>
          </a:p>
          <a:p>
            <a:pPr algn="ctr"/>
            <a:r>
              <a:rPr lang="uk-UA" sz="3200" b="1">
                <a:latin typeface="Times New Roman" pitchFamily="18" charset="0"/>
                <a:cs typeface="Times New Roman" pitchFamily="18" charset="0"/>
              </a:rPr>
              <a:t>під проводом князя </a:t>
            </a:r>
          </a:p>
          <a:p>
            <a:pPr algn="ctr"/>
            <a:r>
              <a:rPr lang="uk-UA" sz="3200" b="1">
                <a:latin typeface="Times New Roman" pitchFamily="18" charset="0"/>
                <a:cs typeface="Times New Roman" pitchFamily="18" charset="0"/>
              </a:rPr>
              <a:t>Мстислава Романовича.</a:t>
            </a:r>
          </a:p>
        </p:txBody>
      </p:sp>
    </p:spTree>
  </p:cSld>
  <p:clrMapOvr>
    <a:masterClrMapping/>
  </p:clrMapOvr>
  <p:transition advTm="165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75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5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75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75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75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88C4B-6224-421C-8F5A-6D9D293E62C7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12644" name="Text Box 4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5229225"/>
            <a:ext cx="7772400" cy="16287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uk-UA" sz="2400" b="1" smtClean="0"/>
              <a:t>  Внаслідок неузгодженості дій князів руське військо зазнало жахливої поразки.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uk-UA" sz="2400" b="1" smtClean="0"/>
              <a:t>Додому повернувся лише кожен десятий воїн.</a:t>
            </a:r>
          </a:p>
        </p:txBody>
      </p:sp>
      <p:pic>
        <p:nvPicPr>
          <p:cNvPr id="112645" name="Picture 5" descr="bitva_kal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88913"/>
            <a:ext cx="6624638" cy="4968875"/>
          </a:xfrm>
          <a:prstGeom prst="rect">
            <a:avLst/>
          </a:prstGeom>
          <a:noFill/>
          <a:ln w="57150" cmpd="thickThin">
            <a:solidFill>
              <a:srgbClr val="A50021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70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5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5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5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175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50"/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50"/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50"/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CB72D-AA84-40B3-BB56-1AF2F638D7FA}" type="slidenum">
              <a:rPr lang="ru-RU"/>
              <a:pPr>
                <a:defRPr/>
              </a:pPr>
              <a:t>18</a:t>
            </a:fld>
            <a:endParaRPr lang="ru-RU"/>
          </a:p>
        </p:txBody>
      </p:sp>
      <p:pic>
        <p:nvPicPr>
          <p:cNvPr id="106498" name="Picture 2" descr="0845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88913"/>
            <a:ext cx="7345362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539750" y="5589588"/>
            <a:ext cx="7993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ahoma" pitchFamily="34" charset="0"/>
              </a:rPr>
              <a:t>Сучасний вигляд річки Кальчик </a:t>
            </a:r>
          </a:p>
          <a:p>
            <a:pPr algn="ctr"/>
            <a:r>
              <a:rPr lang="ru-RU" sz="3200">
                <a:latin typeface="Tahoma" pitchFamily="34" charset="0"/>
              </a:rPr>
              <a:t>(Донецька область)</a:t>
            </a:r>
          </a:p>
        </p:txBody>
      </p:sp>
    </p:spTree>
    <p:custDataLst>
      <p:tags r:id="rId1"/>
    </p:custDataLst>
  </p:cSld>
  <p:clrMapOvr>
    <a:masterClrMapping/>
  </p:clrMapOvr>
  <p:transition advTm="6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9CE05-B624-4DD7-8054-3B7023A000E7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12291" name="Picture 6" descr="Кальч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46038"/>
            <a:ext cx="8891587" cy="676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AutoShape 7"/>
          <p:cNvSpPr>
            <a:spLocks noChangeArrowheads="1"/>
          </p:cNvSpPr>
          <p:nvPr/>
        </p:nvSpPr>
        <p:spPr bwMode="auto">
          <a:xfrm>
            <a:off x="2843213" y="2924175"/>
            <a:ext cx="2195512" cy="504825"/>
          </a:xfrm>
          <a:prstGeom prst="wedgeRoundRectCallout">
            <a:avLst>
              <a:gd name="adj1" fmla="val 87963"/>
              <a:gd name="adj2" fmla="val -2943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uk-UA" sz="2400" b="1">
                <a:solidFill>
                  <a:srgbClr val="FF0000"/>
                </a:solidFill>
                <a:latin typeface="Tahoma" pitchFamily="34" charset="0"/>
              </a:rPr>
              <a:t>р. Кальчик</a:t>
            </a:r>
            <a:endParaRPr lang="ru-RU" sz="2400" b="1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advTm="2238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 descr="K:\Mama\світлини\світ захар беркут\vtynfkmyst-rfhns-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B9BBA-E859-49D8-A21D-510C2A2621BC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3889375"/>
          </a:xfrm>
        </p:spPr>
        <p:txBody>
          <a:bodyPr anchor="ctr"/>
          <a:lstStyle/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uk-UA" b="1" i="1" smtClean="0">
                <a:solidFill>
                  <a:schemeClr val="tx2"/>
                </a:solidFill>
              </a:rPr>
              <a:t>"…вчора прибіг княжий посланець, який оповістив про новий напад страшних монголів на нашу країну, про те, що вони по довгім опорі заняли Київ і зруйнували його дотла і тепер величезною хмарою тягнуть на наші червоноруські землі".</a:t>
            </a:r>
            <a:endParaRPr lang="ru-RU" b="1" i="1" smtClean="0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24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82D2C-26BD-40B7-A837-FDC4F860FE7E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6075" y="2139950"/>
            <a:ext cx="4451350" cy="9890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Герб Червоної Русі 1555 р. </a:t>
            </a:r>
            <a:r>
              <a:rPr lang="ru-RU" sz="1800" smtClean="0"/>
              <a:t>Nuernberg (репринт Muenchen. 1882).</a:t>
            </a:r>
          </a:p>
        </p:txBody>
      </p:sp>
      <p:pic>
        <p:nvPicPr>
          <p:cNvPr id="14340" name="Picture 5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88913"/>
            <a:ext cx="320516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0" name="Rectangle 6"/>
          <p:cNvSpPr>
            <a:spLocks noChangeArrowheads="1"/>
          </p:cNvSpPr>
          <p:nvPr/>
        </p:nvSpPr>
        <p:spPr bwMode="auto">
          <a:xfrm>
            <a:off x="0" y="4149725"/>
            <a:ext cx="9144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Черво́на Русь —  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історична назва Галичини,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вживана в писемних джерелах, 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переважно польських, у XVI — XVIII століттях 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для визначення колишнього 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Галицького князівства </a:t>
            </a:r>
          </a:p>
        </p:txBody>
      </p:sp>
    </p:spTree>
  </p:cSld>
  <p:clrMapOvr>
    <a:masterClrMapping/>
  </p:clrMapOvr>
  <p:transition advTm="60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5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5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5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5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5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5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5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5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5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5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5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5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5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8456C2-0CA7-4F35-ADC2-FDB62D63BE13}" type="slidenum">
              <a:rPr lang="ru-RU"/>
              <a:pPr>
                <a:defRPr/>
              </a:pPr>
              <a:t>22</a:t>
            </a:fld>
            <a:endParaRPr lang="ru-RU"/>
          </a:p>
        </p:txBody>
      </p:sp>
      <p:pic>
        <p:nvPicPr>
          <p:cNvPr id="158722" name="Picture 2" descr="310px-Mongol_ata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88913"/>
            <a:ext cx="74517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-36513" y="5373688"/>
            <a:ext cx="9180513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uk-UA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"Страшний начальник монгольський </a:t>
            </a:r>
          </a:p>
          <a:p>
            <a:pPr algn="ctr" eaLnBrk="1" hangingPunct="1">
              <a:defRPr/>
            </a:pPr>
            <a:r>
              <a:rPr lang="uk-UA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Батухан, прозваний Батиєм, </a:t>
            </a:r>
          </a:p>
          <a:p>
            <a:pPr algn="ctr" eaLnBrk="1" hangingPunct="1">
              <a:defRPr/>
            </a:pPr>
            <a:r>
              <a:rPr lang="uk-UA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ішов на чолі своєї стотисячної армії".</a:t>
            </a:r>
            <a:endParaRPr lang="ru-RU" sz="2800" b="1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5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3A0EEA-62A3-4BC3-AE05-423311B78990}" type="slidenum">
              <a:rPr lang="ru-RU"/>
              <a:pPr>
                <a:defRPr/>
              </a:pPr>
              <a:t>23</a:t>
            </a:fld>
            <a:endParaRPr lang="ru-RU"/>
          </a:p>
        </p:txBody>
      </p:sp>
      <p:pic>
        <p:nvPicPr>
          <p:cNvPr id="16387" name="Picture 4" descr="Мон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44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10F9E6-DC2C-4686-92C8-5C37AC4B1838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7918450" cy="1492250"/>
          </a:xfrm>
        </p:spPr>
        <p:txBody>
          <a:bodyPr/>
          <a:lstStyle/>
          <a:p>
            <a:pPr eaLnBrk="1" hangingPunct="1">
              <a:defRPr/>
            </a:pPr>
            <a:r>
              <a:rPr lang="uk-UA" i="1" smtClean="0"/>
              <a:t>"Володар Червоної Русі, </a:t>
            </a:r>
            <a:br>
              <a:rPr lang="uk-UA" i="1" smtClean="0"/>
            </a:br>
            <a:r>
              <a:rPr lang="uk-UA" i="1" smtClean="0"/>
              <a:t>князь Данило Романович…"</a:t>
            </a:r>
            <a:endParaRPr lang="ru-RU" i="1" smtClean="0"/>
          </a:p>
        </p:txBody>
      </p:sp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73238"/>
            <a:ext cx="3359150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995738" y="1989138"/>
            <a:ext cx="482441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ahoma" pitchFamily="34" charset="0"/>
              </a:rPr>
              <a:t>Данило Романович</a:t>
            </a:r>
            <a:r>
              <a:rPr lang="ru-RU" sz="3200">
                <a:latin typeface="Tahoma" pitchFamily="34" charset="0"/>
              </a:rPr>
              <a:t> (1201—1264) — князь галицько-волинський і великий князь київський (1240), перший король Русі (1253). Син князя Романа Мстиславича з династії Рюриковичів.</a:t>
            </a:r>
          </a:p>
        </p:txBody>
      </p:sp>
    </p:spTree>
    <p:custDataLst>
      <p:tags r:id="rId1"/>
    </p:custDataLst>
  </p:cSld>
  <p:clrMapOvr>
    <a:masterClrMapping/>
  </p:clrMapOvr>
  <p:transition advTm="173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B7BA62-C9C0-4F09-8DB4-AB625CB9EFFD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7918450" cy="1492250"/>
          </a:xfrm>
        </p:spPr>
        <p:txBody>
          <a:bodyPr/>
          <a:lstStyle/>
          <a:p>
            <a:pPr eaLnBrk="1" hangingPunct="1">
              <a:defRPr/>
            </a:pPr>
            <a:r>
              <a:rPr lang="uk-UA" i="1" smtClean="0"/>
              <a:t>"Володар Червоної Русі, </a:t>
            </a:r>
            <a:br>
              <a:rPr lang="uk-UA" i="1" smtClean="0"/>
            </a:br>
            <a:r>
              <a:rPr lang="uk-UA" i="1" smtClean="0"/>
              <a:t>князь Данило Романович…"</a:t>
            </a:r>
            <a:endParaRPr lang="ru-RU" i="1" smtClean="0"/>
          </a:p>
        </p:txBody>
      </p:sp>
      <p:pic>
        <p:nvPicPr>
          <p:cNvPr id="153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276475"/>
            <a:ext cx="3992563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4427538" y="1989138"/>
            <a:ext cx="45370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ahoma" pitchFamily="34" charset="0"/>
              </a:rPr>
              <a:t>Справжнім бойовим хрещенням стала для князя битва на річці Калці (1223р.), де Русь зазнала катастрофічної поразки при першому зіткненні з ордами Чингісхана, а Данило в ході запеклої боротьби дістав поранення у груди.</a:t>
            </a:r>
          </a:p>
        </p:txBody>
      </p:sp>
    </p:spTree>
    <p:custDataLst>
      <p:tags r:id="rId1"/>
    </p:custDataLst>
  </p:cSld>
  <p:clrMapOvr>
    <a:masterClrMapping/>
  </p:clrMapOvr>
  <p:transition advTm="353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7A81C8-E456-49E7-82C7-489284C8C5E8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95738" y="549275"/>
            <a:ext cx="5256212" cy="56165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>
                <a:solidFill>
                  <a:schemeClr val="tx1"/>
                </a:solidFill>
              </a:rPr>
              <a:t>Винятково здібний правитель,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Данило Галицький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об'єднав на певний час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західноукраїнські землі,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реформував військо,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приборкав боярство. 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Він проводив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активну західну політику,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побудував ряд нових міст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(Холм, Львів та ін.)</a:t>
            </a:r>
          </a:p>
        </p:txBody>
      </p:sp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3"/>
          <a:srcRect r="2118"/>
          <a:stretch>
            <a:fillRect/>
          </a:stretch>
        </p:blipFill>
        <p:spPr bwMode="auto">
          <a:xfrm>
            <a:off x="179388" y="692150"/>
            <a:ext cx="3816350" cy="520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10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3277CE-B475-4236-95BF-B69BD89D3074}" type="slidenum">
              <a:rPr lang="ru-RU"/>
              <a:pPr>
                <a:defRPr/>
              </a:pPr>
              <a:t>27</a:t>
            </a:fld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r="2118"/>
          <a:stretch>
            <a:fillRect/>
          </a:stretch>
        </p:blipFill>
        <p:spPr bwMode="auto">
          <a:xfrm>
            <a:off x="179388" y="620713"/>
            <a:ext cx="406558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140200" y="1125538"/>
            <a:ext cx="5003800" cy="4114800"/>
          </a:xfrm>
        </p:spPr>
        <p:txBody>
          <a:bodyPr/>
          <a:lstStyle/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Час князювання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Данила Романовича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був періодом 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найбільшого економічного,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 культурного піднесення 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і політичного посилення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 Галицько-Волинської</a:t>
            </a:r>
          </a:p>
          <a:p>
            <a:pPr algn="ctr" eaLnBrk="1" hangingPunct="1">
              <a:buSzPts val="1800"/>
              <a:buFont typeface="Wingdings" pitchFamily="2" charset="2"/>
              <a:buNone/>
              <a:defRPr/>
            </a:pPr>
            <a:r>
              <a:rPr lang="ru-RU" sz="2800" smtClean="0"/>
              <a:t>держави.</a:t>
            </a:r>
          </a:p>
        </p:txBody>
      </p:sp>
    </p:spTree>
    <p:custDataLst>
      <p:tags r:id="rId1"/>
    </p:custDataLst>
  </p:cSld>
  <p:clrMapOvr>
    <a:masterClrMapping/>
  </p:clrMapOvr>
  <p:transition advTm="40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9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9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9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9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99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Результат пошуку зображень за запитом &quot;захар беркут фото&quot;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Результат пошуку зображень за запитом &quot;смайлик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0"/>
            <a:ext cx="1785918" cy="134143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71934" cy="1435100"/>
          </a:xfrm>
        </p:spPr>
        <p:txBody>
          <a:bodyPr>
            <a:normAutofit fontScale="90000"/>
          </a:bodyPr>
          <a:lstStyle/>
          <a:p>
            <a:r>
              <a:rPr lang="uk-UA" sz="3100" dirty="0" smtClean="0">
                <a:solidFill>
                  <a:srgbClr val="FFC000"/>
                </a:solidFill>
              </a:rPr>
              <a:t>НАШ ПУТІВНИК  написано</a:t>
            </a:r>
            <a:r>
              <a:rPr lang="uk-UA" sz="3600" dirty="0" smtClean="0">
                <a:solidFill>
                  <a:srgbClr val="FFC000"/>
                </a:solidFill>
              </a:rPr>
              <a:t> з 01.10 – 15.11;1882 рік)</a:t>
            </a:r>
            <a:endParaRPr lang="uk-UA" sz="3600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357298"/>
            <a:ext cx="3543296" cy="4768865"/>
          </a:xfrm>
        </p:spPr>
        <p:txBody>
          <a:bodyPr>
            <a:noAutofit/>
          </a:bodyPr>
          <a:lstStyle/>
          <a:p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Повість написана у надзвичайно складних умовах, коли письменник жив у Нагуєвичах, двічі перед тим побував у </a:t>
            </a:r>
            <a:r>
              <a:rPr lang="uk-UA" sz="1800" dirty="0" err="1" smtClean="0">
                <a:solidFill>
                  <a:schemeClr val="accent5">
                    <a:lumMod val="50000"/>
                  </a:schemeClr>
                </a:solidFill>
              </a:rPr>
              <a:t>в”язниці</a:t>
            </a:r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, переборов недугу-пропасницю, жахливі умови поліцейського етапу, коли його, арештанта, хворого босоніж гнав пішки жандарм з Березова до Коломиї…</a:t>
            </a:r>
          </a:p>
          <a:p>
            <a:endParaRPr lang="uk-UA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Приїхав у рідне село…Вдень важка, до </a:t>
            </a:r>
            <a:r>
              <a:rPr lang="uk-UA" sz="1800" dirty="0" err="1" smtClean="0">
                <a:solidFill>
                  <a:schemeClr val="accent5">
                    <a:lumMod val="50000"/>
                  </a:schemeClr>
                </a:solidFill>
              </a:rPr>
              <a:t>“сьомого</a:t>
            </a:r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5">
                    <a:lumMod val="50000"/>
                  </a:schemeClr>
                </a:solidFill>
              </a:rPr>
              <a:t>поту”</a:t>
            </a:r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 фізична робота в полі, а ввечері копітка творча праця над рукописами.</a:t>
            </a:r>
          </a:p>
          <a:p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Тут, у Нагуєвичах, при світлі каганця в безсонні осінні ночі народжувалися і герої славнозвісного </a:t>
            </a:r>
            <a:r>
              <a:rPr lang="uk-UA" sz="1800" dirty="0" err="1" smtClean="0">
                <a:solidFill>
                  <a:schemeClr val="accent5">
                    <a:lumMod val="50000"/>
                  </a:schemeClr>
                </a:solidFill>
              </a:rPr>
              <a:t>“Захара</a:t>
            </a:r>
            <a:r>
              <a:rPr lang="uk-UA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5">
                    <a:lumMod val="50000"/>
                  </a:schemeClr>
                </a:solidFill>
              </a:rPr>
              <a:t>Беркута”</a:t>
            </a:r>
            <a:endParaRPr lang="uk-UA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000496" y="0"/>
            <a:ext cx="4439539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Результат пошуку зображень за запитом &quot;погляд фот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43174" cy="2428868"/>
          </a:xfrm>
          <a:prstGeom prst="rect">
            <a:avLst/>
          </a:prstGeom>
          <a:noFill/>
        </p:spPr>
      </p:pic>
      <p:pic>
        <p:nvPicPr>
          <p:cNvPr id="12" name="Picture 4" descr="C:\Users\Comp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0"/>
            <a:ext cx="4000496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K:\Mama\світлини\світ захар беркут\13223_html_m322d797f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K:\Mama\світлини\світ захар беркут\z3ijbrlp-r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3214678" cy="3571877"/>
          </a:xfrm>
          <a:prstGeom prst="rect">
            <a:avLst/>
          </a:prstGeom>
          <a:noFill/>
        </p:spPr>
      </p:pic>
      <p:pic>
        <p:nvPicPr>
          <p:cNvPr id="8" name="Picture 2" descr="Результат пошуку зображень за запитом &quot;погляд фото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28992" cy="139903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FF0000"/>
                </a:solidFill>
              </a:rPr>
              <a:t>"Словникова галявині" </a:t>
            </a:r>
            <a:r>
              <a:rPr lang="uk-UA" sz="4800" dirty="0" smtClean="0"/>
              <a:t> (</a:t>
            </a:r>
            <a:r>
              <a:rPr lang="uk-UA" sz="4800" b="0" i="1" dirty="0" smtClean="0"/>
              <a:t>розглянемо  поняття</a:t>
            </a:r>
            <a:r>
              <a:rPr lang="uk-UA" sz="4800" dirty="0" smtClean="0"/>
              <a:t>)</a:t>
            </a:r>
            <a:endParaRPr lang="uk-UA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929190" cy="4525963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FFC000"/>
                </a:solidFill>
              </a:rPr>
              <a:t>  «патріотизм»</a:t>
            </a:r>
          </a:p>
          <a:p>
            <a:pPr>
              <a:buNone/>
            </a:pPr>
            <a:r>
              <a:rPr lang="uk-UA" b="1" i="1" dirty="0" smtClean="0"/>
              <a:t>(патріотизм</a:t>
            </a:r>
            <a:r>
              <a:rPr lang="uk-UA" b="1" dirty="0" smtClean="0"/>
              <a:t> – із </a:t>
            </a:r>
            <a:r>
              <a:rPr lang="uk-UA" b="1" dirty="0" err="1" smtClean="0"/>
              <a:t>давньо-грецької</a:t>
            </a:r>
            <a:r>
              <a:rPr lang="uk-UA" b="1" dirty="0" smtClean="0"/>
              <a:t>. Πατριώτη – «земляк, співвітчизник», далі від πατήρ «батько»)</a:t>
            </a:r>
          </a:p>
          <a:p>
            <a:endParaRPr lang="uk-UA" dirty="0" smtClean="0"/>
          </a:p>
          <a:p>
            <a:r>
              <a:rPr lang="uk-UA" sz="4800" dirty="0" smtClean="0">
                <a:solidFill>
                  <a:srgbClr val="FFC000"/>
                </a:solidFill>
              </a:rPr>
              <a:t>вибір - </a:t>
            </a:r>
            <a:r>
              <a:rPr lang="uk-UA" sz="2800" dirty="0" smtClean="0">
                <a:solidFill>
                  <a:srgbClr val="FFC000"/>
                </a:solidFill>
              </a:rPr>
              <a:t>свобода</a:t>
            </a:r>
            <a:endParaRPr lang="uk-UA" sz="2800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5257800"/>
          </a:xfrm>
        </p:spPr>
        <p:txBody>
          <a:bodyPr>
            <a:normAutofit/>
          </a:bodyPr>
          <a:lstStyle/>
          <a:p>
            <a:r>
              <a:rPr lang="uk-UA" sz="4800" dirty="0" err="1" smtClean="0">
                <a:solidFill>
                  <a:schemeClr val="accent4">
                    <a:lumMod val="50000"/>
                  </a:schemeClr>
                </a:solidFill>
              </a:rPr>
              <a:t>“</a:t>
            </a:r>
            <a:r>
              <a:rPr lang="uk-UA" sz="4800" b="1" dirty="0" err="1" smtClean="0">
                <a:solidFill>
                  <a:schemeClr val="accent4">
                    <a:lumMod val="50000"/>
                  </a:schemeClr>
                </a:solidFill>
              </a:rPr>
              <a:t>героїзм”-</a:t>
            </a:r>
            <a:endParaRPr lang="uk-UA" sz="4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b="1" i="1" dirty="0" smtClean="0"/>
              <a:t>(від </a:t>
            </a:r>
            <a:r>
              <a:rPr lang="uk-UA" b="1" i="1" dirty="0" err="1" smtClean="0"/>
              <a:t>грецьк</a:t>
            </a:r>
            <a:r>
              <a:rPr lang="uk-UA" b="1" i="1" dirty="0" smtClean="0"/>
              <a:t>. </a:t>
            </a:r>
            <a:r>
              <a:rPr lang="uk-UA" b="1" i="1" dirty="0" err="1" smtClean="0"/>
              <a:t>hērōs</a:t>
            </a:r>
            <a:r>
              <a:rPr lang="uk-UA" b="1" i="1" dirty="0" smtClean="0"/>
              <a:t>) – здійснення видатних за своїм суспільним значенням дій, які відповідають інтересам народних мас і вимагають від людини особистої мужності, стійкості, готовності до самопожертви. </a:t>
            </a:r>
            <a:endParaRPr lang="uk-UA" b="1" dirty="0" smtClean="0"/>
          </a:p>
          <a:p>
            <a:endParaRPr lang="uk-UA" dirty="0"/>
          </a:p>
        </p:txBody>
      </p:sp>
      <p:pic>
        <p:nvPicPr>
          <p:cNvPr id="6" name="Picture 5" descr="C:\Users\Comp\Desktop\dd071e7cc26328be9d598dc86919237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H="1" flipV="1">
            <a:off x="0" y="5572140"/>
            <a:ext cx="1238757" cy="12032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K:\Mama\світлини\presentations_sl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28652"/>
            <a:ext cx="9144000" cy="164307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sz="4400" dirty="0" smtClean="0">
                <a:solidFill>
                  <a:srgbClr val="C00000"/>
                </a:solidFill>
              </a:rPr>
              <a:t>Якою уявляєте  </a:t>
            </a:r>
            <a:br>
              <a:rPr lang="uk-UA" sz="4400" dirty="0" smtClean="0">
                <a:solidFill>
                  <a:srgbClr val="C00000"/>
                </a:solidFill>
              </a:rPr>
            </a:br>
            <a:r>
              <a:rPr lang="uk-UA" sz="4400" dirty="0" err="1" smtClean="0">
                <a:solidFill>
                  <a:srgbClr val="C00000"/>
                </a:solidFill>
              </a:rPr>
              <a:t>Тухольську</a:t>
            </a:r>
            <a:r>
              <a:rPr lang="uk-UA" sz="4400" dirty="0" smtClean="0">
                <a:solidFill>
                  <a:srgbClr val="C00000"/>
                </a:solidFill>
              </a:rPr>
              <a:t> громаду?</a:t>
            </a:r>
            <a:endParaRPr lang="uk-UA" sz="44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49246" y="12144436"/>
            <a:ext cx="6215106" cy="471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84506"/>
            <a:ext cx="8286808" cy="537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642918"/>
            <a:ext cx="9001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Життя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лиш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доти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має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вартість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, доки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чоловік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може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допомагати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іншим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511420"/>
          </a:xfrm>
        </p:spPr>
        <p:txBody>
          <a:bodyPr>
            <a:normAutofit fontScale="90000"/>
          </a:bodyPr>
          <a:lstStyle/>
          <a:p>
            <a:r>
              <a:rPr lang="ru-RU" sz="3200" b="0" i="1" dirty="0" smtClean="0">
                <a:solidFill>
                  <a:srgbClr val="C00000"/>
                </a:solidFill>
              </a:rPr>
              <a:t/>
            </a:r>
            <a:br>
              <a:rPr lang="ru-RU" sz="3200" b="0" i="1" dirty="0" smtClean="0">
                <a:solidFill>
                  <a:srgbClr val="C00000"/>
                </a:solidFill>
              </a:rPr>
            </a:br>
            <a:r>
              <a:rPr lang="ru-RU" sz="3200" b="0" i="1" dirty="0" smtClean="0">
                <a:solidFill>
                  <a:srgbClr val="C00000"/>
                </a:solidFill>
              </a:rPr>
              <a:t/>
            </a:r>
            <a:br>
              <a:rPr lang="ru-RU" sz="3200" b="0" i="1" dirty="0" smtClean="0">
                <a:solidFill>
                  <a:srgbClr val="C00000"/>
                </a:solidFill>
              </a:rPr>
            </a:br>
            <a:r>
              <a:rPr lang="ru-RU" sz="3200" i="1" dirty="0" smtClean="0">
                <a:solidFill>
                  <a:srgbClr val="C00000"/>
                </a:solidFill>
              </a:rPr>
              <a:t>*«</a:t>
            </a:r>
            <a:r>
              <a:rPr lang="ru-RU" sz="3200" i="1" dirty="0" err="1" smtClean="0">
                <a:solidFill>
                  <a:srgbClr val="C00000"/>
                </a:solidFill>
              </a:rPr>
              <a:t>Беркути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додержують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свого</a:t>
            </a:r>
            <a:r>
              <a:rPr lang="ru-RU" sz="3200" i="1" dirty="0" smtClean="0">
                <a:solidFill>
                  <a:srgbClr val="C00000"/>
                </a:solidFill>
              </a:rPr>
              <a:t> слова </a:t>
            </a:r>
            <a:r>
              <a:rPr lang="ru-RU" sz="3200" i="1" dirty="0" err="1" smtClean="0">
                <a:solidFill>
                  <a:srgbClr val="C00000"/>
                </a:solidFill>
              </a:rPr>
              <a:t>навіть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ворогові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і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зрадникові</a:t>
            </a:r>
            <a:r>
              <a:rPr lang="ru-RU" sz="3200" i="1" dirty="0" smtClean="0">
                <a:solidFill>
                  <a:srgbClr val="C00000"/>
                </a:solidFill>
              </a:rPr>
              <a:t>. </a:t>
            </a:r>
            <a:r>
              <a:rPr lang="ru-RU" sz="3200" i="1" dirty="0" err="1" smtClean="0">
                <a:solidFill>
                  <a:srgbClr val="C00000"/>
                </a:solidFill>
              </a:rPr>
              <a:t>Беркути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ніколи</a:t>
            </a:r>
            <a:r>
              <a:rPr lang="ru-RU" sz="3200" i="1" dirty="0" smtClean="0">
                <a:solidFill>
                  <a:srgbClr val="C00000"/>
                </a:solidFill>
              </a:rPr>
              <a:t> не </a:t>
            </a:r>
            <a:r>
              <a:rPr lang="ru-RU" sz="3200" i="1" dirty="0" err="1" smtClean="0">
                <a:solidFill>
                  <a:srgbClr val="C00000"/>
                </a:solidFill>
              </a:rPr>
              <a:t>сплямують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ні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своїх</a:t>
            </a:r>
            <a:r>
              <a:rPr lang="ru-RU" sz="3200" i="1" dirty="0" smtClean="0">
                <a:solidFill>
                  <a:srgbClr val="C00000"/>
                </a:solidFill>
              </a:rPr>
              <a:t> рук, </a:t>
            </a:r>
            <a:r>
              <a:rPr lang="ru-RU" sz="3200" i="1" dirty="0" err="1" smtClean="0">
                <a:solidFill>
                  <a:srgbClr val="C00000"/>
                </a:solidFill>
              </a:rPr>
              <a:t>ні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свого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серця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i="1" dirty="0" err="1" smtClean="0">
                <a:solidFill>
                  <a:srgbClr val="C00000"/>
                </a:solidFill>
              </a:rPr>
              <a:t>підступно</a:t>
            </a:r>
            <a:r>
              <a:rPr lang="ru-RU" sz="3200" i="1" dirty="0" smtClean="0">
                <a:solidFill>
                  <a:srgbClr val="C00000"/>
                </a:solidFill>
              </a:rPr>
              <a:t> пролитою </a:t>
            </a:r>
            <a:r>
              <a:rPr lang="ru-RU" sz="3200" i="1" dirty="0" err="1" smtClean="0">
                <a:solidFill>
                  <a:srgbClr val="C00000"/>
                </a:solidFill>
              </a:rPr>
              <a:t>кров’ю</a:t>
            </a:r>
            <a:r>
              <a:rPr lang="ru-RU" sz="3200" i="1" dirty="0" smtClean="0">
                <a:solidFill>
                  <a:srgbClr val="C00000"/>
                </a:solidFill>
              </a:rPr>
              <a:t>»</a:t>
            </a:r>
            <a:endParaRPr lang="uk-UA" sz="3200" i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1969" y="3071810"/>
            <a:ext cx="442918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071810"/>
            <a:ext cx="414343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i="1" dirty="0" smtClean="0">
              <a:latin typeface="ромен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ромен" charset="0"/>
                <a:ea typeface="Times New Roman" pitchFamily="18" charset="0"/>
                <a:cs typeface="Arial" pitchFamily="34" charset="0"/>
              </a:rPr>
              <a:t>      *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ромен" charset="0"/>
                <a:ea typeface="Times New Roman" pitchFamily="18" charset="0"/>
                <a:cs typeface="Arial" pitchFamily="34" charset="0"/>
              </a:rPr>
              <a:t>"Зрада – це огида, безодня, що асоціюється з пеклом. Пекло – це не вороття"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7174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«</a:t>
            </a:r>
            <a:r>
              <a:rPr lang="ru-RU" sz="2400" dirty="0" err="1" smtClean="0">
                <a:solidFill>
                  <a:srgbClr val="FF0000"/>
                </a:solidFill>
              </a:rPr>
              <a:t>Високий</a:t>
            </a:r>
            <a:r>
              <a:rPr lang="ru-RU" sz="2400" dirty="0" smtClean="0">
                <a:solidFill>
                  <a:srgbClr val="FF0000"/>
                </a:solidFill>
              </a:rPr>
              <a:t> ростом, </a:t>
            </a:r>
            <a:r>
              <a:rPr lang="ru-RU" sz="2400" dirty="0" err="1" smtClean="0">
                <a:solidFill>
                  <a:srgbClr val="FF0000"/>
                </a:solidFill>
              </a:rPr>
              <a:t>поважний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поставою</a:t>
            </a:r>
            <a:r>
              <a:rPr lang="ru-RU" sz="2400" dirty="0" smtClean="0">
                <a:solidFill>
                  <a:srgbClr val="FF0000"/>
                </a:solidFill>
              </a:rPr>
              <a:t>, строгий </a:t>
            </a:r>
            <a:r>
              <a:rPr lang="ru-RU" sz="2400" dirty="0" err="1" smtClean="0">
                <a:solidFill>
                  <a:srgbClr val="FF0000"/>
                </a:solidFill>
              </a:rPr>
              <a:t>лицем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багатий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досвідом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життя</a:t>
            </a:r>
            <a:r>
              <a:rPr lang="ru-RU" sz="2400" dirty="0" smtClean="0">
                <a:solidFill>
                  <a:srgbClr val="FF0000"/>
                </a:solidFill>
              </a:rPr>
              <a:t>, Захар Беркут </a:t>
            </a:r>
            <a:r>
              <a:rPr lang="ru-RU" sz="2400" dirty="0" err="1" smtClean="0">
                <a:solidFill>
                  <a:srgbClr val="FF0000"/>
                </a:solidFill>
              </a:rPr>
              <a:t>був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правдивим</a:t>
            </a:r>
            <a:r>
              <a:rPr lang="ru-RU" sz="2400" dirty="0" smtClean="0">
                <a:solidFill>
                  <a:srgbClr val="FF0000"/>
                </a:solidFill>
              </a:rPr>
              <a:t> образом тих </a:t>
            </a:r>
            <a:r>
              <a:rPr lang="ru-RU" sz="2400" dirty="0" err="1" smtClean="0">
                <a:solidFill>
                  <a:srgbClr val="FF0000"/>
                </a:solidFill>
              </a:rPr>
              <a:t>давніх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патріархів</a:t>
            </a:r>
            <a:r>
              <a:rPr lang="ru-RU" sz="2400" dirty="0" smtClean="0">
                <a:solidFill>
                  <a:srgbClr val="FF0000"/>
                </a:solidFill>
              </a:rPr>
              <a:t>, про </a:t>
            </a:r>
            <a:r>
              <a:rPr lang="ru-RU" sz="2400" dirty="0" err="1" smtClean="0">
                <a:solidFill>
                  <a:srgbClr val="FF0000"/>
                </a:solidFill>
              </a:rPr>
              <a:t>яких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говорять</a:t>
            </a:r>
            <a:r>
              <a:rPr lang="ru-RU" sz="2400" dirty="0" smtClean="0">
                <a:solidFill>
                  <a:srgbClr val="FF0000"/>
                </a:solidFill>
              </a:rPr>
              <a:t> нам </a:t>
            </a:r>
            <a:r>
              <a:rPr lang="ru-RU" sz="2400" dirty="0" err="1" smtClean="0">
                <a:solidFill>
                  <a:srgbClr val="FF0000"/>
                </a:solidFill>
              </a:rPr>
              <a:t>тисячолітні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пісні</a:t>
            </a:r>
            <a:r>
              <a:rPr lang="ru-RU" sz="2400" dirty="0" smtClean="0">
                <a:solidFill>
                  <a:srgbClr val="FF0000"/>
                </a:solidFill>
              </a:rPr>
              <a:t> та </a:t>
            </a:r>
            <a:r>
              <a:rPr lang="ru-RU" sz="2400" dirty="0" err="1" smtClean="0">
                <a:solidFill>
                  <a:srgbClr val="FF0000"/>
                </a:solidFill>
              </a:rPr>
              <a:t>перекази</a:t>
            </a:r>
            <a:r>
              <a:rPr lang="ru-RU" sz="2400" dirty="0" smtClean="0">
                <a:solidFill>
                  <a:srgbClr val="FF0000"/>
                </a:solidFill>
              </a:rPr>
              <a:t>»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полнос</a:t>
            </a:r>
            <a:r>
              <a:rPr lang="ru-RU" sz="2400" u="sng" dirty="0" err="1" smtClean="0">
                <a:solidFill>
                  <a:srgbClr val="FF0000"/>
                </a:solidFill>
              </a:rPr>
              <a:t>z</a:t>
            </a:r>
            <a:endParaRPr lang="uk-UA" sz="2400" dirty="0">
              <a:solidFill>
                <a:srgbClr val="FF0000"/>
              </a:solidFill>
            </a:endParaRPr>
          </a:p>
        </p:txBody>
      </p:sp>
      <p:pic>
        <p:nvPicPr>
          <p:cNvPr id="24578" name="Picture 2" descr="K:\Mama\світлини\світ захар беркут\Zahar-Berku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6572296" cy="40005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500570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 smtClean="0"/>
          </a:p>
          <a:p>
            <a:endParaRPr lang="uk-UA" sz="2800" i="1" dirty="0" smtClean="0"/>
          </a:p>
          <a:p>
            <a:r>
              <a:rPr lang="uk-UA" sz="2800" b="1" i="1" dirty="0" err="1" smtClean="0">
                <a:solidFill>
                  <a:srgbClr val="FF0000"/>
                </a:solidFill>
              </a:rPr>
              <a:t>“Мов</a:t>
            </a:r>
            <a:r>
              <a:rPr lang="uk-UA" sz="2800" b="1" i="1" dirty="0" smtClean="0">
                <a:solidFill>
                  <a:srgbClr val="FF0000"/>
                </a:solidFill>
              </a:rPr>
              <a:t> одна душа стояла </a:t>
            </a:r>
            <a:r>
              <a:rPr lang="uk-UA" sz="2800" b="1" i="1" dirty="0" err="1" smtClean="0">
                <a:solidFill>
                  <a:srgbClr val="FF0000"/>
                </a:solidFill>
              </a:rPr>
              <a:t>тухольська</a:t>
            </a:r>
            <a:r>
              <a:rPr lang="uk-UA" sz="2800" b="1" i="1" dirty="0" smtClean="0">
                <a:solidFill>
                  <a:srgbClr val="FF0000"/>
                </a:solidFill>
              </a:rPr>
              <a:t> громада дружно </a:t>
            </a:r>
          </a:p>
          <a:p>
            <a:r>
              <a:rPr lang="uk-UA" sz="2800" b="1" i="1" dirty="0" smtClean="0">
                <a:solidFill>
                  <a:srgbClr val="FF0000"/>
                </a:solidFill>
              </a:rPr>
              <a:t>в праці і вживанні, в радощах і горі. Громада була для себе і суддею, і впорядником у всьому…”</a:t>
            </a:r>
            <a:endParaRPr lang="uk-U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ПІДСУМОК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21506" name="Picture 2" descr="K:\Mama\світлини\світ захар беркут\Untitled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Comp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7979" y="5642096"/>
            <a:ext cx="2486021" cy="121590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Comp\Desktop\-2-6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Який міг бути вибір героїв?</a:t>
            </a: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6322" name="Picture 2" descr="Результат пошуку зображень за запитом &quot;погляд фото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215370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ЯКИЙ МІГ БУТИ ВИБІР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у Захара Беркута?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rgbClr val="FFC000"/>
                </a:solidFill>
              </a:rPr>
              <a:t>загибель сина </a:t>
            </a:r>
            <a:endParaRPr lang="uk-UA" sz="5400" b="1" dirty="0">
              <a:solidFill>
                <a:srgbClr val="FFC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uk-UA" sz="5400" b="1" i="1" dirty="0" smtClean="0">
                <a:solidFill>
                  <a:srgbClr val="00B0F0"/>
                </a:solidFill>
              </a:rPr>
              <a:t>безпека рідного краю</a:t>
            </a:r>
            <a:endParaRPr lang="uk-UA" sz="5400" b="1" dirty="0" smtClean="0">
              <a:solidFill>
                <a:srgbClr val="00B0F0"/>
              </a:solidFill>
            </a:endParaRPr>
          </a:p>
          <a:p>
            <a:endParaRPr lang="uk-UA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ВИБІР МАКСИМА?</a:t>
            </a: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sz="6600" b="1" i="1" dirty="0" smtClean="0">
                <a:solidFill>
                  <a:schemeClr val="accent4">
                    <a:lumMod val="50000"/>
                  </a:schemeClr>
                </a:solidFill>
              </a:rPr>
              <a:t>зрада і життя </a:t>
            </a:r>
            <a:endParaRPr lang="uk-UA" sz="6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sz="60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sz="60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6000" b="1" i="1" dirty="0" smtClean="0">
                <a:solidFill>
                  <a:srgbClr val="FF0000"/>
                </a:solidFill>
              </a:rPr>
              <a:t>загибель</a:t>
            </a:r>
            <a:endParaRPr lang="uk-UA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ВИБІР МИРОСЛАВИ?</a:t>
            </a: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4800" i="1" dirty="0" smtClean="0">
                <a:solidFill>
                  <a:schemeClr val="accent4">
                    <a:lumMod val="50000"/>
                  </a:schemeClr>
                </a:solidFill>
              </a:rPr>
              <a:t>покірна дочка </a:t>
            </a:r>
            <a:endParaRPr lang="uk-UA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uk-UA" sz="6600" dirty="0" smtClean="0">
                <a:solidFill>
                  <a:srgbClr val="FF0000"/>
                </a:solidFill>
              </a:rPr>
              <a:t>?</a:t>
            </a:r>
            <a:endParaRPr lang="uk-UA" sz="66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214282" y="3158381"/>
            <a:ext cx="5000660" cy="305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uk-UA" sz="4000" b="1" i="1" dirty="0" smtClean="0">
                <a:solidFill>
                  <a:srgbClr val="FFFF00"/>
                </a:solidFill>
              </a:rPr>
              <a:t>патріот, людина, що не зраджує своїм почуттям і переконанням</a:t>
            </a:r>
            <a:endParaRPr lang="uk-U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3143272"/>
          </a:xfrm>
        </p:spPr>
        <p:txBody>
          <a:bodyPr>
            <a:normAutofit fontScale="90000"/>
          </a:bodyPr>
          <a:lstStyle/>
          <a:p>
            <a:pPr lvl="0" indent="215900" fontAlgn="base">
              <a:spcAft>
                <a:spcPct val="0"/>
              </a:spcAft>
            </a:pPr>
            <a:r>
              <a:rPr lang="uk-UA" i="1" dirty="0" smtClean="0">
                <a:solidFill>
                  <a:srgbClr val="00B050"/>
                </a:solidFill>
              </a:rPr>
              <a:t/>
            </a:r>
            <a:br>
              <a:rPr lang="uk-UA" i="1" dirty="0" smtClean="0">
                <a:solidFill>
                  <a:srgbClr val="00B050"/>
                </a:solidFill>
              </a:rPr>
            </a:br>
            <a:r>
              <a:rPr lang="uk-UA" i="1" dirty="0" smtClean="0">
                <a:solidFill>
                  <a:srgbClr val="00B050"/>
                </a:solidFill>
              </a:rPr>
              <a:t/>
            </a:r>
            <a:br>
              <a:rPr lang="uk-UA" i="1" dirty="0" smtClean="0">
                <a:solidFill>
                  <a:srgbClr val="00B050"/>
                </a:solidFill>
              </a:rPr>
            </a:br>
            <a:r>
              <a:rPr lang="uk-UA" sz="4900" i="1" dirty="0" smtClean="0">
                <a:solidFill>
                  <a:srgbClr val="00B050"/>
                </a:solidFill>
              </a:rPr>
              <a:t>ОБРАЗНА ТРІАДА</a:t>
            </a:r>
            <a:br>
              <a:rPr lang="uk-UA" sz="4900" i="1" dirty="0" smtClean="0">
                <a:solidFill>
                  <a:srgbClr val="00B050"/>
                </a:solidFill>
              </a:rPr>
            </a:br>
            <a:r>
              <a:rPr lang="uk-UA" sz="4900" i="1" dirty="0" smtClean="0">
                <a:solidFill>
                  <a:schemeClr val="accent4">
                    <a:lumMod val="75000"/>
                  </a:schemeClr>
                </a:solidFill>
              </a:rPr>
              <a:t>(їх </a:t>
            </a:r>
            <a:r>
              <a:rPr lang="uk-UA" sz="4900" i="1" dirty="0" err="1" smtClean="0">
                <a:solidFill>
                  <a:schemeClr val="accent4">
                    <a:lumMod val="75000"/>
                  </a:schemeClr>
                </a:solidFill>
              </a:rPr>
              <a:t>об”єднує</a:t>
            </a:r>
            <a:r>
              <a:rPr lang="uk-UA" sz="4900" i="1" dirty="0" smtClean="0">
                <a:solidFill>
                  <a:schemeClr val="accent4">
                    <a:lumMod val="75000"/>
                  </a:schemeClr>
                </a:solidFill>
              </a:rPr>
              <a:t> високий стрій душі</a:t>
            </a: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b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22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Захар Беркут, Максим і Мирослава — художнє уособлення високої етики, справжньої духовної краси народу, живе втілення його духовності і фізичних сил...</a:t>
            </a:r>
            <a:r>
              <a:rPr lang="uk-UA" sz="2200" b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uk-UA" sz="2200" b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uk-UA" sz="22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Захар Беркут — це, передусім, совість і розум </a:t>
            </a:r>
            <a:r>
              <a:rPr lang="uk-UA" sz="22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тухольської</a:t>
            </a:r>
            <a:r>
              <a:rPr lang="uk-UA" sz="22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громади, Максим — її хоробрість і відвага, а Мирослава — уособлення вірності народові»</a:t>
            </a:r>
            <a:r>
              <a:rPr lang="uk-UA" sz="220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"/>
              </a:rPr>
              <a:t>[</a:t>
            </a:r>
            <a:r>
              <a:rPr lang="uk-UA" sz="220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"/>
              </a:rPr>
              <a:t>1]</a:t>
            </a:r>
            <a:r>
              <a:rPr lang="uk-UA" sz="22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uk-UA" sz="800" b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uk-UA" sz="800" b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6000" dirty="0" smtClean="0">
                <a:solidFill>
                  <a:srgbClr val="FFFF00"/>
                </a:solidFill>
              </a:rPr>
              <a:t>ЗАХАР БЕРКУТ</a:t>
            </a:r>
            <a:endParaRPr lang="uk-UA" sz="6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357431"/>
            <a:ext cx="4038600" cy="321471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000" dirty="0" smtClean="0"/>
          </a:p>
          <a:p>
            <a:pPr>
              <a:buNone/>
            </a:pPr>
            <a:endParaRPr lang="uk-UA" sz="4000" dirty="0" smtClean="0"/>
          </a:p>
          <a:p>
            <a:pPr>
              <a:buNone/>
            </a:pPr>
            <a:endParaRPr lang="uk-UA" sz="4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</a:rPr>
              <a:t>МИРОСЛАВА</a:t>
            </a:r>
            <a:endParaRPr lang="uk-UA" sz="4000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714620"/>
            <a:ext cx="4038600" cy="341154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5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sz="5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5400" dirty="0" smtClean="0">
                <a:solidFill>
                  <a:srgbClr val="FF0000"/>
                </a:solidFill>
              </a:rPr>
              <a:t>МАКСИМ</a:t>
            </a:r>
            <a:endParaRPr lang="uk-UA" sz="5400" dirty="0">
              <a:solidFill>
                <a:srgbClr val="FF000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457200"/>
            <a:ext cx="301783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463550"/>
            <a:ext cx="43152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solidFill>
                  <a:srgbClr val="C00000"/>
                </a:solidFill>
              </a:rPr>
              <a:t>Тугар</a:t>
            </a:r>
            <a:r>
              <a:rPr lang="uk-UA" dirty="0" smtClean="0">
                <a:solidFill>
                  <a:srgbClr val="C00000"/>
                </a:solidFill>
              </a:rPr>
              <a:t> Вовк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20482" name="Picture 2" descr="K:\Mama\світлини\світ захар беркут\Tugar-Vov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28736"/>
            <a:ext cx="8229600" cy="5429264"/>
          </a:xfrm>
          <a:prstGeom prst="rect">
            <a:avLst/>
          </a:prstGeom>
          <a:noFill/>
        </p:spPr>
      </p:pic>
      <p:pic>
        <p:nvPicPr>
          <p:cNvPr id="4" name="Picture 2" descr="K:\Mama\світлини\світ захар беркут\Tugar-Vov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29600" cy="54292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21455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C000"/>
                </a:solidFill>
              </a:rPr>
              <a:t>УРОК-ПОГЛЯД-РЕФРАКЦІЯ</a:t>
            </a:r>
            <a:br>
              <a:rPr lang="uk-UA" dirty="0" smtClean="0">
                <a:solidFill>
                  <a:srgbClr val="FFC000"/>
                </a:solidFill>
              </a:rPr>
            </a:br>
            <a:r>
              <a:rPr lang="uk-UA" dirty="0">
                <a:solidFill>
                  <a:srgbClr val="FFC000"/>
                </a:solidFill>
              </a:rPr>
              <a:t/>
            </a:r>
            <a:br>
              <a:rPr lang="uk-UA" dirty="0">
                <a:solidFill>
                  <a:srgbClr val="FFC000"/>
                </a:solidFill>
              </a:rPr>
            </a:b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1000108"/>
            <a:ext cx="6429388" cy="5857892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"</a:t>
            </a:r>
            <a:r>
              <a:rPr lang="uk-UA" sz="4800" b="1" i="1" dirty="0" smtClean="0"/>
              <a:t>Погляд сучасних українців у сиві віки на образ громадського життя древньоруського народу Карпатської Русі..."</a:t>
            </a:r>
            <a:endParaRPr lang="uk-UA" sz="4800" b="1" dirty="0" smtClean="0"/>
          </a:p>
          <a:p>
            <a:endParaRPr lang="uk-UA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46738" y="17645162"/>
            <a:ext cx="5857714" cy="707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278605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uk-UA" dirty="0" smtClean="0"/>
              <a:t>ВИБІР ТУГАРА ВОВКА?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57200" y="1214422"/>
            <a:ext cx="4040188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rgbClr val="C00000"/>
                </a:solidFill>
              </a:rPr>
              <a:t>зрада, влада,         багатство</a:t>
            </a:r>
            <a:endParaRPr lang="uk-UA" sz="54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1285860"/>
            <a:ext cx="4041775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chemeClr val="accent4">
                    <a:lumMod val="50000"/>
                  </a:schemeClr>
                </a:solidFill>
              </a:rPr>
              <a:t>повага громадян,любов дочки</a:t>
            </a:r>
            <a:endParaRPr lang="uk-UA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" name="Picture 2" descr="K:\Mama\світлини\світ захар беркут\Tugar-Vov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14818"/>
            <a:ext cx="3789965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І</a:t>
            </a:r>
            <a:r>
              <a:rPr lang="uk-UA" i="1" dirty="0" smtClean="0"/>
              <a:t>нтерактивна вправа «Діаманта»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62500" lnSpcReduction="20000"/>
          </a:bodyPr>
          <a:lstStyle/>
          <a:p>
            <a:r>
              <a:rPr lang="uk-UA" sz="4000" dirty="0" smtClean="0">
                <a:solidFill>
                  <a:srgbClr val="002060"/>
                </a:solidFill>
              </a:rPr>
              <a:t>Діаманта </a:t>
            </a:r>
            <a:r>
              <a:rPr lang="uk-UA" sz="4000" b="1" dirty="0" smtClean="0">
                <a:solidFill>
                  <a:srgbClr val="002060"/>
                </a:solidFill>
              </a:rPr>
              <a:t>- </a:t>
            </a:r>
            <a:r>
              <a:rPr lang="uk-UA" sz="4000" dirty="0" smtClean="0">
                <a:solidFill>
                  <a:srgbClr val="002060"/>
                </a:solidFill>
              </a:rPr>
              <a:t>вірш із семи рядків, перший і останній з яких – поняття з протилежним значенням. Цей вид вірша складається за наступною схемою: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Перший рядок.</a:t>
            </a:r>
            <a:r>
              <a:rPr lang="uk-UA" sz="4000" dirty="0" smtClean="0">
                <a:solidFill>
                  <a:srgbClr val="002060"/>
                </a:solidFill>
              </a:rPr>
              <a:t> Перший герой твору – один іменник.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Другий рядок</a:t>
            </a:r>
            <a:r>
              <a:rPr lang="uk-UA" sz="4000" dirty="0" smtClean="0">
                <a:solidFill>
                  <a:srgbClr val="002060"/>
                </a:solidFill>
              </a:rPr>
              <a:t>. Опис першого героя – два прикметники.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Третій рядок</a:t>
            </a:r>
            <a:r>
              <a:rPr lang="uk-UA" sz="4000" dirty="0" smtClean="0">
                <a:solidFill>
                  <a:srgbClr val="002060"/>
                </a:solidFill>
              </a:rPr>
              <a:t>. Дії першого героя – три дієслова (дієприкметники, дієприслівники);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Четвертий рядок</a:t>
            </a:r>
            <a:r>
              <a:rPr lang="uk-UA" sz="4000" dirty="0" smtClean="0">
                <a:solidFill>
                  <a:srgbClr val="002060"/>
                </a:solidFill>
              </a:rPr>
              <a:t>. Фраза, що єднає двох героїв твору, встановлює їх стосунки (4 слова, але не обов'язково) - будь-які частини мови.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П’ятий рядок.</a:t>
            </a:r>
            <a:r>
              <a:rPr lang="uk-UA" sz="4000" dirty="0" smtClean="0">
                <a:solidFill>
                  <a:srgbClr val="002060"/>
                </a:solidFill>
              </a:rPr>
              <a:t> Дії другого героя – три дієслова (дієприкметники, дієприслівники);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Шостий </a:t>
            </a:r>
            <a:r>
              <a:rPr lang="uk-UA" sz="4000" i="1" dirty="0" err="1" smtClean="0">
                <a:solidFill>
                  <a:srgbClr val="002060"/>
                </a:solidFill>
              </a:rPr>
              <a:t>рядок.</a:t>
            </a:r>
            <a:r>
              <a:rPr lang="uk-UA" sz="4000" dirty="0" err="1" smtClean="0">
                <a:solidFill>
                  <a:srgbClr val="002060"/>
                </a:solidFill>
              </a:rPr>
              <a:t>Опис</a:t>
            </a:r>
            <a:r>
              <a:rPr lang="uk-UA" sz="4000" dirty="0" smtClean="0">
                <a:solidFill>
                  <a:srgbClr val="002060"/>
                </a:solidFill>
              </a:rPr>
              <a:t> другого героя – два прикметники;</a:t>
            </a:r>
          </a:p>
          <a:p>
            <a:r>
              <a:rPr lang="uk-UA" sz="4000" i="1" dirty="0" smtClean="0">
                <a:solidFill>
                  <a:srgbClr val="002060"/>
                </a:solidFill>
              </a:rPr>
              <a:t>Сьомий рядок.</a:t>
            </a:r>
            <a:r>
              <a:rPr lang="uk-UA" sz="4000" dirty="0" smtClean="0">
                <a:solidFill>
                  <a:srgbClr val="002060"/>
                </a:solidFill>
              </a:rPr>
              <a:t> Другий герой твору – один іменник (антипод першому героєві або його метаморфоза).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</a:rPr>
              <a:t> </a:t>
            </a:r>
            <a:endParaRPr lang="uk-UA" sz="4000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Захар Беркут </a:t>
            </a:r>
            <a:r>
              <a:rPr lang="uk-UA" dirty="0" smtClean="0"/>
              <a:t>і </a:t>
            </a:r>
            <a:r>
              <a:rPr lang="uk-UA" dirty="0" err="1" smtClean="0">
                <a:solidFill>
                  <a:srgbClr val="00B050"/>
                </a:solidFill>
              </a:rPr>
              <a:t>Тугар</a:t>
            </a:r>
            <a:r>
              <a:rPr lang="uk-UA" dirty="0" smtClean="0">
                <a:solidFill>
                  <a:srgbClr val="00B050"/>
                </a:solidFill>
              </a:rPr>
              <a:t> Вовк</a:t>
            </a:r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600" b="1" i="1" dirty="0" smtClean="0">
                <a:solidFill>
                  <a:srgbClr val="FFC000"/>
                </a:solidFill>
              </a:rPr>
              <a:t>Захар Беркут.</a:t>
            </a:r>
            <a:endParaRPr lang="uk-UA" sz="3600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FFC000"/>
                </a:solidFill>
              </a:rPr>
              <a:t>Відважний, чесний.</a:t>
            </a:r>
            <a:endParaRPr lang="uk-UA" sz="3600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FFC000"/>
                </a:solidFill>
              </a:rPr>
              <a:t>Любить, захищає, оберігає.</a:t>
            </a:r>
            <a:endParaRPr lang="uk-UA" sz="3600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FFC000"/>
                </a:solidFill>
              </a:rPr>
              <a:t>Захар – пам'ять Бога. </a:t>
            </a:r>
            <a:r>
              <a:rPr lang="uk-UA" sz="3600" i="1" dirty="0" smtClean="0">
                <a:solidFill>
                  <a:srgbClr val="FFC000"/>
                </a:solidFill>
              </a:rPr>
              <a:t>…</a:t>
            </a:r>
            <a:r>
              <a:rPr lang="uk-UA" sz="3600" b="1" i="1" dirty="0" err="1" smtClean="0">
                <a:solidFill>
                  <a:srgbClr val="00B050"/>
                </a:solidFill>
              </a:rPr>
              <a:t>Тугар</a:t>
            </a:r>
            <a:r>
              <a:rPr lang="uk-UA" sz="3600" b="1" i="1" dirty="0" smtClean="0">
                <a:solidFill>
                  <a:srgbClr val="00B050"/>
                </a:solidFill>
              </a:rPr>
              <a:t> Вовк – дно пекла.</a:t>
            </a:r>
            <a:endParaRPr lang="uk-UA" sz="36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00B050"/>
                </a:solidFill>
              </a:rPr>
              <a:t>Зраджує, ненавидить, заздрить.</a:t>
            </a:r>
            <a:endParaRPr lang="uk-UA" sz="36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00B050"/>
                </a:solidFill>
              </a:rPr>
              <a:t>Жорстокий, нетерпимий.</a:t>
            </a:r>
            <a:endParaRPr lang="uk-UA" sz="36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sz="3600" b="1" i="1" dirty="0" err="1" smtClean="0">
                <a:solidFill>
                  <a:srgbClr val="00B050"/>
                </a:solidFill>
              </a:rPr>
              <a:t>Тугар</a:t>
            </a:r>
            <a:r>
              <a:rPr lang="uk-UA" sz="3600" b="1" i="1" dirty="0" smtClean="0">
                <a:solidFill>
                  <a:srgbClr val="00B050"/>
                </a:solidFill>
              </a:rPr>
              <a:t> Вовк.</a:t>
            </a:r>
            <a:endParaRPr lang="uk-UA" sz="3600" b="1" dirty="0" smtClean="0">
              <a:solidFill>
                <a:srgbClr val="00B05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00B0F0"/>
                </a:solidFill>
              </a:rPr>
              <a:t>Яка ж ГРОМАДА ТУХЛІ?</a:t>
            </a:r>
            <a:endParaRPr lang="uk-UA" i="1" dirty="0">
              <a:solidFill>
                <a:srgbClr val="00B0F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C000"/>
                </a:solidFill>
              </a:rPr>
              <a:t>«Мов одна душа стояла </a:t>
            </a:r>
            <a:r>
              <a:rPr lang="uk-UA" sz="4400" b="1" dirty="0" err="1" smtClean="0">
                <a:solidFill>
                  <a:srgbClr val="FFC000"/>
                </a:solidFill>
              </a:rPr>
              <a:t>тухольська</a:t>
            </a:r>
            <a:r>
              <a:rPr lang="uk-UA" sz="4400" b="1" dirty="0" smtClean="0">
                <a:solidFill>
                  <a:srgbClr val="FFC000"/>
                </a:solidFill>
              </a:rPr>
              <a:t> громада дружно і в праці і вживанні, </a:t>
            </a:r>
            <a:r>
              <a:rPr lang="uk-UA" sz="4400" b="1" dirty="0" err="1" smtClean="0">
                <a:solidFill>
                  <a:srgbClr val="FFC000"/>
                </a:solidFill>
              </a:rPr>
              <a:t>врадощах</a:t>
            </a:r>
            <a:r>
              <a:rPr lang="uk-UA" sz="4400" b="1" dirty="0" smtClean="0">
                <a:solidFill>
                  <a:srgbClr val="FFC000"/>
                </a:solidFill>
              </a:rPr>
              <a:t> і горі . Громада була для себе і суддею, і впорядником у всьому…”</a:t>
            </a:r>
            <a:endParaRPr lang="uk-UA" sz="4400" dirty="0" smtClean="0">
              <a:solidFill>
                <a:srgbClr val="FFC00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>Формула – </a:t>
            </a:r>
            <a:r>
              <a:rPr lang="uk-UA" i="1" dirty="0" err="1" smtClean="0"/>
              <a:t>“скарбу”</a:t>
            </a:r>
            <a:r>
              <a:rPr lang="uk-UA" dirty="0" smtClean="0"/>
              <a:t>  </a:t>
            </a:r>
            <a:r>
              <a:rPr lang="uk-UA" dirty="0" err="1" smtClean="0"/>
              <a:t>тухольців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sz="4000" i="1" dirty="0" smtClean="0">
                <a:solidFill>
                  <a:srgbClr val="C00000"/>
                </a:solidFill>
              </a:rPr>
              <a:t> Сила </a:t>
            </a:r>
            <a:r>
              <a:rPr lang="uk-UA" sz="4000" i="1" dirty="0" err="1" smtClean="0">
                <a:solidFill>
                  <a:srgbClr val="C00000"/>
                </a:solidFill>
              </a:rPr>
              <a:t>тухольців</a:t>
            </a:r>
            <a:r>
              <a:rPr lang="uk-UA" sz="4000" dirty="0" smtClean="0">
                <a:solidFill>
                  <a:srgbClr val="C00000"/>
                </a:solidFill>
              </a:rPr>
              <a:t>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10" name="Содержимое 9"/>
          <p:cNvSpPr>
            <a:spLocks noGrp="1"/>
          </p:cNvSpPr>
          <p:nvPr>
            <p:ph idx="4294967295"/>
          </p:nvPr>
        </p:nvSpPr>
        <p:spPr>
          <a:xfrm>
            <a:off x="0" y="928688"/>
            <a:ext cx="8229600" cy="5929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                          </a:t>
            </a:r>
          </a:p>
          <a:p>
            <a:r>
              <a:rPr lang="uk-UA" sz="3200" b="1" dirty="0" smtClean="0">
                <a:solidFill>
                  <a:srgbClr val="00B0F0"/>
                </a:solidFill>
              </a:rPr>
              <a:t>непереможний дух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+</a:t>
            </a:r>
          </a:p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FFC000"/>
                </a:solidFill>
              </a:rPr>
              <a:t>вірність рідній землі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+</a:t>
            </a:r>
            <a:r>
              <a:rPr lang="uk-UA" dirty="0" smtClean="0"/>
              <a:t> </a:t>
            </a:r>
          </a:p>
          <a:p>
            <a:r>
              <a:rPr lang="uk-UA" b="1" dirty="0" smtClean="0">
                <a:solidFill>
                  <a:srgbClr val="00B0F0"/>
                </a:solidFill>
              </a:rPr>
              <a:t>патріотизм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+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rgbClr val="00B0F0"/>
                </a:solidFill>
              </a:rPr>
              <a:t>мужність </a:t>
            </a:r>
            <a:r>
              <a:rPr lang="uk-UA" b="1" dirty="0" smtClean="0">
                <a:solidFill>
                  <a:srgbClr val="002060"/>
                </a:solidFill>
              </a:rPr>
              <a:t>+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віра в перемогу </a:t>
            </a:r>
            <a:r>
              <a:rPr lang="uk-UA" b="1" dirty="0" smtClean="0">
                <a:solidFill>
                  <a:srgbClr val="002060"/>
                </a:solidFill>
              </a:rPr>
              <a:t>+</a:t>
            </a:r>
          </a:p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00B0F0"/>
                </a:solidFill>
              </a:rPr>
              <a:t>свобода вибору </a:t>
            </a:r>
            <a:r>
              <a:rPr lang="uk-UA" b="1" dirty="0" smtClean="0">
                <a:solidFill>
                  <a:srgbClr val="002060"/>
                </a:solidFill>
              </a:rPr>
              <a:t>+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висока етика </a:t>
            </a:r>
            <a:r>
              <a:rPr lang="uk-UA" b="1" dirty="0" smtClean="0">
                <a:solidFill>
                  <a:srgbClr val="002060"/>
                </a:solidFill>
              </a:rPr>
              <a:t>+</a:t>
            </a:r>
          </a:p>
          <a:p>
            <a:r>
              <a:rPr lang="uk-UA" b="1" dirty="0" smtClean="0">
                <a:solidFill>
                  <a:srgbClr val="00B0F0"/>
                </a:solidFill>
              </a:rPr>
              <a:t>духовні і фізичні сили</a:t>
            </a:r>
            <a:r>
              <a:rPr lang="uk-UA" b="1" dirty="0" smtClean="0">
                <a:solidFill>
                  <a:srgbClr val="002060"/>
                </a:solidFill>
              </a:rPr>
              <a:t> +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єдність (дружна громада)</a:t>
            </a:r>
            <a:r>
              <a:rPr lang="uk-UA" b="1" dirty="0" smtClean="0">
                <a:solidFill>
                  <a:srgbClr val="002060"/>
                </a:solidFill>
              </a:rPr>
              <a:t>+</a:t>
            </a:r>
          </a:p>
          <a:p>
            <a:r>
              <a:rPr lang="uk-UA" dirty="0" smtClean="0">
                <a:solidFill>
                  <a:srgbClr val="00B0F0"/>
                </a:solidFill>
              </a:rPr>
              <a:t>згода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i="1" dirty="0" smtClean="0">
                <a:solidFill>
                  <a:srgbClr val="FF0000"/>
                </a:solidFill>
              </a:rPr>
              <a:t> </a:t>
            </a:r>
            <a:r>
              <a:rPr lang="uk-UA" sz="3200" b="1" i="1" dirty="0" smtClean="0">
                <a:solidFill>
                  <a:srgbClr val="FF0000"/>
                </a:solidFill>
              </a:rPr>
              <a:t>А найголовніше ­– любити свою землю!</a:t>
            </a:r>
            <a:endParaRPr lang="uk-UA" sz="3200" i="1" dirty="0" smtClean="0">
              <a:solidFill>
                <a:srgbClr val="FF0000"/>
              </a:solidFill>
            </a:endParaRPr>
          </a:p>
          <a:p>
            <a:endParaRPr lang="uk-UA" b="1" dirty="0" smtClean="0">
              <a:solidFill>
                <a:srgbClr val="00B0F0"/>
              </a:solidFill>
            </a:endParaRPr>
          </a:p>
          <a:p>
            <a:endParaRPr lang="uk-UA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7"/>
            <a:ext cx="41433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7" descr="K:\Mama\світлини\presentations_slide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5429256" cy="71435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СИМВОЛИ ТВОРУ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4040188" cy="1571643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</a:rPr>
              <a:t>Орел</a:t>
            </a:r>
            <a:r>
              <a:rPr lang="uk-UA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1400" dirty="0" smtClean="0"/>
              <a:t>– </a:t>
            </a:r>
            <a:r>
              <a:rPr lang="uk-UA" sz="1400" b="1" i="1" dirty="0" smtClean="0"/>
              <a:t>символ, який є атрибутом </a:t>
            </a:r>
            <a:r>
              <a:rPr lang="uk-UA" sz="1400" b="1" i="1" dirty="0" smtClean="0">
                <a:solidFill>
                  <a:srgbClr val="FFC000"/>
                </a:solidFill>
              </a:rPr>
              <a:t>сонячних богів </a:t>
            </a:r>
            <a:r>
              <a:rPr lang="uk-UA" sz="1400" b="1" i="1" dirty="0" smtClean="0"/>
              <a:t>у багатьох культурах, полуденне сонце, духовне начало, висота, вознесіння, звільнення від уз. </a:t>
            </a:r>
          </a:p>
          <a:p>
            <a:endParaRPr lang="uk-UA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0"/>
            <a:ext cx="4498975" cy="335756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СОНЦЕ</a:t>
            </a:r>
            <a:r>
              <a:rPr lang="uk-UA" dirty="0" smtClean="0"/>
              <a:t> – </a:t>
            </a:r>
            <a:r>
              <a:rPr lang="uk-UA" sz="1400" dirty="0" err="1" smtClean="0">
                <a:solidFill>
                  <a:srgbClr val="FFC000"/>
                </a:solidFill>
              </a:rPr>
              <a:t>захар</a:t>
            </a:r>
            <a:r>
              <a:rPr lang="uk-UA" sz="1400" dirty="0" smtClean="0">
                <a:solidFill>
                  <a:srgbClr val="FFC000"/>
                </a:solidFill>
              </a:rPr>
              <a:t> Беркут </a:t>
            </a:r>
          </a:p>
          <a:p>
            <a:r>
              <a:rPr lang="uk-UA" sz="1600" i="1" dirty="0" smtClean="0"/>
              <a:t>Значення   цього імені дослівно перекладається як «Яхве (Бог) згадав» або «</a:t>
            </a:r>
            <a:r>
              <a:rPr lang="uk-UA" sz="1600" i="1" dirty="0" smtClean="0">
                <a:solidFill>
                  <a:srgbClr val="FFC000"/>
                </a:solidFill>
              </a:rPr>
              <a:t>той, кого згадав Бог</a:t>
            </a:r>
            <a:r>
              <a:rPr lang="uk-UA" sz="1600" i="1" dirty="0" smtClean="0"/>
              <a:t>». Одним із значень є словосполучення «пам'ять Господня». Згідно </a:t>
            </a:r>
            <a:r>
              <a:rPr lang="uk-UA" sz="1600" i="1" dirty="0" err="1" smtClean="0"/>
              <a:t>фоносемантики</a:t>
            </a:r>
            <a:r>
              <a:rPr lang="uk-UA" sz="1600" i="1" dirty="0" smtClean="0"/>
              <a:t>, воно асоціюється з мужністю і силою</a:t>
            </a:r>
          </a:p>
          <a:p>
            <a:endParaRPr lang="uk-UA" sz="1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0" y="2143116"/>
            <a:ext cx="5214942" cy="47148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СТОРОЖ</a:t>
            </a:r>
            <a:r>
              <a:rPr lang="uk-UA" dirty="0" smtClean="0"/>
              <a:t> </a:t>
            </a:r>
            <a:r>
              <a:rPr lang="uk-UA" sz="2000" dirty="0" err="1" smtClean="0">
                <a:solidFill>
                  <a:srgbClr val="002060"/>
                </a:solidFill>
              </a:rPr>
              <a:t>–”величезний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  <a:r>
              <a:rPr lang="uk-UA" sz="2000" dirty="0" err="1" smtClean="0">
                <a:solidFill>
                  <a:srgbClr val="002060"/>
                </a:solidFill>
              </a:rPr>
              <a:t>кам”яний</a:t>
            </a:r>
            <a:r>
              <a:rPr lang="uk-UA" sz="2000" dirty="0" smtClean="0">
                <a:solidFill>
                  <a:srgbClr val="002060"/>
                </a:solidFill>
              </a:rPr>
              <a:t>  стовп ;</a:t>
            </a:r>
          </a:p>
          <a:p>
            <a:r>
              <a:rPr lang="uk-UA" sz="2000" dirty="0" smtClean="0">
                <a:solidFill>
                  <a:srgbClr val="002060"/>
                </a:solidFill>
              </a:rPr>
              <a:t>цар велетнів:святий Камінь;</a:t>
            </a:r>
          </a:p>
          <a:p>
            <a:r>
              <a:rPr lang="uk-UA" sz="2000" dirty="0" smtClean="0">
                <a:solidFill>
                  <a:srgbClr val="002060"/>
                </a:solidFill>
              </a:rPr>
              <a:t>уособлення життя – ворог богині </a:t>
            </a:r>
            <a:r>
              <a:rPr lang="uk-UA" sz="2000" dirty="0" err="1" smtClean="0">
                <a:solidFill>
                  <a:srgbClr val="002060"/>
                </a:solidFill>
              </a:rPr>
              <a:t>Морани</a:t>
            </a:r>
            <a:r>
              <a:rPr lang="uk-UA" sz="20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uk-UA" sz="2000" dirty="0" err="1" smtClean="0">
                <a:solidFill>
                  <a:srgbClr val="002060"/>
                </a:solidFill>
              </a:rPr>
              <a:t>“він</a:t>
            </a:r>
            <a:r>
              <a:rPr lang="uk-UA" sz="2000" dirty="0" smtClean="0">
                <a:solidFill>
                  <a:srgbClr val="002060"/>
                </a:solidFill>
              </a:rPr>
              <a:t> пильнував входу і </a:t>
            </a:r>
            <a:r>
              <a:rPr lang="uk-UA" sz="2000" dirty="0" err="1" smtClean="0">
                <a:solidFill>
                  <a:srgbClr val="002060"/>
                </a:solidFill>
              </a:rPr>
              <a:t>тухольську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  <a:r>
              <a:rPr lang="uk-UA" sz="2000" dirty="0" err="1" smtClean="0">
                <a:solidFill>
                  <a:srgbClr val="002060"/>
                </a:solidFill>
              </a:rPr>
              <a:t>долину”</a:t>
            </a:r>
            <a:r>
              <a:rPr lang="uk-UA" sz="2000" dirty="0" smtClean="0">
                <a:solidFill>
                  <a:srgbClr val="002060"/>
                </a:solidFill>
              </a:rPr>
              <a:t>, і своїм могутнім тілом </a:t>
            </a:r>
            <a:r>
              <a:rPr lang="uk-UA" sz="2000" dirty="0" err="1" smtClean="0">
                <a:solidFill>
                  <a:srgbClr val="002060"/>
                </a:solidFill>
              </a:rPr>
              <a:t>“готов</a:t>
            </a:r>
            <a:r>
              <a:rPr lang="uk-UA" sz="2000" dirty="0" smtClean="0">
                <a:solidFill>
                  <a:srgbClr val="002060"/>
                </a:solidFill>
              </a:rPr>
              <a:t> був упасти на кожного, хто у ворожій цілі вдирався б до сього тихого, щасливого закутка…”;</a:t>
            </a:r>
          </a:p>
          <a:p>
            <a:pPr>
              <a:buNone/>
            </a:pPr>
            <a:r>
              <a:rPr lang="uk-UA" sz="2800" dirty="0" smtClean="0">
                <a:solidFill>
                  <a:srgbClr val="C00000"/>
                </a:solidFill>
              </a:rPr>
              <a:t>ЛАНЦЮГ</a:t>
            </a:r>
            <a:r>
              <a:rPr lang="uk-UA" sz="2000" dirty="0" smtClean="0">
                <a:solidFill>
                  <a:srgbClr val="C00000"/>
                </a:solidFill>
              </a:rPr>
              <a:t> – </a:t>
            </a:r>
            <a:r>
              <a:rPr lang="uk-UA" dirty="0" smtClean="0">
                <a:solidFill>
                  <a:srgbClr val="C00000"/>
                </a:solidFill>
              </a:rPr>
              <a:t>запорука єдності </a:t>
            </a:r>
            <a:r>
              <a:rPr lang="uk-UA" dirty="0" err="1" smtClean="0"/>
              <a:t>“Кожда</a:t>
            </a:r>
            <a:r>
              <a:rPr lang="uk-UA" dirty="0" smtClean="0"/>
              <a:t> колісця в тім ланцюзі – то одна громада, нерозривно, у самої природи зв’язана з усіма іншими, а проте свобідна сама собі…”</a:t>
            </a:r>
            <a:endParaRPr lang="uk-UA" dirty="0" smtClean="0">
              <a:solidFill>
                <a:srgbClr val="C00000"/>
              </a:solidFill>
            </a:endParaRPr>
          </a:p>
          <a:p>
            <a:endParaRPr lang="uk-UA" dirty="0" smtClean="0">
              <a:solidFill>
                <a:srgbClr val="002060"/>
              </a:solidFill>
            </a:endParaRPr>
          </a:p>
          <a:p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3071810"/>
            <a:ext cx="4498975" cy="378619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7000" b="1" dirty="0" smtClean="0">
                <a:solidFill>
                  <a:srgbClr val="FFFF00"/>
                </a:solidFill>
              </a:rPr>
              <a:t>ЛИПА </a:t>
            </a:r>
            <a:r>
              <a:rPr lang="uk-UA" sz="5000" b="1" dirty="0" smtClean="0">
                <a:solidFill>
                  <a:srgbClr val="FFFF00"/>
                </a:solidFill>
              </a:rPr>
              <a:t>- </a:t>
            </a:r>
            <a:r>
              <a:rPr lang="uk-UA" sz="7400" b="1" i="1" dirty="0" smtClean="0">
                <a:solidFill>
                  <a:srgbClr val="00B050"/>
                </a:solidFill>
              </a:rPr>
              <a:t>«Потім устав із свого місця найстарший у зборі, Захар Беркут, і повільним, але твердим кроком виступив під липу і, </a:t>
            </a:r>
            <a:r>
              <a:rPr lang="uk-UA" sz="7400" b="1" i="1" dirty="0" err="1" smtClean="0">
                <a:solidFill>
                  <a:srgbClr val="00B050"/>
                </a:solidFill>
              </a:rPr>
              <a:t>доторкнувшися</a:t>
            </a:r>
            <a:r>
              <a:rPr lang="uk-UA" sz="7400" b="1" i="1" dirty="0" smtClean="0">
                <a:solidFill>
                  <a:srgbClr val="00B050"/>
                </a:solidFill>
              </a:rPr>
              <a:t> її рукою, наблизився до пливучої з її коріння нори і, припавши на коліна, помазав собі нею очі й уста. Се була звичайна, стародавня церемонія, що знаменувала очищення уст і прояснення ока, потрібне при таким важкім ділі, як народна рада. Потім він сів на підвищенім місці, звернений лицем до народу, тобто до східної сторони неба». </a:t>
            </a:r>
            <a:endParaRPr lang="uk-UA" sz="7400" b="1" dirty="0" smtClean="0">
              <a:solidFill>
                <a:srgbClr val="00B050"/>
              </a:solidFill>
            </a:endParaRPr>
          </a:p>
          <a:p>
            <a:endParaRPr lang="uk-UA" sz="7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605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B0F0"/>
                </a:solidFill>
              </a:rPr>
              <a:t>"Карпатський водограй"</a:t>
            </a:r>
            <a:br>
              <a:rPr lang="uk-UA" dirty="0" smtClean="0">
                <a:solidFill>
                  <a:srgbClr val="00B0F0"/>
                </a:solidFill>
              </a:rPr>
            </a:b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-142900"/>
            <a:ext cx="4043362" cy="1857389"/>
          </a:xfrm>
        </p:spPr>
        <p:txBody>
          <a:bodyPr/>
          <a:lstStyle/>
          <a:p>
            <a:r>
              <a:rPr lang="uk-UA" b="1" dirty="0" smtClean="0"/>
              <a:t>                       </a:t>
            </a:r>
            <a:r>
              <a:rPr lang="uk-UA" b="1" dirty="0" smtClean="0">
                <a:solidFill>
                  <a:srgbClr val="FFFF00"/>
                </a:solidFill>
              </a:rPr>
              <a:t>О П Е Р А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1071546"/>
            <a:ext cx="4497388" cy="57864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b="1" dirty="0" err="1" smtClean="0">
                <a:solidFill>
                  <a:srgbClr val="FFFF00"/>
                </a:solidFill>
              </a:rPr>
              <a:t>“</a:t>
            </a:r>
            <a:r>
              <a:rPr lang="uk-UA" sz="3900" b="1" dirty="0" err="1" smtClean="0">
                <a:solidFill>
                  <a:srgbClr val="FFFF00"/>
                </a:solidFill>
              </a:rPr>
              <a:t>Золоти́й</a:t>
            </a:r>
            <a:r>
              <a:rPr lang="uk-UA" sz="3900" b="1" dirty="0" smtClean="0">
                <a:solidFill>
                  <a:srgbClr val="FFFF00"/>
                </a:solidFill>
              </a:rPr>
              <a:t> </a:t>
            </a:r>
            <a:r>
              <a:rPr lang="uk-UA" sz="3900" b="1" dirty="0" err="1" smtClean="0">
                <a:solidFill>
                  <a:srgbClr val="FFFF00"/>
                </a:solidFill>
              </a:rPr>
              <a:t>обру́ч</a:t>
            </a:r>
            <a:r>
              <a:rPr lang="uk-UA" sz="3900" dirty="0" smtClean="0">
                <a:solidFill>
                  <a:srgbClr val="FFFF00"/>
                </a:solidFill>
              </a:rPr>
              <a:t> ”—</a:t>
            </a:r>
            <a:r>
              <a:rPr lang="uk-UA" sz="4000" b="1" u="sng" dirty="0" smtClean="0"/>
              <a:t>  </a:t>
            </a:r>
            <a:r>
              <a:rPr lang="uk-UA" sz="3800" b="1" u="sng" dirty="0" smtClean="0"/>
              <a:t>це символічний образ прапора </a:t>
            </a:r>
            <a:r>
              <a:rPr lang="uk-UA" sz="3800" b="1" u="sng" dirty="0" err="1" smtClean="0"/>
              <a:t>тухольської</a:t>
            </a:r>
            <a:r>
              <a:rPr lang="uk-UA" sz="3800" b="1" u="sng" dirty="0" smtClean="0"/>
              <a:t> общини</a:t>
            </a:r>
            <a:r>
              <a:rPr lang="uk-UA" sz="3800" dirty="0" smtClean="0">
                <a:solidFill>
                  <a:srgbClr val="FFFF00"/>
                </a:solidFill>
              </a:rPr>
              <a:t> </a:t>
            </a:r>
          </a:p>
          <a:p>
            <a:pPr>
              <a:buNone/>
            </a:pPr>
            <a:r>
              <a:rPr lang="uk-UA" dirty="0" smtClean="0"/>
              <a:t>Опера </a:t>
            </a:r>
            <a:r>
              <a:rPr lang="uk-UA" dirty="0" smtClean="0">
                <a:hlinkClick r:id="rId2" tooltip="Борис Лятошинський"/>
              </a:rPr>
              <a:t>Бориса Лятошинського</a:t>
            </a:r>
            <a:r>
              <a:rPr lang="uk-UA" dirty="0" smtClean="0"/>
              <a:t> на лібрето        </a:t>
            </a:r>
            <a:r>
              <a:rPr lang="uk-UA" dirty="0" smtClean="0">
                <a:hlinkClick r:id="rId3" tooltip="Мамонтів Яків Андрійович"/>
              </a:rPr>
              <a:t>Я. Мамонтова</a:t>
            </a:r>
            <a:r>
              <a:rPr lang="uk-UA" dirty="0" smtClean="0"/>
              <a:t> за мотивами повісті </a:t>
            </a:r>
            <a:r>
              <a:rPr lang="uk-UA" dirty="0" smtClean="0">
                <a:hlinkClick r:id="rId4" tooltip="Іван Франко"/>
              </a:rPr>
              <a:t>Івана Франка</a:t>
            </a:r>
            <a:r>
              <a:rPr lang="uk-UA" dirty="0" smtClean="0"/>
              <a:t> </a:t>
            </a:r>
            <a:r>
              <a:rPr lang="uk-UA" dirty="0" smtClean="0">
                <a:hlinkClick r:id="rId5" tooltip="Захар Беркут (повість)"/>
              </a:rPr>
              <a:t>«Захар Беркут»</a:t>
            </a:r>
            <a:r>
              <a:rPr lang="uk-UA" dirty="0" smtClean="0"/>
              <a:t>. </a:t>
            </a:r>
          </a:p>
          <a:p>
            <a:pPr>
              <a:buNone/>
            </a:pPr>
            <a:r>
              <a:rPr lang="uk-UA" dirty="0" smtClean="0"/>
              <a:t> Опера написана в </a:t>
            </a:r>
            <a:r>
              <a:rPr lang="uk-UA" dirty="0" smtClean="0">
                <a:hlinkClick r:id="rId6" tooltip="1930"/>
              </a:rPr>
              <a:t>1930</a:t>
            </a:r>
            <a:r>
              <a:rPr lang="uk-UA" dirty="0" smtClean="0"/>
              <a:t> році, в </a:t>
            </a:r>
            <a:r>
              <a:rPr lang="uk-UA" dirty="0" smtClean="0">
                <a:hlinkClick r:id="rId7" tooltip="1970"/>
              </a:rPr>
              <a:t>1970</a:t>
            </a:r>
            <a:r>
              <a:rPr lang="uk-UA" dirty="0" smtClean="0"/>
              <a:t> здійснена її друга редакція, за яку композитор був удостоєний </a:t>
            </a:r>
            <a:r>
              <a:rPr lang="uk-UA" dirty="0" smtClean="0">
                <a:hlinkClick r:id="rId8" tooltip="Шевченківська премія"/>
              </a:rPr>
              <a:t>Шевченківської премії</a:t>
            </a:r>
            <a:r>
              <a:rPr lang="uk-UA" baseline="30000" dirty="0" smtClean="0">
                <a:hlinkClick r:id="rId9"/>
              </a:rPr>
              <a:t>[1]</a:t>
            </a:r>
            <a:r>
              <a:rPr lang="uk-UA" dirty="0" smtClean="0"/>
              <a:t>.</a:t>
            </a:r>
          </a:p>
          <a:p>
            <a:r>
              <a:rPr lang="uk-UA" dirty="0" smtClean="0"/>
              <a:t>За спогадами Лятошинського ідею створення твору йому підказав </a:t>
            </a:r>
            <a:r>
              <a:rPr lang="uk-UA" dirty="0" smtClean="0">
                <a:hlinkClick r:id="rId10" tooltip="Козицький Пилип Омелянович"/>
              </a:rPr>
              <a:t>Пилип Козицький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00497" y="857232"/>
            <a:ext cx="5143504" cy="5857916"/>
          </a:xfrm>
        </p:spPr>
        <p:txBody>
          <a:bodyPr>
            <a:normAutofit/>
          </a:bodyPr>
          <a:lstStyle/>
          <a:p>
            <a:r>
              <a:rPr lang="uk-UA" dirty="0" smtClean="0"/>
              <a:t>Опера має розгалужену систему лейтмотивів і характеризується безперервним симфонічним розвитком</a:t>
            </a:r>
            <a:r>
              <a:rPr lang="uk-UA" baseline="30000" dirty="0" smtClean="0">
                <a:hlinkClick r:id="rId9"/>
              </a:rPr>
              <a:t>[3]</a:t>
            </a:r>
            <a:r>
              <a:rPr lang="uk-UA" dirty="0" smtClean="0"/>
              <a:t>.</a:t>
            </a:r>
          </a:p>
          <a:p>
            <a:r>
              <a:rPr lang="uk-UA" dirty="0" smtClean="0"/>
              <a:t>У творі за основу взято близько 20 народних мелодій. У цілому музику можна поділити на дві частини: музика, яка </a:t>
            </a:r>
            <a:r>
              <a:rPr lang="uk-UA" dirty="0" smtClean="0">
                <a:solidFill>
                  <a:srgbClr val="FFFF00"/>
                </a:solidFill>
              </a:rPr>
              <a:t>характеризує </a:t>
            </a:r>
            <a:r>
              <a:rPr lang="uk-UA" dirty="0" err="1" smtClean="0">
                <a:solidFill>
                  <a:srgbClr val="FFFF00"/>
                </a:solidFill>
              </a:rPr>
              <a:t>тухольців</a:t>
            </a:r>
            <a:r>
              <a:rPr lang="uk-UA" dirty="0" smtClean="0"/>
              <a:t>, </a:t>
            </a:r>
            <a:r>
              <a:rPr lang="uk-UA" dirty="0" smtClean="0">
                <a:solidFill>
                  <a:srgbClr val="FFFF00"/>
                </a:solidFill>
              </a:rPr>
              <a:t>та</a:t>
            </a:r>
            <a:r>
              <a:rPr lang="uk-UA" dirty="0" smtClean="0"/>
              <a:t> музика, яка характеризує </a:t>
            </a:r>
            <a:r>
              <a:rPr lang="uk-UA" dirty="0" smtClean="0">
                <a:solidFill>
                  <a:srgbClr val="FFFF00"/>
                </a:solidFill>
              </a:rPr>
              <a:t>татар</a:t>
            </a:r>
            <a:r>
              <a:rPr lang="uk-UA" dirty="0" smtClean="0"/>
              <a:t>.</a:t>
            </a:r>
          </a:p>
          <a:p>
            <a:r>
              <a:rPr lang="uk-UA" dirty="0" smtClean="0"/>
              <a:t>Прем'єра опери одразу відбулась у трьох театрах: Київському, Харківському та... Повернення опери за 40 років відбулося у Львівській опері.</a:t>
            </a:r>
          </a:p>
          <a:p>
            <a:endParaRPr lang="uk-UA" dirty="0"/>
          </a:p>
        </p:txBody>
      </p:sp>
      <p:pic>
        <p:nvPicPr>
          <p:cNvPr id="8" name="Picture 2" descr="Результат пошуку зображень за запитом &quot;смайлики&quot;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0"/>
            <a:ext cx="1357289" cy="121442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857496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C000"/>
                </a:solidFill>
              </a:rPr>
              <a:t>АРТ-РОЗМИНКА </a:t>
            </a:r>
            <a:br>
              <a:rPr lang="uk-UA" dirty="0" smtClean="0">
                <a:solidFill>
                  <a:srgbClr val="FFC000"/>
                </a:solidFill>
              </a:rPr>
            </a:br>
            <a:r>
              <a:rPr lang="uk-UA" dirty="0" err="1" smtClean="0">
                <a:solidFill>
                  <a:srgbClr val="FFC000"/>
                </a:solidFill>
              </a:rPr>
              <a:t>“Веселка</a:t>
            </a:r>
            <a:r>
              <a:rPr lang="uk-UA" dirty="0" smtClean="0">
                <a:solidFill>
                  <a:srgbClr val="FFC000"/>
                </a:solidFill>
              </a:rPr>
              <a:t> </a:t>
            </a:r>
            <a:r>
              <a:rPr lang="uk-UA" dirty="0" err="1" smtClean="0">
                <a:solidFill>
                  <a:srgbClr val="FFC000"/>
                </a:solidFill>
              </a:rPr>
              <a:t>світлин”</a:t>
            </a:r>
            <a:r>
              <a:rPr lang="uk-UA" dirty="0" smtClean="0">
                <a:solidFill>
                  <a:srgbClr val="FFC000"/>
                </a:solidFill>
              </a:rPr>
              <a:t/>
            </a:r>
            <a:br>
              <a:rPr lang="uk-UA" dirty="0" smtClean="0">
                <a:solidFill>
                  <a:srgbClr val="FFC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71612"/>
            <a:ext cx="4757742" cy="4554551"/>
          </a:xfrm>
        </p:spPr>
        <p:txBody>
          <a:bodyPr/>
          <a:lstStyle/>
          <a:p>
            <a:pPr>
              <a:buNone/>
            </a:pPr>
            <a:endParaRPr lang="uk-UA" sz="44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uk-UA" sz="4400" dirty="0" smtClean="0">
                <a:solidFill>
                  <a:schemeClr val="accent3">
                    <a:lumMod val="50000"/>
                  </a:schemeClr>
                </a:solidFill>
              </a:rPr>
              <a:t>ОЧИМА  свідків</a:t>
            </a:r>
          </a:p>
          <a:p>
            <a:pPr>
              <a:buNone/>
            </a:pPr>
            <a:r>
              <a:rPr lang="uk-UA" sz="4400" dirty="0" smtClean="0">
                <a:solidFill>
                  <a:schemeClr val="accent3">
                    <a:lumMod val="50000"/>
                  </a:schemeClr>
                </a:solidFill>
              </a:rPr>
              <a:t>“ЖИВОПИСЦІВ</a:t>
            </a:r>
            <a:r>
              <a:rPr lang="uk-UA" dirty="0" smtClean="0"/>
              <a:t>”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18433" name="Picture 1" descr="C:\Users\Comp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286256"/>
            <a:ext cx="3929090" cy="2209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92D050"/>
                </a:solidFill>
              </a:rPr>
              <a:t>І.Франко:</a:t>
            </a:r>
            <a:endParaRPr lang="uk-UA" sz="4800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66376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uk-UA" sz="4400" b="1" i="1" dirty="0" smtClean="0">
                <a:solidFill>
                  <a:srgbClr val="002060"/>
                </a:solidFill>
              </a:rPr>
              <a:t>“…Доки будете жити в громадськім порядку, </a:t>
            </a:r>
            <a:endParaRPr lang="uk-UA" sz="4400" b="1" dirty="0" smtClean="0">
              <a:solidFill>
                <a:srgbClr val="002060"/>
              </a:solidFill>
            </a:endParaRPr>
          </a:p>
          <a:p>
            <a:pPr fontAlgn="base">
              <a:buNone/>
            </a:pPr>
            <a:r>
              <a:rPr lang="uk-UA" sz="4400" b="1" i="1" dirty="0" smtClean="0">
                <a:solidFill>
                  <a:srgbClr val="002060"/>
                </a:solidFill>
              </a:rPr>
              <a:t>дружно держатися купи,</a:t>
            </a:r>
            <a:endParaRPr lang="uk-UA" sz="4400" b="1" dirty="0" smtClean="0">
              <a:solidFill>
                <a:srgbClr val="002060"/>
              </a:solidFill>
            </a:endParaRPr>
          </a:p>
          <a:p>
            <a:pPr fontAlgn="base">
              <a:buNone/>
            </a:pPr>
            <a:r>
              <a:rPr lang="uk-UA" sz="4400" b="1" i="1" dirty="0" smtClean="0">
                <a:solidFill>
                  <a:srgbClr val="002060"/>
                </a:solidFill>
              </a:rPr>
              <a:t> незломно стояти всі за одного,</a:t>
            </a:r>
            <a:endParaRPr lang="uk-UA" sz="4400" b="1" dirty="0" smtClean="0">
              <a:solidFill>
                <a:srgbClr val="002060"/>
              </a:solidFill>
            </a:endParaRPr>
          </a:p>
          <a:p>
            <a:pPr fontAlgn="base">
              <a:buNone/>
            </a:pPr>
            <a:r>
              <a:rPr lang="uk-UA" sz="4400" b="1" i="1" dirty="0" smtClean="0">
                <a:solidFill>
                  <a:srgbClr val="002060"/>
                </a:solidFill>
              </a:rPr>
              <a:t> а один за всіх, </a:t>
            </a:r>
            <a:endParaRPr lang="uk-UA" sz="4400" b="1" dirty="0" smtClean="0">
              <a:solidFill>
                <a:srgbClr val="002060"/>
              </a:solidFill>
            </a:endParaRPr>
          </a:p>
          <a:p>
            <a:pPr fontAlgn="base">
              <a:buNone/>
            </a:pPr>
            <a:r>
              <a:rPr lang="uk-UA" sz="4400" b="1" i="1" dirty="0" smtClean="0">
                <a:solidFill>
                  <a:srgbClr val="002060"/>
                </a:solidFill>
              </a:rPr>
              <a:t>доти ніяка ворожа сила не побідить </a:t>
            </a:r>
            <a:r>
              <a:rPr lang="uk-UA" sz="4400" b="1" i="1" dirty="0" err="1" smtClean="0">
                <a:solidFill>
                  <a:srgbClr val="002060"/>
                </a:solidFill>
              </a:rPr>
              <a:t>нас...”</a:t>
            </a:r>
            <a:endParaRPr lang="uk-UA" sz="4400" b="1" dirty="0">
              <a:solidFill>
                <a:srgbClr val="002060"/>
              </a:solidFill>
            </a:endParaRPr>
          </a:p>
        </p:txBody>
      </p:sp>
      <p:pic>
        <p:nvPicPr>
          <p:cNvPr id="28674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0"/>
            <a:ext cx="2428860" cy="2000240"/>
          </a:xfrm>
          <a:prstGeom prst="rect">
            <a:avLst/>
          </a:prstGeom>
          <a:noFill/>
        </p:spPr>
      </p:pic>
      <p:pic>
        <p:nvPicPr>
          <p:cNvPr id="2867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28" cy="128586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K:\Mama\Розробка уроків\Захар Беркут\ілюстрації\FAV-ART-bookimage_ZAHAR_FRANKO_col_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K:\Mama\Розробка уроків\Захар Беркут\ілюстрації\FAV-ART-bookimage_ZAHAR_FRANKO_col_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K:\Mama\Розробка уроків\Захар Беркут\ілюстрації\FAV-ART-bookimage_ZAHAR_FRANKO_col_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K:\Mama\Розробка уроків\Захар Беркут\ілюстрації\FAV-ART-bookimage_ZAHAR_FRANKO_col_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K:\Mama\Розробка уроків\Захар Беркут\ілюстрації\FAV-ART-bookimage_ZAHAR_FRANKO_col_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K:\Mama\Розробка уроків\Захар Беркут\ілюстрації\FAV-ART-bookimage_ZAHAR_FRANKO_col_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K:\Mama\Розробка уроків\Захар Беркут\ілюстрації\FAV-ART-bookimage_ZAHAR_FRANKO_col_0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K:\Mama\Розробка уроків\Захар Беркут\ілюстрації\FAV-ART-bookimage_ZAHAR_FRANKO_col_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K:\Mama\Розробка уроків\Захар Беркут\ілюстрації\FAV-ART-bookimage_ZAHAR_FRANKO_col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K:\Mama\Розробка уроків\Захар Беркут\ілюстрації\FAV-ART-bookimage_ZAHAR_FRANKO_col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 descr="K:\Mama\Розробка уроків\Захар Беркут\ілюстрації\FAV-ART-bookimage_ZAHAR_FRANKO_col_1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K:\Mama\Розробка уроків\Захар Беркут\ілюстрації\FAV-ART-bookimage_ZAHAR_FRANKO_col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НА ПЕРЕХРЕСТІ ТИСЯЧОЛІТЬ…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uk-UA" sz="4800" dirty="0" smtClean="0">
                <a:solidFill>
                  <a:srgbClr val="FF0000"/>
                </a:solidFill>
              </a:rPr>
              <a:t>     </a:t>
            </a:r>
            <a:r>
              <a:rPr lang="uk-UA" sz="5100" b="1" dirty="0" smtClean="0">
                <a:solidFill>
                  <a:srgbClr val="FF0000"/>
                </a:solidFill>
              </a:rPr>
              <a:t>1241</a:t>
            </a:r>
            <a:r>
              <a:rPr lang="uk-UA" sz="4800" dirty="0" smtClean="0">
                <a:solidFill>
                  <a:srgbClr val="FF0000"/>
                </a:solidFill>
              </a:rPr>
              <a:t>                    </a:t>
            </a:r>
            <a:r>
              <a:rPr lang="uk-UA" sz="4800" b="1" dirty="0" smtClean="0">
                <a:solidFill>
                  <a:srgbClr val="FF0000"/>
                </a:solidFill>
              </a:rPr>
              <a:t>         </a:t>
            </a:r>
            <a:r>
              <a:rPr lang="uk-UA" sz="6500" b="1" dirty="0" smtClean="0">
                <a:solidFill>
                  <a:srgbClr val="FFC000"/>
                </a:solidFill>
              </a:rPr>
              <a:t>У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                                      </a:t>
            </a:r>
            <a:r>
              <a:rPr lang="uk-UA" sz="6500" b="1" dirty="0" smtClean="0">
                <a:solidFill>
                  <a:srgbClr val="FFC000"/>
                </a:solidFill>
              </a:rPr>
              <a:t>К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</a:t>
            </a:r>
            <a:r>
              <a:rPr lang="uk-UA" sz="5800" b="1" dirty="0" smtClean="0">
                <a:solidFill>
                  <a:srgbClr val="FFC000"/>
                </a:solidFill>
              </a:rPr>
              <a:t>?  </a:t>
            </a:r>
            <a:r>
              <a:rPr lang="uk-UA" sz="4800" dirty="0" smtClean="0">
                <a:solidFill>
                  <a:srgbClr val="FFC000"/>
                </a:solidFill>
              </a:rPr>
              <a:t>                                  </a:t>
            </a:r>
            <a:r>
              <a:rPr lang="uk-UA" sz="6500" b="1" dirty="0" smtClean="0">
                <a:solidFill>
                  <a:srgbClr val="FFC000"/>
                </a:solidFill>
              </a:rPr>
              <a:t>Р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                                      </a:t>
            </a:r>
            <a:r>
              <a:rPr lang="uk-UA" sz="6500" b="1" dirty="0" smtClean="0">
                <a:solidFill>
                  <a:srgbClr val="FFC000"/>
                </a:solidFill>
              </a:rPr>
              <a:t>А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                                     </a:t>
            </a:r>
            <a:r>
              <a:rPr lang="uk-UA" sz="4800" b="1" dirty="0" smtClean="0">
                <a:solidFill>
                  <a:srgbClr val="FFC000"/>
                </a:solidFill>
              </a:rPr>
              <a:t>  </a:t>
            </a:r>
            <a:r>
              <a:rPr lang="uk-UA" sz="6500" b="1" dirty="0" smtClean="0">
                <a:solidFill>
                  <a:srgbClr val="FFC000"/>
                </a:solidFill>
              </a:rPr>
              <a:t>Ї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                                      </a:t>
            </a:r>
            <a:r>
              <a:rPr lang="uk-UA" sz="7600" b="1" dirty="0" smtClean="0">
                <a:solidFill>
                  <a:srgbClr val="FFC000"/>
                </a:solidFill>
              </a:rPr>
              <a:t>Н</a:t>
            </a:r>
          </a:p>
          <a:p>
            <a:pPr>
              <a:buNone/>
            </a:pPr>
            <a:r>
              <a:rPr lang="uk-UA" sz="4800" dirty="0" smtClean="0">
                <a:solidFill>
                  <a:srgbClr val="FFC000"/>
                </a:solidFill>
              </a:rPr>
              <a:t>                                           </a:t>
            </a:r>
            <a:r>
              <a:rPr lang="uk-UA" sz="7600" b="1" dirty="0" smtClean="0">
                <a:solidFill>
                  <a:srgbClr val="FFC000"/>
                </a:solidFill>
              </a:rPr>
              <a:t>А</a:t>
            </a:r>
            <a:r>
              <a:rPr lang="uk-UA" sz="7600" dirty="0" smtClean="0">
                <a:solidFill>
                  <a:srgbClr val="FFC000"/>
                </a:solidFill>
              </a:rPr>
              <a:t> </a:t>
            </a:r>
          </a:p>
          <a:p>
            <a:pPr>
              <a:buNone/>
            </a:pPr>
            <a:r>
              <a:rPr lang="uk-UA" sz="4800" dirty="0" smtClean="0">
                <a:solidFill>
                  <a:srgbClr val="FF0000"/>
                </a:solidFill>
              </a:rPr>
              <a:t>                          </a:t>
            </a:r>
          </a:p>
          <a:p>
            <a:pPr>
              <a:buNone/>
            </a:pPr>
            <a:r>
              <a:rPr lang="uk-UA" sz="8000" dirty="0" smtClean="0">
                <a:solidFill>
                  <a:srgbClr val="FF0000"/>
                </a:solidFill>
              </a:rPr>
              <a:t>      </a:t>
            </a:r>
          </a:p>
          <a:p>
            <a:pPr>
              <a:buNone/>
            </a:pPr>
            <a:endParaRPr lang="uk-UA" sz="48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uk-UA" sz="4800" dirty="0" smtClean="0">
                <a:solidFill>
                  <a:srgbClr val="FF0000"/>
                </a:solidFill>
              </a:rPr>
              <a:t>    </a:t>
            </a:r>
            <a:r>
              <a:rPr lang="uk-UA" sz="5100" b="1" dirty="0" smtClean="0">
                <a:solidFill>
                  <a:srgbClr val="FF0000"/>
                </a:solidFill>
              </a:rPr>
              <a:t> 2016</a:t>
            </a:r>
          </a:p>
          <a:p>
            <a:endParaRPr lang="uk-UA" sz="4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4800" dirty="0" smtClean="0">
                <a:solidFill>
                  <a:srgbClr val="FF0000"/>
                </a:solidFill>
              </a:rPr>
              <a:t>        </a:t>
            </a:r>
            <a:r>
              <a:rPr lang="uk-UA" sz="8800" dirty="0" smtClean="0">
                <a:solidFill>
                  <a:srgbClr val="FF0000"/>
                </a:solidFill>
              </a:rPr>
              <a:t>?</a:t>
            </a:r>
            <a:endParaRPr lang="uk-UA" sz="8800" dirty="0">
              <a:solidFill>
                <a:srgbClr val="FF0000"/>
              </a:solidFill>
            </a:endParaRPr>
          </a:p>
        </p:txBody>
      </p:sp>
      <p:pic>
        <p:nvPicPr>
          <p:cNvPr id="4097" name="Picture 1" descr="C:\Users\Comp\Desktop\yak-zrobiti-pogly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5000636"/>
            <a:ext cx="2488193" cy="166211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C000"/>
                </a:solidFill>
              </a:rPr>
              <a:t>НА ПЕРЕХРЕСТІ ТИСЯЧОЛІТЬ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i="1" dirty="0" smtClean="0">
                <a:solidFill>
                  <a:srgbClr val="00B0F0"/>
                </a:solidFill>
              </a:rPr>
              <a:t>(віхи часу)</a:t>
            </a:r>
            <a:endParaRPr lang="uk-UA" i="1" dirty="0">
              <a:solidFill>
                <a:srgbClr val="00B0F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000109"/>
            <a:ext cx="4040188" cy="642941"/>
          </a:xfrm>
        </p:spPr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</a:rPr>
              <a:t>СУМНОЗВІСНИЙ</a:t>
            </a:r>
            <a:r>
              <a:rPr lang="uk-UA" dirty="0" smtClean="0"/>
              <a:t> - </a:t>
            </a:r>
            <a:r>
              <a:rPr lang="uk-UA" sz="3200" b="1" dirty="0" smtClean="0">
                <a:solidFill>
                  <a:srgbClr val="FF0000"/>
                </a:solidFill>
              </a:rPr>
              <a:t>1241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500042"/>
            <a:ext cx="4041775" cy="1643075"/>
          </a:xfrm>
        </p:spPr>
        <p:txBody>
          <a:bodyPr/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</a:rPr>
              <a:t>ВОЄННИЙ</a:t>
            </a:r>
            <a:r>
              <a:rPr lang="uk-UA" dirty="0" smtClean="0"/>
              <a:t> - </a:t>
            </a:r>
            <a:r>
              <a:rPr lang="uk-UA" sz="3200" b="1" dirty="0" smtClean="0">
                <a:solidFill>
                  <a:srgbClr val="FF0000"/>
                </a:solidFill>
              </a:rPr>
              <a:t>2016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71612"/>
            <a:ext cx="4040188" cy="5286388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7030A0"/>
                </a:solidFill>
              </a:rPr>
              <a:t>Батий вогнем і мечем плюндрує землі Карпатської Русі;</a:t>
            </a:r>
          </a:p>
          <a:p>
            <a:endParaRPr lang="uk-UA" b="1" i="1" dirty="0" smtClean="0">
              <a:solidFill>
                <a:srgbClr val="7030A0"/>
              </a:solidFill>
            </a:endParaRPr>
          </a:p>
          <a:p>
            <a:r>
              <a:rPr lang="uk-UA" b="1" i="1" dirty="0" smtClean="0">
                <a:solidFill>
                  <a:srgbClr val="7030A0"/>
                </a:solidFill>
              </a:rPr>
              <a:t>Немов сарана хлинула на руські землі </a:t>
            </a:r>
            <a:r>
              <a:rPr lang="uk-UA" b="1" i="1" dirty="0" err="1" smtClean="0">
                <a:solidFill>
                  <a:srgbClr val="7030A0"/>
                </a:solidFill>
              </a:rPr>
              <a:t>моноло-татарська</a:t>
            </a:r>
            <a:r>
              <a:rPr lang="uk-UA" b="1" i="1" dirty="0" smtClean="0">
                <a:solidFill>
                  <a:srgbClr val="7030A0"/>
                </a:solidFill>
              </a:rPr>
              <a:t> орда;</a:t>
            </a:r>
          </a:p>
          <a:p>
            <a:pPr>
              <a:buNone/>
            </a:pPr>
            <a:endParaRPr lang="uk-UA" b="1" i="1" dirty="0" smtClean="0">
              <a:solidFill>
                <a:srgbClr val="7030A0"/>
              </a:solidFill>
            </a:endParaRPr>
          </a:p>
          <a:p>
            <a:r>
              <a:rPr lang="uk-UA" b="1" i="1" dirty="0" smtClean="0">
                <a:solidFill>
                  <a:srgbClr val="7030A0"/>
                </a:solidFill>
              </a:rPr>
              <a:t>Горіли міста і села, земля омивалася </a:t>
            </a:r>
            <a:r>
              <a:rPr lang="uk-UA" b="1" i="1" dirty="0" err="1" smtClean="0">
                <a:solidFill>
                  <a:srgbClr val="7030A0"/>
                </a:solidFill>
              </a:rPr>
              <a:t>кров”ю</a:t>
            </a:r>
            <a:r>
              <a:rPr lang="uk-UA" b="1" i="1" dirty="0" smtClean="0">
                <a:solidFill>
                  <a:srgbClr val="7030A0"/>
                </a:solidFill>
              </a:rPr>
              <a:t>;</a:t>
            </a:r>
          </a:p>
          <a:p>
            <a:r>
              <a:rPr lang="uk-UA" b="1" i="1" dirty="0" smtClean="0">
                <a:solidFill>
                  <a:srgbClr val="7030A0"/>
                </a:solidFill>
              </a:rPr>
              <a:t>Поля перетворювалися в пустелі…</a:t>
            </a:r>
          </a:p>
          <a:p>
            <a:endParaRPr lang="uk-UA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1643050"/>
            <a:ext cx="4498975" cy="5000660"/>
          </a:xfrm>
        </p:spPr>
        <p:txBody>
          <a:bodyPr>
            <a:normAutofit lnSpcReduction="1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Східна Україна під чоботом Росії;</a:t>
            </a:r>
          </a:p>
          <a:p>
            <a:endParaRPr lang="uk-UA" b="1" dirty="0" smtClean="0">
              <a:solidFill>
                <a:srgbClr val="C00000"/>
              </a:solidFill>
            </a:endParaRPr>
          </a:p>
          <a:p>
            <a:r>
              <a:rPr lang="uk-UA" b="1" dirty="0" smtClean="0">
                <a:solidFill>
                  <a:srgbClr val="C00000"/>
                </a:solidFill>
              </a:rPr>
              <a:t>Підступність і зрада витає у повітрі держави;</a:t>
            </a:r>
          </a:p>
          <a:p>
            <a:endParaRPr lang="uk-UA" b="1" dirty="0" smtClean="0">
              <a:solidFill>
                <a:srgbClr val="C00000"/>
              </a:solidFill>
            </a:endParaRPr>
          </a:p>
          <a:p>
            <a:r>
              <a:rPr lang="uk-UA" b="1" dirty="0" smtClean="0">
                <a:solidFill>
                  <a:srgbClr val="C00000"/>
                </a:solidFill>
              </a:rPr>
              <a:t>Новітня орда безжально шматує живе тіло </a:t>
            </a:r>
            <a:r>
              <a:rPr lang="uk-UA" b="1" dirty="0" err="1" smtClean="0">
                <a:solidFill>
                  <a:srgbClr val="C00000"/>
                </a:solidFill>
              </a:rPr>
              <a:t>“руського”-</a:t>
            </a:r>
            <a:r>
              <a:rPr lang="uk-UA" b="1" dirty="0" smtClean="0">
                <a:solidFill>
                  <a:srgbClr val="C00000"/>
                </a:solidFill>
              </a:rPr>
              <a:t> вкраїнського народу, нівечить душу, несе тортури і смерть, полон і каземати, сіє спустошення, безлад, </a:t>
            </a:r>
            <a:r>
              <a:rPr lang="uk-UA" b="1" dirty="0" err="1" smtClean="0">
                <a:solidFill>
                  <a:srgbClr val="C00000"/>
                </a:solidFill>
              </a:rPr>
              <a:t>“руський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err="1" smtClean="0">
                <a:solidFill>
                  <a:srgbClr val="C00000"/>
                </a:solidFill>
              </a:rPr>
              <a:t>мір”</a:t>
            </a:r>
            <a:endParaRPr lang="uk-U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FFC000"/>
                </a:solidFill>
              </a:rPr>
              <a:t>Погляд з минулого в майбутнє</a:t>
            </a:r>
            <a:r>
              <a:rPr lang="uk-UA" dirty="0" smtClean="0"/>
              <a:t>…</a:t>
            </a:r>
            <a:endParaRPr lang="uk-UA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714488"/>
            <a:ext cx="4040188" cy="1000131"/>
          </a:xfrm>
        </p:spPr>
        <p:txBody>
          <a:bodyPr/>
          <a:lstStyle/>
          <a:p>
            <a:r>
              <a:rPr lang="uk-UA" dirty="0" smtClean="0"/>
              <a:t>            </a:t>
            </a:r>
            <a:r>
              <a:rPr lang="uk-UA" b="1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1241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000628" y="1714488"/>
            <a:ext cx="4143372" cy="857256"/>
          </a:xfrm>
        </p:spPr>
        <p:txBody>
          <a:bodyPr/>
          <a:lstStyle/>
          <a:p>
            <a:r>
              <a:rPr lang="uk-UA" dirty="0" smtClean="0"/>
              <a:t>                    </a:t>
            </a:r>
            <a:r>
              <a:rPr lang="uk-UA" b="1" dirty="0" smtClean="0">
                <a:solidFill>
                  <a:srgbClr val="FF0000"/>
                </a:solidFill>
              </a:rPr>
              <a:t>2016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0" y="2214554"/>
            <a:ext cx="4497388" cy="4643446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r>
              <a:rPr lang="uk-UA" dirty="0" smtClean="0"/>
              <a:t>«Станемо в обороні своєї свободи, хоч би прийшлося нам і останню краплю крові пролити»? </a:t>
            </a:r>
          </a:p>
          <a:p>
            <a:endParaRPr lang="uk-UA" dirty="0" smtClean="0"/>
          </a:p>
          <a:p>
            <a:r>
              <a:rPr lang="uk-UA" dirty="0" err="1" smtClean="0"/>
              <a:t>“Найголовніше</a:t>
            </a:r>
            <a:r>
              <a:rPr lang="uk-UA" dirty="0" smtClean="0"/>
              <a:t> для </a:t>
            </a:r>
            <a:r>
              <a:rPr lang="uk-UA" dirty="0" err="1" smtClean="0"/>
              <a:t>тухольців</a:t>
            </a:r>
            <a:r>
              <a:rPr lang="uk-UA" dirty="0" smtClean="0"/>
              <a:t> – воля: вона для них – це життя на рідній землі. Залишитись без Батьківщини – </a:t>
            </a:r>
            <a:r>
              <a:rPr lang="uk-UA" dirty="0" err="1" smtClean="0"/>
              <a:t>осиротіти”</a:t>
            </a:r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498975" cy="4495800"/>
          </a:xfrm>
        </p:spPr>
        <p:txBody>
          <a:bodyPr>
            <a:normAutofit/>
          </a:bodyPr>
          <a:lstStyle/>
          <a:p>
            <a:r>
              <a:rPr lang="uk-UA" b="1" dirty="0" smtClean="0"/>
              <a:t>«Давнє громадянство давно забуте… Чи не нашім дням судилось відновити його? Чи не ми се </a:t>
            </a:r>
            <a:r>
              <a:rPr lang="uk-UA" b="1" dirty="0" err="1" smtClean="0"/>
              <a:t>жиємо</a:t>
            </a:r>
            <a:r>
              <a:rPr lang="uk-UA" b="1" dirty="0" smtClean="0"/>
              <a:t> в тій щасливій добі відродження, про яку, вмираючи, говорив Захар, а бодай у досвітках тої щасливої доби?»</a:t>
            </a:r>
            <a:endParaRPr lang="uk-UA" dirty="0" smtClean="0"/>
          </a:p>
          <a:p>
            <a:pPr>
              <a:buNone/>
            </a:pPr>
            <a:r>
              <a:rPr lang="uk-UA" i="1" dirty="0" smtClean="0"/>
              <a:t>                           </a:t>
            </a:r>
            <a:r>
              <a:rPr lang="uk-UA" i="1" dirty="0" smtClean="0">
                <a:solidFill>
                  <a:srgbClr val="FFC000"/>
                </a:solidFill>
              </a:rPr>
              <a:t>Іван Франко</a:t>
            </a:r>
            <a:endParaRPr lang="uk-UA" i="1" dirty="0">
              <a:solidFill>
                <a:srgbClr val="FFC000"/>
              </a:solidFill>
            </a:endParaRPr>
          </a:p>
        </p:txBody>
      </p:sp>
      <p:pic>
        <p:nvPicPr>
          <p:cNvPr id="12" name="Picture 2" descr="C:\Users\Comp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0"/>
            <a:ext cx="3214710" cy="15716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642966"/>
            <a:ext cx="9144000" cy="2059016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chemeClr val="tx1"/>
                </a:solidFill>
              </a:rPr>
              <a:t>…</a:t>
            </a:r>
            <a:br>
              <a:rPr lang="uk-UA" sz="3600" dirty="0" smtClean="0">
                <a:solidFill>
                  <a:schemeClr val="tx1"/>
                </a:solidFill>
              </a:rPr>
            </a:br>
            <a:r>
              <a:rPr lang="uk-UA" sz="2000" dirty="0" smtClean="0">
                <a:solidFill>
                  <a:schemeClr val="tx1"/>
                </a:solidFill>
              </a:rPr>
              <a:t>Такий образ життя у трагічній історичній хвилі, людські індивідуальності, духовність, душу і серце народу намагався показати Іван Франко в «образі громадського життя Карпатської Русі в XIII віці» у «Захарі Беркуті»</a:t>
            </a:r>
            <a:br>
              <a:rPr lang="uk-UA" sz="2000" dirty="0" smtClean="0">
                <a:solidFill>
                  <a:schemeClr val="tx1"/>
                </a:solidFill>
              </a:rPr>
            </a:b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2285999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C000"/>
                </a:solidFill>
              </a:rPr>
              <a:t>ПОГЛЯД З МИНУЛОГО В МАЙБУТНЄ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5298" name="Picture 2" descr="Результат пошуку зображень за запитом &quot;погляд фото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14885"/>
            <a:ext cx="2857488" cy="2143116"/>
          </a:xfrm>
          <a:prstGeom prst="rect">
            <a:avLst/>
          </a:prstGeom>
          <a:noFill/>
        </p:spPr>
      </p:pic>
      <p:pic>
        <p:nvPicPr>
          <p:cNvPr id="55299" name="Picture 3" descr="C:\Users\Comp\Desktop\1428951084_upside-down-afish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428736"/>
            <a:ext cx="4929222" cy="5429264"/>
          </a:xfrm>
          <a:prstGeom prst="rect">
            <a:avLst/>
          </a:prstGeom>
          <a:noFill/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9" y="1500174"/>
            <a:ext cx="271461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C:\Users\Comp\Desktop\yak-zaluchati-poglyadom-hlopci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857628"/>
            <a:ext cx="3071802" cy="3000372"/>
          </a:xfrm>
          <a:prstGeom prst="rect">
            <a:avLst/>
          </a:prstGeom>
          <a:noFill/>
        </p:spPr>
      </p:pic>
      <p:pic>
        <p:nvPicPr>
          <p:cNvPr id="14" name="Picture 5" descr="Дай, Бог, нам всем. (Евгений Кедров) / гражданская лирика / Стихи.ру - национальный сервер современной поэзи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1714488"/>
            <a:ext cx="3763963" cy="3335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ЦІЛІ УРОКУ</a:t>
            </a:r>
            <a:r>
              <a:rPr lang="uk-UA" dirty="0" smtClean="0">
                <a:solidFill>
                  <a:srgbClr val="FFC000"/>
                </a:solidFill>
              </a:rPr>
              <a:t>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55000" lnSpcReduction="20000"/>
          </a:bodyPr>
          <a:lstStyle/>
          <a:p>
            <a:endParaRPr lang="uk-UA" sz="51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sz="5400" dirty="0" smtClean="0"/>
          </a:p>
          <a:p>
            <a:pPr>
              <a:buNone/>
            </a:pPr>
            <a:r>
              <a:rPr lang="uk-UA" sz="5800" dirty="0" smtClean="0"/>
              <a:t>*згадаємо історичний аспект героїчної  повісті;</a:t>
            </a:r>
          </a:p>
          <a:p>
            <a:pPr>
              <a:buNone/>
            </a:pPr>
            <a:r>
              <a:rPr lang="uk-UA" sz="5800" dirty="0" smtClean="0"/>
              <a:t>*створимо «Ментальну карту» Тухлі крізь призму образів твору;</a:t>
            </a:r>
          </a:p>
          <a:p>
            <a:pPr>
              <a:buNone/>
            </a:pPr>
            <a:r>
              <a:rPr lang="uk-UA" sz="5800" dirty="0" smtClean="0"/>
              <a:t>*розглянемо героїзм, мужність, мораль </a:t>
            </a:r>
            <a:r>
              <a:rPr lang="uk-UA" sz="5800" dirty="0" err="1" smtClean="0"/>
              <a:t>тухольців</a:t>
            </a:r>
            <a:r>
              <a:rPr lang="uk-UA" sz="5800" dirty="0" smtClean="0"/>
              <a:t> з погляду сучасників;</a:t>
            </a:r>
          </a:p>
          <a:p>
            <a:pPr>
              <a:buNone/>
            </a:pPr>
            <a:r>
              <a:rPr lang="uk-UA" sz="5800" dirty="0" smtClean="0"/>
              <a:t>*відшукаємо формулу </a:t>
            </a:r>
            <a:r>
              <a:rPr lang="uk-UA" sz="5800" i="1" dirty="0" smtClean="0"/>
              <a:t>сили </a:t>
            </a:r>
            <a:r>
              <a:rPr lang="uk-UA" sz="5800" i="1" dirty="0" err="1" smtClean="0"/>
              <a:t>тухольців</a:t>
            </a:r>
            <a:r>
              <a:rPr lang="uk-UA" sz="5800" i="1" dirty="0" smtClean="0"/>
              <a:t>  (</a:t>
            </a:r>
            <a:r>
              <a:rPr lang="uk-UA" sz="5800" dirty="0" smtClean="0"/>
              <a:t>"Скарб давніх русичів" Карпатської України 13 століття – ГРОМАДИ ТУХЛІ);</a:t>
            </a:r>
          </a:p>
          <a:p>
            <a:pPr>
              <a:buNone/>
            </a:pPr>
            <a:r>
              <a:rPr lang="uk-UA" sz="5800" dirty="0" smtClean="0"/>
              <a:t>*дослідимо проблему </a:t>
            </a:r>
            <a:r>
              <a:rPr lang="uk-UA" sz="5800" i="1" dirty="0" smtClean="0"/>
              <a:t>вибору людини </a:t>
            </a:r>
            <a:r>
              <a:rPr lang="uk-UA" sz="5800" dirty="0" smtClean="0"/>
              <a:t>(хто з героїв повинен був зробити ВИБІР і перед ЧИМ?);</a:t>
            </a:r>
          </a:p>
          <a:p>
            <a:pPr>
              <a:buNone/>
            </a:pPr>
            <a:r>
              <a:rPr lang="uk-UA" sz="5800" dirty="0" smtClean="0"/>
              <a:t>*відтворимо й зіставимо віхи тисячоліть…</a:t>
            </a:r>
          </a:p>
          <a:p>
            <a:endParaRPr lang="uk-UA" sz="5100" b="1" i="1" dirty="0" smtClean="0">
              <a:solidFill>
                <a:srgbClr val="FF0000"/>
              </a:solidFill>
            </a:endParaRPr>
          </a:p>
          <a:p>
            <a:endParaRPr lang="uk-UA" b="1" i="1" dirty="0"/>
          </a:p>
        </p:txBody>
      </p:sp>
      <p:pic>
        <p:nvPicPr>
          <p:cNvPr id="30722" name="Picture 2" descr="Результат пошуку зображень за запитом &quot;погляд фото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00298" cy="1357274"/>
          </a:xfrm>
          <a:prstGeom prst="rect">
            <a:avLst/>
          </a:prstGeom>
          <a:noFill/>
        </p:spPr>
      </p:pic>
      <p:pic>
        <p:nvPicPr>
          <p:cNvPr id="30724" name="Picture 4" descr="Пов’язане зображен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"/>
            <a:ext cx="1857355" cy="128585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i="1" dirty="0" smtClean="0">
                <a:solidFill>
                  <a:srgbClr val="FF0000"/>
                </a:solidFill>
              </a:rPr>
              <a:t>"Цитатний  лабіринт"</a:t>
            </a:r>
            <a:endParaRPr lang="uk-UA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000" b="1" dirty="0" smtClean="0">
                <a:solidFill>
                  <a:srgbClr val="92D050"/>
                </a:solidFill>
              </a:rPr>
              <a:t>       «Хто з героїв»?</a:t>
            </a:r>
            <a:endParaRPr lang="uk-UA" sz="6000" b="1" dirty="0">
              <a:solidFill>
                <a:srgbClr val="92D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1"/>
            <a:ext cx="428624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43340" y="4143380"/>
            <a:ext cx="5000660" cy="305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14" name="Picture 2" descr="Пов’язане зображе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428868"/>
            <a:ext cx="2357454" cy="2571768"/>
          </a:xfrm>
          <a:prstGeom prst="rect">
            <a:avLst/>
          </a:prstGeom>
          <a:noFill/>
        </p:spPr>
      </p:pic>
      <p:pic>
        <p:nvPicPr>
          <p:cNvPr id="90116" name="Picture 4" descr="Пов’язане зображенн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714620"/>
            <a:ext cx="3295650" cy="14287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1055</TotalTime>
  <Words>1498</Words>
  <Application>Microsoft Office PowerPoint</Application>
  <PresentationFormat>Экран (4:3)</PresentationFormat>
  <Paragraphs>230</Paragraphs>
  <Slides>75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Апекс</vt:lpstr>
      <vt:lpstr>УСПІХУ !</vt:lpstr>
      <vt:lpstr>Слайд 2</vt:lpstr>
      <vt:lpstr>НАШ ПУТІВНИК  написано з 01.10 – 15.11;1882 рік)</vt:lpstr>
      <vt:lpstr>Слайд 4</vt:lpstr>
      <vt:lpstr>УРОК-ПОГЛЯД-РЕФРАКЦІЯ  </vt:lpstr>
      <vt:lpstr>І.Франко:</vt:lpstr>
      <vt:lpstr>Слайд 7</vt:lpstr>
      <vt:lpstr>ЦІЛІ УРОКУ:</vt:lpstr>
      <vt:lpstr>"Цитатний  лабіринт"</vt:lpstr>
      <vt:lpstr>“ІСТОРИЧНИЙ  перевал”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"Володар Червоної Русі,  князь Данило Романович…"</vt:lpstr>
      <vt:lpstr>"Володар Червоної Русі,  князь Данило Романович…"</vt:lpstr>
      <vt:lpstr>Винятково здібний правитель, Данило Галицький об'єднав на певний час західноукраїнські землі, реформував військо, приборкав боярство.  Він проводив активну західну політику, побудував ряд нових міст (Холм, Львів та ін.)</vt:lpstr>
      <vt:lpstr>Слайд 27</vt:lpstr>
      <vt:lpstr>Слайд 28</vt:lpstr>
      <vt:lpstr>Слайд 29</vt:lpstr>
      <vt:lpstr>Слайд 30</vt:lpstr>
      <vt:lpstr>Слайд 31</vt:lpstr>
      <vt:lpstr>"Словникова галявині"  (розглянемо  поняття)</vt:lpstr>
      <vt:lpstr>Слайд 33</vt:lpstr>
      <vt:lpstr> Якою уявляєте   Тухольську громаду?</vt:lpstr>
      <vt:lpstr>Слайд 35</vt:lpstr>
      <vt:lpstr>  *«Беркути додержують свого слова навіть ворогові і зрадникові. Беркути ніколи не сплямують ні своїх рук, ні свого серця підступно пролитою кров’ю»</vt:lpstr>
      <vt:lpstr>«Високий ростом, поважний поставою, строгий лицем, багатий досвідом життя, Захар Беркут був правдивим образом тих давніх патріархів, про яких говорять нам тисячолітні пісні та перекази»   полносz</vt:lpstr>
      <vt:lpstr>ПІДСУМОК</vt:lpstr>
      <vt:lpstr>Слайд 39</vt:lpstr>
      <vt:lpstr>Слайд 40</vt:lpstr>
      <vt:lpstr>Який міг бути вибір героїв?</vt:lpstr>
      <vt:lpstr>ЯКИЙ МІГ БУТИ ВИБІР у Захара Беркута?</vt:lpstr>
      <vt:lpstr>Слайд 43</vt:lpstr>
      <vt:lpstr>ВИБІР МАКСИМА?</vt:lpstr>
      <vt:lpstr>Слайд 45</vt:lpstr>
      <vt:lpstr>ВИБІР МИРОСЛАВИ?</vt:lpstr>
      <vt:lpstr>Слайд 47</vt:lpstr>
      <vt:lpstr>  ОБРАЗНА ТРІАДА (їх об”єднує високий стрій душі) Захар Беркут, Максим і Мирослава — художнє уособлення високої етики, справжньої духовної краси народу, живе втілення його духовності і фізичних сил... Захар Беркут — це, передусім, совість і розум тухольської громади, Максим — її хоробрість і відвага, а Мирослава — уособлення вірності народові»[1].   ЗАХАР БЕРКУТ</vt:lpstr>
      <vt:lpstr>Тугар Вовк</vt:lpstr>
      <vt:lpstr>Слайд 50</vt:lpstr>
      <vt:lpstr>ВИБІР ТУГАРА ВОВКА?</vt:lpstr>
      <vt:lpstr> Інтерактивна вправа «Діаманта» </vt:lpstr>
      <vt:lpstr>Захар Беркут і Тугар Вовк</vt:lpstr>
      <vt:lpstr>Яка ж ГРОМАДА ТУХЛІ?</vt:lpstr>
      <vt:lpstr>Формула – “скарбу”  тухольців   Сила тухольців  </vt:lpstr>
      <vt:lpstr>Слайд 56</vt:lpstr>
      <vt:lpstr>СИМВОЛИ ТВОРУ</vt:lpstr>
      <vt:lpstr>"Карпатський водограй" </vt:lpstr>
      <vt:lpstr>АРТ-РОЗМИНКА  “Веселка світлин”  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НА ПЕРЕХРЕСТІ ТИСЯЧОЛІТЬ…</vt:lpstr>
      <vt:lpstr>НА ПЕРЕХРЕСТІ ТИСЯЧОЛІТЬ (віхи часу)</vt:lpstr>
      <vt:lpstr>   Погляд з минулого в майбутнє…</vt:lpstr>
      <vt:lpstr>… Такий образ життя у трагічній історичній хвилі, людські індивідуальності, духовність, душу і серце народу намагався показати Іван Франко в «образі громадського життя Карпатської Русі в XIII віці» у «Захарі Беркуті»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УРОК-ПОГЛЯД-РЕФРАКЦІЯ</dc:title>
  <dc:creator>Comp</dc:creator>
  <cp:lastModifiedBy>Comp</cp:lastModifiedBy>
  <cp:revision>152</cp:revision>
  <dcterms:created xsi:type="dcterms:W3CDTF">2016-11-03T17:57:18Z</dcterms:created>
  <dcterms:modified xsi:type="dcterms:W3CDTF">2016-11-08T20:36:44Z</dcterms:modified>
</cp:coreProperties>
</file>