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2" r:id="rId5"/>
    <p:sldId id="263" r:id="rId6"/>
    <p:sldId id="264" r:id="rId7"/>
    <p:sldId id="257" r:id="rId8"/>
    <p:sldId id="259" r:id="rId9"/>
    <p:sldId id="261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615" autoAdjust="0"/>
    <p:restoredTop sz="86447" autoAdjust="0"/>
  </p:normalViewPr>
  <p:slideViewPr>
    <p:cSldViewPr>
      <p:cViewPr varScale="1">
        <p:scale>
          <a:sx n="80" d="100"/>
          <a:sy n="80" d="100"/>
        </p:scale>
        <p:origin x="-10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12474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Т.Шевченко</a:t>
            </a:r>
            <a:r>
              <a:rPr lang="ru-RU" dirty="0" smtClean="0"/>
              <a:t>. «</a:t>
            </a:r>
            <a:r>
              <a:rPr lang="uk-UA" dirty="0" smtClean="0"/>
              <a:t>І мертвим, і живим, і </a:t>
            </a:r>
            <a:r>
              <a:rPr lang="uk-UA" dirty="0" err="1" smtClean="0"/>
              <a:t>ненарожденним</a:t>
            </a:r>
            <a:r>
              <a:rPr lang="uk-UA" dirty="0" smtClean="0"/>
              <a:t>…» Критичний перегляд національної історії задля перспективи її кращого майбутнього.</a:t>
            </a:r>
            <a:endParaRPr lang="ru-RU" dirty="0"/>
          </a:p>
        </p:txBody>
      </p:sp>
      <p:pic>
        <p:nvPicPr>
          <p:cNvPr id="2050" name="Picture 2" descr="http://image.slidesharecdn.com/random-140403023654-phpapp01/95/-2-638.jpg?cb=139651067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429000"/>
            <a:ext cx="4320480" cy="3243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2360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Тема і жанр твору Т.Шевченка «І мертвим, і живим, </a:t>
            </a:r>
            <a:r>
              <a:rPr lang="uk-UA" smtClean="0"/>
              <a:t>і ненародженим…»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b="1" dirty="0"/>
              <a:t> </a:t>
            </a:r>
            <a:r>
              <a:rPr lang="uk-UA" dirty="0"/>
              <a:t>Тема - показ образу-моделі національної еліти, якою вона повинна бути, визначення її політичних та морально-етич­них поглядів і освітніх завдань.</a:t>
            </a:r>
          </a:p>
          <a:p>
            <a:r>
              <a:rPr lang="uk-UA" b="1" dirty="0"/>
              <a:t> </a:t>
            </a:r>
            <a:r>
              <a:rPr lang="uk-UA" dirty="0"/>
              <a:t>Жанр - послання-звернення до представників панівного </a:t>
            </a:r>
            <a:r>
              <a:rPr lang="uk-UA" smtClean="0"/>
              <a:t>класу.</a:t>
            </a:r>
            <a:endParaRPr lang="uk-UA" dirty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468645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err="1" smtClean="0"/>
              <a:t>Змістова</a:t>
            </a:r>
            <a:r>
              <a:rPr lang="ru-RU" sz="3600" dirty="0" smtClean="0"/>
              <a:t> </a:t>
            </a:r>
            <a:r>
              <a:rPr lang="ru-RU" sz="3600" dirty="0" err="1" smtClean="0"/>
              <a:t>зміна</a:t>
            </a:r>
            <a:r>
              <a:rPr lang="ru-RU" sz="3600" dirty="0" smtClean="0"/>
              <a:t> думок </a:t>
            </a:r>
            <a:r>
              <a:rPr lang="ru-RU" sz="3600" dirty="0" err="1" smtClean="0"/>
              <a:t>Т.Шевченка</a:t>
            </a:r>
            <a:r>
              <a:rPr lang="ru-RU" sz="3600" dirty="0" smtClean="0"/>
              <a:t> в </a:t>
            </a:r>
            <a:r>
              <a:rPr lang="ru-RU" sz="3600" dirty="0" err="1" smtClean="0"/>
              <a:t>посланні</a:t>
            </a:r>
            <a:r>
              <a:rPr lang="ru-RU" sz="3600" dirty="0" smtClean="0"/>
              <a:t> «І мертвим, </a:t>
            </a:r>
            <a:r>
              <a:rPr lang="ru-RU" sz="3600" dirty="0" err="1" smtClean="0"/>
              <a:t>і</a:t>
            </a:r>
            <a:r>
              <a:rPr lang="ru-RU" sz="3600" dirty="0" smtClean="0"/>
              <a:t> живим, </a:t>
            </a:r>
            <a:r>
              <a:rPr lang="ru-RU" sz="3600" dirty="0" err="1" smtClean="0"/>
              <a:t>і</a:t>
            </a:r>
            <a:r>
              <a:rPr lang="ru-RU" sz="3600" dirty="0" smtClean="0"/>
              <a:t> </a:t>
            </a:r>
            <a:r>
              <a:rPr lang="ru-RU" sz="3600" dirty="0" err="1" smtClean="0"/>
              <a:t>ненародженим</a:t>
            </a:r>
            <a:r>
              <a:rPr lang="ru-RU" sz="3600" dirty="0" smtClean="0"/>
              <a:t>…»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uk-UA" dirty="0" smtClean="0"/>
              <a:t>1. Засудження нещадного визиску кріпаків поміщиками;</a:t>
            </a:r>
            <a:endParaRPr lang="ru-RU" dirty="0" smtClean="0"/>
          </a:p>
          <a:p>
            <a:r>
              <a:rPr lang="uk-UA" dirty="0" smtClean="0"/>
              <a:t>2. Заклик до української інтелігенції, настроєної реакційно, полюбити «найменшого брата» і стати на захист трудового люду в рідному краї;</a:t>
            </a:r>
            <a:endParaRPr lang="ru-RU" dirty="0" smtClean="0"/>
          </a:p>
          <a:p>
            <a:r>
              <a:rPr lang="uk-UA" dirty="0" smtClean="0"/>
              <a:t>3. Викриття показної освіченості дворян, їхнього рабського плазування перед царем;</a:t>
            </a:r>
            <a:endParaRPr lang="ru-RU" dirty="0" smtClean="0"/>
          </a:p>
          <a:p>
            <a:r>
              <a:rPr lang="uk-UA" dirty="0" smtClean="0"/>
              <a:t>4. Картини справедливої помсти </a:t>
            </a:r>
            <a:r>
              <a:rPr lang="uk-UA" dirty="0" err="1" smtClean="0"/>
              <a:t>лжепатріотам</a:t>
            </a:r>
            <a:r>
              <a:rPr lang="uk-UA" dirty="0" smtClean="0"/>
              <a:t>;</a:t>
            </a:r>
            <a:endParaRPr lang="ru-RU" dirty="0" smtClean="0"/>
          </a:p>
          <a:p>
            <a:r>
              <a:rPr lang="uk-UA" dirty="0" smtClean="0"/>
              <a:t>5. Осуд </a:t>
            </a:r>
            <a:r>
              <a:rPr lang="uk-UA" dirty="0" err="1" smtClean="0"/>
              <a:t>псевдоосвіченості</a:t>
            </a:r>
            <a:r>
              <a:rPr lang="uk-UA" dirty="0" smtClean="0"/>
              <a:t> і </a:t>
            </a:r>
            <a:r>
              <a:rPr lang="uk-UA" dirty="0" err="1" smtClean="0"/>
              <a:t>псевдопатріотизму</a:t>
            </a:r>
            <a:r>
              <a:rPr lang="uk-UA" dirty="0" smtClean="0"/>
              <a:t> багатих земляків, сліпе схиляння перед культурою Заходу;</a:t>
            </a:r>
            <a:endParaRPr lang="ru-RU" dirty="0" smtClean="0"/>
          </a:p>
          <a:p>
            <a:r>
              <a:rPr lang="uk-UA" dirty="0" smtClean="0"/>
              <a:t>6. </a:t>
            </a:r>
            <a:r>
              <a:rPr lang="uk-UA" dirty="0" err="1" smtClean="0"/>
              <a:t>Засудженя</a:t>
            </a:r>
            <a:r>
              <a:rPr lang="uk-UA" dirty="0" smtClean="0"/>
              <a:t> політичної недалекоглядності і слабкості українських гетьманів, що були при владі після Б.Хмельницького і запродали сусідам свій народ;</a:t>
            </a:r>
            <a:endParaRPr lang="ru-RU" dirty="0" smtClean="0"/>
          </a:p>
          <a:p>
            <a:r>
              <a:rPr lang="uk-UA" dirty="0" smtClean="0"/>
              <a:t>7. Гнівний осуд ліберальних панків через визискування рідного народу, прикрите облудними гаслами просвіти «незрячих»;</a:t>
            </a:r>
            <a:endParaRPr lang="ru-RU" dirty="0" smtClean="0"/>
          </a:p>
          <a:p>
            <a:r>
              <a:rPr lang="uk-UA" dirty="0" smtClean="0"/>
              <a:t>8. Настанови, як слід насправді вчитися;    </a:t>
            </a:r>
            <a:endParaRPr lang="ru-RU" dirty="0" smtClean="0"/>
          </a:p>
          <a:p>
            <a:r>
              <a:rPr lang="uk-UA" dirty="0" smtClean="0"/>
              <a:t>9. Заклик до всіх верств нації об’єднатися задля спільної справи – збереження й розквіту України.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 smtClean="0"/>
              <a:t>Т.Шевченко у </a:t>
            </a:r>
            <a:r>
              <a:rPr lang="ru-RU" sz="3600" dirty="0" err="1" smtClean="0"/>
              <a:t>творі</a:t>
            </a:r>
            <a:r>
              <a:rPr lang="ru-RU" sz="3600" dirty="0" smtClean="0"/>
              <a:t> «І мертвим, </a:t>
            </a:r>
            <a:r>
              <a:rPr lang="ru-RU" sz="3600" dirty="0" err="1" smtClean="0"/>
              <a:t>і</a:t>
            </a:r>
            <a:r>
              <a:rPr lang="ru-RU" sz="3600" dirty="0" smtClean="0"/>
              <a:t> живим, </a:t>
            </a:r>
            <a:r>
              <a:rPr lang="ru-RU" sz="3600" dirty="0" err="1" smtClean="0"/>
              <a:t>і</a:t>
            </a:r>
            <a:r>
              <a:rPr lang="ru-RU" sz="3600" dirty="0" smtClean="0"/>
              <a:t> </a:t>
            </a:r>
            <a:r>
              <a:rPr lang="ru-RU" sz="3600" dirty="0" err="1" smtClean="0"/>
              <a:t>ненародженим</a:t>
            </a:r>
            <a:r>
              <a:rPr lang="ru-RU" sz="3600" dirty="0" smtClean="0"/>
              <a:t>…» </a:t>
            </a:r>
            <a:r>
              <a:rPr lang="ru-RU" sz="3600" dirty="0" err="1" smtClean="0"/>
              <a:t>застерігає</a:t>
            </a:r>
            <a:r>
              <a:rPr lang="ru-RU" sz="3600" dirty="0" smtClean="0"/>
              <a:t>: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err="1" smtClean="0"/>
              <a:t>“Бо</a:t>
            </a:r>
            <a:r>
              <a:rPr lang="uk-UA" dirty="0" smtClean="0"/>
              <a:t> хто матір забуває, / Того бог карає, / Того діти цураються, / В хату не пускають. / Чужі люди </a:t>
            </a:r>
            <a:r>
              <a:rPr lang="uk-UA" dirty="0" err="1" smtClean="0"/>
              <a:t>проганяють.”</a:t>
            </a:r>
            <a:endParaRPr lang="ru-RU" dirty="0" smtClean="0"/>
          </a:p>
          <a:p>
            <a:r>
              <a:rPr lang="uk-UA" dirty="0" smtClean="0"/>
              <a:t>“І навіки </a:t>
            </a:r>
            <a:r>
              <a:rPr lang="uk-UA" dirty="0" err="1" smtClean="0"/>
              <a:t>прокленетесь</a:t>
            </a:r>
            <a:r>
              <a:rPr lang="uk-UA" dirty="0" smtClean="0"/>
              <a:t> / Своїми синами! / Не </a:t>
            </a:r>
            <a:r>
              <a:rPr lang="uk-UA" dirty="0" err="1" smtClean="0"/>
              <a:t>дуріте</a:t>
            </a:r>
            <a:r>
              <a:rPr lang="uk-UA" dirty="0" smtClean="0"/>
              <a:t> дітей </a:t>
            </a:r>
            <a:r>
              <a:rPr lang="uk-UA" dirty="0" err="1" smtClean="0"/>
              <a:t>ваших.”</a:t>
            </a:r>
            <a:endParaRPr lang="uk-UA" dirty="0" smtClean="0"/>
          </a:p>
          <a:p>
            <a:r>
              <a:rPr lang="uk-UA" dirty="0" smtClean="0"/>
              <a:t>Розкуються незабаром / Заковані </a:t>
            </a:r>
            <a:r>
              <a:rPr lang="uk-UA" dirty="0" err="1" smtClean="0"/>
              <a:t>люде</a:t>
            </a:r>
            <a:r>
              <a:rPr lang="uk-UA" dirty="0" smtClean="0"/>
              <a:t>.</a:t>
            </a:r>
            <a:endParaRPr lang="ru-RU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Т.Шевченко у </a:t>
            </a:r>
            <a:r>
              <a:rPr lang="ru-RU" dirty="0" err="1" smtClean="0"/>
              <a:t>творі</a:t>
            </a:r>
            <a:r>
              <a:rPr lang="ru-RU" dirty="0" smtClean="0"/>
              <a:t> «І мертвим, </a:t>
            </a:r>
            <a:r>
              <a:rPr lang="ru-RU" dirty="0" err="1" smtClean="0"/>
              <a:t>і</a:t>
            </a:r>
            <a:r>
              <a:rPr lang="ru-RU" dirty="0" smtClean="0"/>
              <a:t> живим,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ненародженим</a:t>
            </a:r>
            <a:r>
              <a:rPr lang="ru-RU" dirty="0" smtClean="0"/>
              <a:t>…» </a:t>
            </a:r>
            <a:r>
              <a:rPr lang="ru-RU" dirty="0" err="1" smtClean="0"/>
              <a:t>дорікає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556792"/>
            <a:ext cx="8712968" cy="4525963"/>
          </a:xfrm>
        </p:spPr>
        <p:txBody>
          <a:bodyPr>
            <a:normAutofit fontScale="85000" lnSpcReduction="20000"/>
          </a:bodyPr>
          <a:lstStyle/>
          <a:p>
            <a:pPr>
              <a:buFontTx/>
              <a:buChar char="-"/>
            </a:pPr>
            <a:r>
              <a:rPr lang="uk-UA" dirty="0" smtClean="0"/>
              <a:t>“</a:t>
            </a:r>
            <a:r>
              <a:rPr lang="uk-UA" dirty="0" smtClean="0"/>
              <a:t>Якби ви вчились так, як треба, / То й мудрість би була своя</a:t>
            </a:r>
            <a:r>
              <a:rPr lang="uk-UA" dirty="0" smtClean="0"/>
              <a:t>.”</a:t>
            </a:r>
            <a:endParaRPr lang="ru-RU" dirty="0"/>
          </a:p>
          <a:p>
            <a:pPr>
              <a:buFontTx/>
              <a:buChar char="-"/>
            </a:pPr>
            <a:r>
              <a:rPr lang="uk-UA" dirty="0" smtClean="0"/>
              <a:t>“</a:t>
            </a:r>
            <a:r>
              <a:rPr lang="uk-UA" dirty="0" smtClean="0"/>
              <a:t>Оглухли, не чують; / Кайданами міняються, / Правдою торгують / І господа зневажають</a:t>
            </a:r>
            <a:r>
              <a:rPr lang="uk-UA" dirty="0" smtClean="0"/>
              <a:t>.”</a:t>
            </a:r>
          </a:p>
          <a:p>
            <a:pPr>
              <a:buFontTx/>
              <a:buChar char="-"/>
            </a:pPr>
            <a:r>
              <a:rPr lang="uk-UA" dirty="0" smtClean="0"/>
              <a:t>“</a:t>
            </a:r>
            <a:r>
              <a:rPr lang="uk-UA" dirty="0" smtClean="0"/>
              <a:t>А ви претеся на чужину / Шукати доброго добра</a:t>
            </a:r>
            <a:r>
              <a:rPr lang="uk-UA" dirty="0" smtClean="0"/>
              <a:t>.”</a:t>
            </a:r>
          </a:p>
          <a:p>
            <a:pPr>
              <a:buFontTx/>
              <a:buChar char="-"/>
            </a:pPr>
            <a:r>
              <a:rPr lang="uk-UA" dirty="0" smtClean="0"/>
              <a:t>” </a:t>
            </a:r>
            <a:r>
              <a:rPr lang="uk-UA" dirty="0" smtClean="0"/>
              <a:t>І всі мови / Слов’янського люду — / Всі знаєте. А своєї / Дасть </a:t>
            </a:r>
            <a:r>
              <a:rPr lang="uk-UA" dirty="0" err="1" smtClean="0"/>
              <a:t>бі</a:t>
            </a:r>
            <a:r>
              <a:rPr lang="uk-UA" dirty="0" smtClean="0"/>
              <a:t>…”</a:t>
            </a:r>
          </a:p>
          <a:p>
            <a:pPr>
              <a:buFontTx/>
              <a:buChar char="-"/>
            </a:pPr>
            <a:r>
              <a:rPr lang="uk-UA" dirty="0" smtClean="0"/>
              <a:t>«</a:t>
            </a:r>
            <a:r>
              <a:rPr lang="uk-UA" dirty="0" smtClean="0"/>
              <a:t>А </a:t>
            </a:r>
            <a:r>
              <a:rPr lang="uk-UA" dirty="0" smtClean="0"/>
              <a:t>чиєю кров’ю / Ота земля напоєна, / Що картопля родить,— Вам байдуже</a:t>
            </a:r>
            <a:r>
              <a:rPr lang="uk-UA" dirty="0" smtClean="0"/>
              <a:t>.»</a:t>
            </a:r>
          </a:p>
          <a:p>
            <a:pPr>
              <a:buFontTx/>
              <a:buChar char="-"/>
            </a:pPr>
            <a:r>
              <a:rPr lang="uk-UA" dirty="0" smtClean="0"/>
              <a:t>“Доборолась </a:t>
            </a:r>
            <a:r>
              <a:rPr lang="uk-UA" dirty="0" smtClean="0"/>
              <a:t>Україна / До самого краю. / Гірше ляха свої діти / Її </a:t>
            </a:r>
            <a:r>
              <a:rPr lang="uk-UA" dirty="0" err="1" smtClean="0"/>
              <a:t>розпинають.”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Т.Шевченко у </a:t>
            </a:r>
            <a:r>
              <a:rPr lang="ru-RU" dirty="0" err="1" smtClean="0"/>
              <a:t>творі</a:t>
            </a:r>
            <a:r>
              <a:rPr lang="ru-RU" dirty="0" smtClean="0"/>
              <a:t> «І мертвим, </a:t>
            </a:r>
            <a:r>
              <a:rPr lang="ru-RU" dirty="0" err="1" smtClean="0"/>
              <a:t>і</a:t>
            </a:r>
            <a:r>
              <a:rPr lang="ru-RU" dirty="0" smtClean="0"/>
              <a:t> живим,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ненародженим</a:t>
            </a:r>
            <a:r>
              <a:rPr lang="ru-RU" dirty="0" smtClean="0"/>
              <a:t>…» </a:t>
            </a:r>
            <a:r>
              <a:rPr lang="ru-RU" dirty="0" err="1" smtClean="0"/>
              <a:t>закликає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uk-UA" dirty="0" err="1" smtClean="0"/>
              <a:t>“Полюбіте</a:t>
            </a:r>
            <a:r>
              <a:rPr lang="uk-UA" dirty="0" smtClean="0"/>
              <a:t> щирим серцем / Велику руїну, / Розкуйтеся, братайтеся!”</a:t>
            </a:r>
            <a:endParaRPr lang="ru-RU" dirty="0" smtClean="0"/>
          </a:p>
          <a:p>
            <a:r>
              <a:rPr lang="uk-UA" dirty="0" smtClean="0"/>
              <a:t>“</a:t>
            </a:r>
            <a:r>
              <a:rPr lang="uk-UA" dirty="0" smtClean="0"/>
              <a:t>Не шукайте, не питайте / Того, що немає, / Схаменіться! Будьте люди, / Бо лихо вам </a:t>
            </a:r>
            <a:r>
              <a:rPr lang="uk-UA" dirty="0" err="1" smtClean="0"/>
              <a:t>буде.”</a:t>
            </a:r>
            <a:endParaRPr lang="ru-RU" dirty="0" smtClean="0"/>
          </a:p>
          <a:p>
            <a:r>
              <a:rPr lang="uk-UA" dirty="0" smtClean="0"/>
              <a:t>“</a:t>
            </a:r>
            <a:r>
              <a:rPr lang="uk-UA" dirty="0" smtClean="0"/>
              <a:t>Подивіться лишень добре, / Прочитайте знову / Тую славу.”</a:t>
            </a:r>
            <a:endParaRPr lang="ru-RU" dirty="0" smtClean="0"/>
          </a:p>
          <a:p>
            <a:r>
              <a:rPr lang="uk-UA" smtClean="0"/>
              <a:t>“</a:t>
            </a:r>
            <a:r>
              <a:rPr lang="uk-UA" dirty="0" err="1" smtClean="0"/>
              <a:t>Обніміте</a:t>
            </a:r>
            <a:r>
              <a:rPr lang="uk-UA" dirty="0" smtClean="0"/>
              <a:t> ж, брати мої, / Найменшого брата,— / Нехай мати усміхнеться, / Заплакана мати.”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Заповіді Т.Шевченка щодо </a:t>
            </a:r>
            <a:r>
              <a:rPr lang="uk-UA" dirty="0" err="1" smtClean="0"/>
              <a:t>обов</a:t>
            </a:r>
            <a:r>
              <a:rPr lang="en-US" dirty="0" smtClean="0"/>
              <a:t>’</a:t>
            </a:r>
            <a:r>
              <a:rPr lang="uk-UA" dirty="0" err="1" smtClean="0"/>
              <a:t>язкових</a:t>
            </a:r>
            <a:r>
              <a:rPr lang="uk-UA" dirty="0" smtClean="0"/>
              <a:t> напрямів освіти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Усвідомлене детальне вивчення вітчизняної історії</a:t>
            </a:r>
          </a:p>
          <a:p>
            <a:r>
              <a:rPr lang="uk-UA" dirty="0" smtClean="0"/>
              <a:t>Вивчення рідної мови</a:t>
            </a:r>
          </a:p>
          <a:p>
            <a:r>
              <a:rPr lang="uk-UA" dirty="0" smtClean="0"/>
              <a:t>Вивчення іноземних мов</a:t>
            </a:r>
          </a:p>
          <a:p>
            <a:r>
              <a:rPr lang="uk-UA" dirty="0" smtClean="0"/>
              <a:t>Здобування корисних, прогресивних знань в іноземців</a:t>
            </a:r>
          </a:p>
          <a:p>
            <a:r>
              <a:rPr lang="uk-UA" dirty="0" smtClean="0"/>
              <a:t>Спрямування здобутих знань на благо </a:t>
            </a:r>
            <a:r>
              <a:rPr lang="uk-UA" smtClean="0"/>
              <a:t>рідного краю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71507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Ідея твору Т.Шевченка «І мертвим, і живим, і ненародженим…»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uk-UA" dirty="0"/>
              <a:t>Ідея - утвердження віри в державне майбутнє народу; заклик до об’єднання нації; різке засудження сліпого схиляння співвітчизників перед культурою Заходу; заклик до вивчення власної історії, мови, культури, а також кращих </a:t>
            </a:r>
            <a:r>
              <a:rPr lang="uk-UA" dirty="0" smtClean="0"/>
              <a:t>здобутків </a:t>
            </a:r>
            <a:r>
              <a:rPr lang="uk-UA" dirty="0"/>
              <a:t>світової науки й літератури: Учитесь, читайте,</a:t>
            </a:r>
          </a:p>
          <a:p>
            <a:r>
              <a:rPr lang="uk-UA" dirty="0"/>
              <a:t>І чужому научайтесь,</a:t>
            </a:r>
          </a:p>
          <a:p>
            <a:r>
              <a:rPr lang="uk-UA" dirty="0"/>
              <a:t>Й свого не цурайтесь…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24008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cs4448.userapi.com/u11047602/119023159/y_c524e41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260648"/>
            <a:ext cx="8721639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0621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579</Words>
  <Application>Microsoft Office PowerPoint</Application>
  <PresentationFormat>Экран (4:3)</PresentationFormat>
  <Paragraphs>40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Т.Шевченко. «І мертвим, і живим, і ненарожденним…» Критичний перегляд національної історії задля перспективи її кращого майбутнього.</vt:lpstr>
      <vt:lpstr>Тема і жанр твору Т.Шевченка «І мертвим, і живим, і ненародженим…»</vt:lpstr>
      <vt:lpstr>Змістова зміна думок Т.Шевченка в посланні «І мертвим, і живим, і ненародженим…»</vt:lpstr>
      <vt:lpstr>Т.Шевченко у творі «І мертвим, і живим, і ненародженим…» застерігає:</vt:lpstr>
      <vt:lpstr>Т.Шевченко у творі «І мертвим, і живим, і ненародженим…» дорікає:</vt:lpstr>
      <vt:lpstr>Т.Шевченко у творі «І мертвим, і живим, і ненародженим…» закликає:</vt:lpstr>
      <vt:lpstr>Заповіді Т.Шевченка щодо обов’язкових напрямів освіти</vt:lpstr>
      <vt:lpstr>Ідея твору Т.Шевченка «І мертвим, і живим, і ненародженим…»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Т.Шевченко. «І мертвим, і живим, і ненарожденним…» Критичний перегляд національної історії задля перспективи її кращого майбутнього.</dc:title>
  <dc:creator>Мой компьютер</dc:creator>
  <cp:lastModifiedBy>Пользователь Windows</cp:lastModifiedBy>
  <cp:revision>24</cp:revision>
  <dcterms:created xsi:type="dcterms:W3CDTF">2015-02-06T13:57:27Z</dcterms:created>
  <dcterms:modified xsi:type="dcterms:W3CDTF">2015-02-19T13:14:17Z</dcterms:modified>
</cp:coreProperties>
</file>