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6" r:id="rId3"/>
    <p:sldId id="266" r:id="rId4"/>
    <p:sldId id="267" r:id="rId5"/>
    <p:sldId id="268" r:id="rId6"/>
    <p:sldId id="270" r:id="rId7"/>
    <p:sldId id="275" r:id="rId8"/>
    <p:sldId id="276" r:id="rId9"/>
    <p:sldId id="277" r:id="rId10"/>
    <p:sldId id="278" r:id="rId11"/>
    <p:sldId id="257" r:id="rId12"/>
    <p:sldId id="258" r:id="rId13"/>
    <p:sldId id="261" r:id="rId14"/>
    <p:sldId id="259" r:id="rId15"/>
    <p:sldId id="262" r:id="rId16"/>
    <p:sldId id="263" r:id="rId17"/>
    <p:sldId id="264" r:id="rId18"/>
    <p:sldId id="265" r:id="rId19"/>
    <p:sldId id="282" r:id="rId20"/>
    <p:sldId id="284" r:id="rId21"/>
    <p:sldId id="283" r:id="rId22"/>
    <p:sldId id="281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4C4D5-A2B7-433C-A39C-9B443A6DB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20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373ejOOwT8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381516"/>
            <a:ext cx="5400600" cy="5413201"/>
          </a:xfrm>
        </p:spPr>
        <p:txBody>
          <a:bodyPr/>
          <a:lstStyle/>
          <a:p>
            <a:r>
              <a:rPr lang="ru-RU" sz="3200" dirty="0" err="1">
                <a:effectLst/>
              </a:rPr>
              <a:t>Літературні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казки</a:t>
            </a:r>
            <a:r>
              <a:rPr lang="ru-RU" sz="3200" dirty="0">
                <a:effectLst/>
              </a:rPr>
              <a:t>. </a:t>
            </a:r>
            <a:r>
              <a:rPr lang="ru-RU" sz="3200" dirty="0" err="1">
                <a:effectLst/>
              </a:rPr>
              <a:t>Особливості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літературної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казки</a:t>
            </a:r>
            <a:r>
              <a:rPr lang="ru-RU" sz="3200" dirty="0">
                <a:effectLst/>
              </a:rPr>
              <a:t>, </a:t>
            </a:r>
            <a:r>
              <a:rPr lang="ru-RU" sz="3200" dirty="0" err="1">
                <a:effectLst/>
              </a:rPr>
              <a:t>її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від­мінність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від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народної</a:t>
            </a:r>
            <a:r>
              <a:rPr lang="ru-RU" sz="3200" dirty="0">
                <a:effectLst/>
              </a:rPr>
              <a:t>. 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І</a:t>
            </a:r>
            <a:r>
              <a:rPr lang="ru-RU" sz="3200" dirty="0">
                <a:effectLst/>
              </a:rPr>
              <a:t>. Франко. </a:t>
            </a:r>
            <a:r>
              <a:rPr lang="ru-RU" sz="3200" dirty="0" err="1">
                <a:effectLst/>
              </a:rPr>
              <a:t>Дитинство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письменни­ка</a:t>
            </a:r>
            <a:r>
              <a:rPr lang="ru-RU" sz="3200" dirty="0">
                <a:effectLst/>
              </a:rPr>
              <a:t>. 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І</a:t>
            </a:r>
            <a:r>
              <a:rPr lang="ru-RU" sz="3200" dirty="0">
                <a:effectLst/>
              </a:rPr>
              <a:t>. Франко — </a:t>
            </a:r>
            <a:r>
              <a:rPr lang="ru-RU" sz="3200" dirty="0" err="1">
                <a:effectLst/>
              </a:rPr>
              <a:t>казкар</a:t>
            </a:r>
            <a:r>
              <a:rPr lang="ru-RU" sz="3200" dirty="0">
                <a:effectLst/>
              </a:rPr>
              <a:t> (</a:t>
            </a:r>
            <a:r>
              <a:rPr lang="ru-RU" sz="3200" dirty="0" err="1">
                <a:effectLst/>
              </a:rPr>
              <a:t>збірка</a:t>
            </a:r>
            <a:r>
              <a:rPr lang="ru-RU" sz="3200" dirty="0">
                <a:effectLst/>
              </a:rPr>
              <a:t> «Коли </a:t>
            </a:r>
            <a:r>
              <a:rPr lang="ru-RU" sz="3200" dirty="0" err="1">
                <a:effectLst/>
              </a:rPr>
              <a:t>ще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звірі</a:t>
            </a:r>
            <a:r>
              <a:rPr lang="ru-RU" sz="3200" dirty="0">
                <a:effectLst/>
              </a:rPr>
              <a:t> говорили»).</a:t>
            </a:r>
            <a:br>
              <a:rPr lang="ru-RU" sz="3200" dirty="0">
                <a:effectLst/>
              </a:rPr>
            </a:b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355976" y="5805264"/>
            <a:ext cx="4965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Виконала: вчитель української мови та літератури </a:t>
            </a:r>
            <a:r>
              <a:rPr lang="uk-UA" dirty="0" err="1" smtClean="0"/>
              <a:t>Габелко</a:t>
            </a:r>
            <a:r>
              <a:rPr lang="uk-UA" dirty="0" smtClean="0"/>
              <a:t> Н. В.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04664"/>
            <a:ext cx="2833803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0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dirty="0" smtClean="0"/>
              <a:t>Дитинство Івана Франка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090" y="1700808"/>
            <a:ext cx="5845819" cy="455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658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6390" y="3501008"/>
            <a:ext cx="3599506" cy="2231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/>
              <a:t>Народився 27 серпня 1856р. </a:t>
            </a:r>
            <a:r>
              <a:rPr lang="uk-UA" sz="2000" dirty="0" smtClean="0"/>
              <a:t>У с. Нагуєвичі </a:t>
            </a:r>
            <a:r>
              <a:rPr lang="uk-UA" sz="2000" dirty="0"/>
              <a:t>Дрогобицького </a:t>
            </a:r>
            <a:r>
              <a:rPr lang="uk-UA" sz="2000" dirty="0" smtClean="0"/>
              <a:t>повіту (зараз  - Львівська область, Дрогобицький район)</a:t>
            </a:r>
            <a:endParaRPr lang="uk-UA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55776" y="5875309"/>
            <a:ext cx="6408712" cy="648072"/>
          </a:xfrm>
        </p:spPr>
        <p:txBody>
          <a:bodyPr/>
          <a:lstStyle/>
          <a:p>
            <a:pPr marL="0" indent="0">
              <a:buNone/>
            </a:pPr>
            <a:r>
              <a:rPr lang="ru-RU" sz="1400" b="0" cap="all" dirty="0" smtClean="0">
                <a:effectLst/>
              </a:rPr>
              <a:t>                 ДЕРЖАВНИЙ </a:t>
            </a:r>
            <a:r>
              <a:rPr lang="ru-RU" sz="1400" b="0" cap="all" dirty="0">
                <a:effectLst/>
              </a:rPr>
              <a:t>ІСТОРИКО-КУЛЬТУРНИЙ ЗАПОВІДНИК "НАГУЄВИЧІ"</a:t>
            </a:r>
            <a:br>
              <a:rPr lang="ru-RU" sz="1400" b="0" cap="all" dirty="0">
                <a:effectLst/>
              </a:rPr>
            </a:br>
            <a:endParaRPr lang="ru-RU" sz="1400" dirty="0"/>
          </a:p>
        </p:txBody>
      </p:sp>
      <p:pic>
        <p:nvPicPr>
          <p:cNvPr id="1026" name="Picture 2" descr="http://www.stejka.com/cache/800_600_max/selo_naguevi4i_dom_i_muzey_ivana_franko_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0" b="8740"/>
          <a:stretch>
            <a:fillRect/>
          </a:stretch>
        </p:blipFill>
        <p:spPr bwMode="auto">
          <a:xfrm>
            <a:off x="3074530" y="764704"/>
            <a:ext cx="60483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0" y="404664"/>
            <a:ext cx="3619789" cy="2953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881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07504" y="4033118"/>
            <a:ext cx="4392487" cy="1916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i="1" dirty="0" smtClean="0"/>
              <a:t>«На </a:t>
            </a:r>
            <a:r>
              <a:rPr lang="ru-RU" i="1" dirty="0" err="1"/>
              <a:t>дні</a:t>
            </a:r>
            <a:r>
              <a:rPr lang="ru-RU" i="1" dirty="0"/>
              <a:t> </a:t>
            </a:r>
            <a:r>
              <a:rPr lang="ru-RU" i="1" dirty="0" err="1"/>
              <a:t>моїх</a:t>
            </a:r>
            <a:r>
              <a:rPr lang="ru-RU" i="1" dirty="0"/>
              <a:t> </a:t>
            </a:r>
            <a:r>
              <a:rPr lang="ru-RU" i="1" dirty="0" err="1"/>
              <a:t>споминів</a:t>
            </a:r>
            <a:r>
              <a:rPr lang="ru-RU" i="1" dirty="0"/>
              <a:t> і </a:t>
            </a:r>
            <a:r>
              <a:rPr lang="ru-RU" i="1" dirty="0" err="1"/>
              <a:t>досі</a:t>
            </a:r>
            <a:r>
              <a:rPr lang="ru-RU" i="1" dirty="0"/>
              <a:t> </a:t>
            </a:r>
            <a:r>
              <a:rPr lang="ru-RU" i="1" dirty="0" err="1"/>
              <a:t>горить</a:t>
            </a:r>
            <a:r>
              <a:rPr lang="ru-RU" i="1" dirty="0"/>
              <a:t> той маленький, але </a:t>
            </a:r>
            <a:r>
              <a:rPr lang="ru-RU" i="1" dirty="0" err="1"/>
              <a:t>міцний</a:t>
            </a:r>
            <a:r>
              <a:rPr lang="ru-RU" i="1" dirty="0"/>
              <a:t> огонь... </a:t>
            </a:r>
            <a:r>
              <a:rPr lang="ru-RU" i="1" dirty="0" err="1"/>
              <a:t>Це</a:t>
            </a:r>
            <a:r>
              <a:rPr lang="ru-RU" i="1" dirty="0"/>
              <a:t> огонь у </a:t>
            </a:r>
            <a:r>
              <a:rPr lang="ru-RU" i="1" dirty="0" err="1"/>
              <a:t>кузні</a:t>
            </a:r>
            <a:r>
              <a:rPr lang="ru-RU" i="1" dirty="0"/>
              <a:t> </a:t>
            </a:r>
            <a:r>
              <a:rPr lang="ru-RU" i="1" dirty="0" err="1"/>
              <a:t>мойого</a:t>
            </a:r>
            <a:r>
              <a:rPr lang="ru-RU" i="1" dirty="0"/>
              <a:t> батька. І </a:t>
            </a:r>
            <a:r>
              <a:rPr lang="ru-RU" i="1" dirty="0" err="1"/>
              <a:t>мені</a:t>
            </a:r>
            <a:r>
              <a:rPr lang="ru-RU" i="1" dirty="0"/>
              <a:t> </a:t>
            </a:r>
            <a:r>
              <a:rPr lang="ru-RU" i="1" dirty="0" err="1"/>
              <a:t>здається</a:t>
            </a:r>
            <a:r>
              <a:rPr lang="ru-RU" i="1" dirty="0"/>
              <a:t>, </a:t>
            </a:r>
            <a:r>
              <a:rPr lang="ru-RU" i="1" dirty="0" err="1"/>
              <a:t>що</a:t>
            </a:r>
            <a:r>
              <a:rPr lang="ru-RU" i="1" dirty="0"/>
              <a:t> запас </a:t>
            </a:r>
            <a:r>
              <a:rPr lang="ru-RU" i="1" dirty="0" err="1"/>
              <a:t>його</a:t>
            </a:r>
            <a:r>
              <a:rPr lang="ru-RU" i="1" dirty="0"/>
              <a:t> я взяв </a:t>
            </a:r>
            <a:r>
              <a:rPr lang="ru-RU" i="1" dirty="0" err="1"/>
              <a:t>дитиною</a:t>
            </a:r>
            <a:r>
              <a:rPr lang="ru-RU" i="1" dirty="0"/>
              <a:t> в свою душу на </a:t>
            </a:r>
            <a:r>
              <a:rPr lang="ru-RU" i="1" dirty="0" err="1"/>
              <a:t>далеку</a:t>
            </a:r>
            <a:r>
              <a:rPr lang="ru-RU" i="1" dirty="0"/>
              <a:t> </a:t>
            </a:r>
            <a:r>
              <a:rPr lang="ru-RU" i="1" dirty="0" err="1"/>
              <a:t>мандрівку</a:t>
            </a:r>
            <a:r>
              <a:rPr lang="ru-RU" i="1" dirty="0"/>
              <a:t> </a:t>
            </a:r>
            <a:r>
              <a:rPr lang="ru-RU" i="1" dirty="0" err="1"/>
              <a:t>життя</a:t>
            </a:r>
            <a:r>
              <a:rPr lang="ru-RU" i="1" dirty="0"/>
              <a:t>. І </a:t>
            </a:r>
            <a:r>
              <a:rPr lang="ru-RU" i="1" dirty="0" err="1"/>
              <a:t>що</a:t>
            </a:r>
            <a:r>
              <a:rPr lang="ru-RU" i="1" dirty="0"/>
              <a:t> </a:t>
            </a:r>
            <a:r>
              <a:rPr lang="ru-RU" i="1" dirty="0" err="1"/>
              <a:t>він</a:t>
            </a:r>
            <a:r>
              <a:rPr lang="ru-RU" i="1" dirty="0"/>
              <a:t> не погас і </a:t>
            </a:r>
            <a:r>
              <a:rPr lang="ru-RU" i="1" dirty="0" err="1"/>
              <a:t>досі</a:t>
            </a:r>
            <a:r>
              <a:rPr lang="ru-RU" i="1" dirty="0" smtClean="0"/>
              <a:t>». </a:t>
            </a:r>
            <a:r>
              <a:rPr lang="ru-RU" dirty="0" smtClean="0"/>
              <a:t>І. Франко</a:t>
            </a:r>
            <a:endParaRPr lang="uk-UA" dirty="0" smtClean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339752" y="6309320"/>
            <a:ext cx="6383538" cy="350912"/>
          </a:xfrm>
        </p:spPr>
        <p:txBody>
          <a:bodyPr/>
          <a:lstStyle/>
          <a:p>
            <a:pPr marL="0" indent="0">
              <a:buNone/>
            </a:pPr>
            <a:r>
              <a:rPr lang="uk-UA" sz="1400" dirty="0" smtClean="0"/>
              <a:t>                                                            Кузня Якова Франка</a:t>
            </a:r>
            <a:endParaRPr lang="ru-RU" sz="1400" dirty="0"/>
          </a:p>
        </p:txBody>
      </p:sp>
      <p:pic>
        <p:nvPicPr>
          <p:cNvPr id="10242" name="Picture 2" descr="http://www.imath.kiev.ua/~baranovskyi/skorobogatkoconf2007-impression/skorobogatkoconf2007-franko-0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2" r="17742"/>
          <a:stretch>
            <a:fillRect/>
          </a:stretch>
        </p:blipFill>
        <p:spPr bwMode="auto">
          <a:xfrm>
            <a:off x="4067175" y="692150"/>
            <a:ext cx="4522788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8"/>
            <a:ext cx="4235559" cy="3333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417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251519" y="260648"/>
            <a:ext cx="4320481" cy="21602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err="1" smtClean="0"/>
              <a:t>Мати</a:t>
            </a:r>
            <a:r>
              <a:rPr lang="ru-RU" sz="2400" dirty="0" smtClean="0"/>
              <a:t> </a:t>
            </a:r>
            <a:r>
              <a:rPr lang="ru-RU" sz="2400" dirty="0" err="1"/>
              <a:t>Івана</a:t>
            </a:r>
            <a:r>
              <a:rPr lang="ru-RU" sz="2400" dirty="0"/>
              <a:t> Франка, </a:t>
            </a:r>
            <a:r>
              <a:rPr lang="ru-RU" sz="2400" dirty="0" err="1"/>
              <a:t>Марія</a:t>
            </a:r>
            <a:r>
              <a:rPr lang="ru-RU" sz="2400" dirty="0"/>
              <a:t> </a:t>
            </a:r>
            <a:r>
              <a:rPr lang="ru-RU" sz="2400" dirty="0" err="1"/>
              <a:t>Кульчицька</a:t>
            </a:r>
            <a:r>
              <a:rPr lang="ru-RU" sz="2400" dirty="0"/>
              <a:t>, походила </a:t>
            </a:r>
            <a:r>
              <a:rPr lang="ru-RU" sz="2400" dirty="0" err="1"/>
              <a:t>із</a:t>
            </a:r>
            <a:r>
              <a:rPr lang="ru-RU" sz="2400" dirty="0"/>
              <a:t> </a:t>
            </a:r>
            <a:r>
              <a:rPr lang="ru-RU" sz="2400" dirty="0" err="1" smtClean="0"/>
              <a:t>зубожілого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українського</a:t>
            </a:r>
            <a:r>
              <a:rPr lang="ru-RU" sz="2400" dirty="0"/>
              <a:t> </a:t>
            </a:r>
            <a:r>
              <a:rPr lang="ru-RU" sz="2400" dirty="0" err="1" smtClean="0"/>
              <a:t>шляхетського</a:t>
            </a:r>
            <a:r>
              <a:rPr lang="ru-RU" sz="2400" dirty="0" smtClean="0"/>
              <a:t> </a:t>
            </a:r>
            <a:r>
              <a:rPr lang="ru-RU" sz="2400" dirty="0"/>
              <a:t>роду </a:t>
            </a:r>
            <a:r>
              <a:rPr lang="ru-RU" sz="2400" dirty="0" err="1"/>
              <a:t>Кульчицьких</a:t>
            </a:r>
            <a:r>
              <a:rPr lang="ru-RU" sz="2400" dirty="0"/>
              <a:t>, </a:t>
            </a:r>
            <a:r>
              <a:rPr lang="ru-RU" sz="2400" dirty="0" err="1" smtClean="0"/>
              <a:t>дуже</a:t>
            </a:r>
            <a:r>
              <a:rPr lang="ru-RU" sz="2400" dirty="0" smtClean="0"/>
              <a:t> </a:t>
            </a:r>
            <a:r>
              <a:rPr lang="ru-RU" sz="2400" dirty="0" err="1" smtClean="0"/>
              <a:t>гарно</a:t>
            </a:r>
            <a:r>
              <a:rPr lang="ru-RU" sz="2400" dirty="0" smtClean="0"/>
              <a:t> </a:t>
            </a:r>
            <a:r>
              <a:rPr lang="uk-UA" sz="2400" dirty="0" smtClean="0"/>
              <a:t>співала.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60" y="6381328"/>
            <a:ext cx="6552728" cy="360039"/>
          </a:xfrm>
        </p:spPr>
        <p:txBody>
          <a:bodyPr/>
          <a:lstStyle/>
          <a:p>
            <a:pPr marL="0" indent="0">
              <a:buNone/>
            </a:pPr>
            <a:r>
              <a:rPr lang="uk-UA" sz="1400" dirty="0" smtClean="0"/>
              <a:t>                                                     Будинок-музей І.Франка у с.Нагуєвичі</a:t>
            </a:r>
            <a:endParaRPr lang="ru-RU" sz="1400" dirty="0"/>
          </a:p>
        </p:txBody>
      </p:sp>
      <p:pic>
        <p:nvPicPr>
          <p:cNvPr id="11266" name="Picture 2" descr="http://static.iloveukraine.com.ua/p/0/14/14498/a81e8352dd31b3374ea052bdc2ebcb1c_600x100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5" r="16545"/>
          <a:stretch>
            <a:fillRect/>
          </a:stretch>
        </p:blipFill>
        <p:spPr bwMode="auto">
          <a:xfrm>
            <a:off x="4211638" y="765175"/>
            <a:ext cx="4752975" cy="532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13" y="2987144"/>
            <a:ext cx="9013574" cy="3385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3893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7544" y="454749"/>
            <a:ext cx="3694114" cy="3240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000" dirty="0" smtClean="0"/>
              <a:t>У шість років батьки віддали тямущого хлопця в сусіднє село навчатися.</a:t>
            </a:r>
          </a:p>
          <a:p>
            <a:pPr marL="0" indent="0">
              <a:buNone/>
            </a:pPr>
            <a:r>
              <a:rPr lang="uk-UA" sz="2000" dirty="0" smtClean="0"/>
              <a:t>Після закінчення сільської школи батьки віддають Івана до школи в монастир у Дрогобичі.</a:t>
            </a:r>
          </a:p>
          <a:p>
            <a:pPr marL="0" indent="0">
              <a:buNone/>
            </a:pPr>
            <a:r>
              <a:rPr lang="uk-UA" sz="2000" dirty="0" smtClean="0"/>
              <a:t>Пізніше він навчався </a:t>
            </a:r>
            <a:r>
              <a:rPr lang="uk-UA" sz="2000" dirty="0"/>
              <a:t>у</a:t>
            </a:r>
            <a:r>
              <a:rPr lang="uk-UA" sz="2000" dirty="0" smtClean="0"/>
              <a:t> Дрогобицькій гімназії. </a:t>
            </a: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16016" y="6309320"/>
            <a:ext cx="4104456" cy="288031"/>
          </a:xfrm>
        </p:spPr>
        <p:txBody>
          <a:bodyPr/>
          <a:lstStyle/>
          <a:p>
            <a:pPr marL="0" indent="0">
              <a:buNone/>
            </a:pPr>
            <a:r>
              <a:rPr lang="uk-UA" sz="1400" dirty="0" smtClean="0"/>
              <a:t>                         І.Я.Франко</a:t>
            </a:r>
            <a:r>
              <a:rPr lang="en-US" sz="1400" dirty="0" smtClean="0"/>
              <a:t> 1870</a:t>
            </a:r>
            <a:r>
              <a:rPr lang="ru-RU" sz="1400" smtClean="0"/>
              <a:t>р.</a:t>
            </a:r>
            <a:endParaRPr lang="ru-RU" sz="1400" dirty="0"/>
          </a:p>
        </p:txBody>
      </p:sp>
      <p:pic>
        <p:nvPicPr>
          <p:cNvPr id="1028" name="Picture 4" descr="http://www.ukrlib.com.ua/my/images/full/franko-ivan-iakovych_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" b="1432"/>
          <a:stretch>
            <a:fillRect/>
          </a:stretch>
        </p:blipFill>
        <p:spPr bwMode="auto">
          <a:xfrm>
            <a:off x="4475163" y="476250"/>
            <a:ext cx="4114800" cy="532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21" y="3913237"/>
            <a:ext cx="3703037" cy="2396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899592" y="6336541"/>
            <a:ext cx="2053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atin typeface="Georgia" panose="02040502050405020303" pitchFamily="18" charset="0"/>
              </a:rPr>
              <a:t>1870 </a:t>
            </a:r>
            <a:r>
              <a:rPr lang="ru-RU" i="1" dirty="0" smtClean="0">
                <a:latin typeface="Georgia" panose="02040502050405020303" pitchFamily="18" charset="0"/>
              </a:rPr>
              <a:t>р. </a:t>
            </a:r>
            <a:r>
              <a:rPr lang="ru-RU" i="1" dirty="0">
                <a:latin typeface="Georgia" panose="02040502050405020303" pitchFamily="18" charset="0"/>
              </a:rPr>
              <a:t>В </a:t>
            </a:r>
            <a:r>
              <a:rPr lang="ru-RU" i="1" dirty="0" err="1" smtClean="0">
                <a:latin typeface="Georgia" panose="02040502050405020303" pitchFamily="18" charset="0"/>
              </a:rPr>
              <a:t>гімназії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48842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5013176"/>
            <a:ext cx="8496944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err="1"/>
              <a:t>Навчаючись</a:t>
            </a:r>
            <a:r>
              <a:rPr lang="ru-RU" sz="2000" dirty="0"/>
              <a:t> у </a:t>
            </a:r>
            <a:r>
              <a:rPr lang="ru-RU" sz="2000" dirty="0" err="1"/>
              <a:t>Дрогобицькій</a:t>
            </a:r>
            <a:r>
              <a:rPr lang="ru-RU" sz="2000" dirty="0"/>
              <a:t> </a:t>
            </a:r>
            <a:r>
              <a:rPr lang="ru-RU" sz="2000" dirty="0" err="1"/>
              <a:t>гімназії</a:t>
            </a:r>
            <a:r>
              <a:rPr lang="ru-RU" sz="2000" dirty="0"/>
              <a:t>, Франко жив на </a:t>
            </a:r>
            <a:r>
              <a:rPr lang="ru-RU" sz="2000" dirty="0" err="1"/>
              <a:t>квартирі</a:t>
            </a:r>
            <a:r>
              <a:rPr lang="ru-RU" sz="2000" dirty="0"/>
              <a:t> в </a:t>
            </a:r>
            <a:r>
              <a:rPr lang="ru-RU" sz="2000" dirty="0" err="1"/>
              <a:t>далекої</a:t>
            </a:r>
            <a:r>
              <a:rPr lang="ru-RU" sz="2000" dirty="0"/>
              <a:t> </a:t>
            </a:r>
            <a:r>
              <a:rPr lang="ru-RU" sz="2000" dirty="0" err="1"/>
              <a:t>родички</a:t>
            </a:r>
            <a:r>
              <a:rPr lang="ru-RU" sz="2000" dirty="0"/>
              <a:t> </a:t>
            </a:r>
            <a:r>
              <a:rPr lang="ru-RU" sz="2000" dirty="0" err="1"/>
              <a:t>Кошицької</a:t>
            </a:r>
            <a:r>
              <a:rPr lang="ru-RU" sz="2000" dirty="0"/>
              <a:t> на </a:t>
            </a:r>
            <a:r>
              <a:rPr lang="ru-RU" sz="2000" dirty="0" err="1"/>
              <a:t>околиці</a:t>
            </a:r>
            <a:r>
              <a:rPr lang="ru-RU" sz="2000" dirty="0"/>
              <a:t> </a:t>
            </a:r>
            <a:r>
              <a:rPr lang="ru-RU" sz="2000" dirty="0" err="1"/>
              <a:t>міста</a:t>
            </a:r>
            <a:r>
              <a:rPr lang="ru-RU" sz="2000" dirty="0"/>
              <a:t>. </a:t>
            </a:r>
            <a:r>
              <a:rPr lang="ru-RU" sz="2000" dirty="0" err="1"/>
              <a:t>Нерідко</a:t>
            </a:r>
            <a:r>
              <a:rPr lang="ru-RU" sz="2000" dirty="0"/>
              <a:t> спав у </a:t>
            </a:r>
            <a:r>
              <a:rPr lang="ru-RU" sz="2000" dirty="0" err="1"/>
              <a:t>трунах</a:t>
            </a:r>
            <a:r>
              <a:rPr lang="ru-RU" sz="2000" dirty="0"/>
              <a:t>, </a:t>
            </a:r>
            <a:r>
              <a:rPr lang="ru-RU" sz="2000" dirty="0" err="1"/>
              <a:t>які</a:t>
            </a:r>
            <a:r>
              <a:rPr lang="ru-RU" sz="2000" dirty="0"/>
              <a:t> </a:t>
            </a:r>
            <a:r>
              <a:rPr lang="ru-RU" sz="2000" dirty="0" err="1"/>
              <a:t>виготовлялися</a:t>
            </a:r>
            <a:r>
              <a:rPr lang="ru-RU" sz="2000" dirty="0"/>
              <a:t> у </a:t>
            </a:r>
            <a:r>
              <a:rPr lang="ru-RU" sz="2000" dirty="0" err="1"/>
              <a:t>її</a:t>
            </a:r>
            <a:r>
              <a:rPr lang="ru-RU" sz="2000" dirty="0"/>
              <a:t> </a:t>
            </a:r>
            <a:r>
              <a:rPr lang="ru-RU" sz="2000" dirty="0" err="1"/>
              <a:t>столярній</a:t>
            </a:r>
            <a:r>
              <a:rPr lang="ru-RU" sz="2000" dirty="0"/>
              <a:t> </a:t>
            </a:r>
            <a:r>
              <a:rPr lang="ru-RU" sz="2000" dirty="0" err="1"/>
              <a:t>майстерні</a:t>
            </a:r>
            <a:r>
              <a:rPr lang="ru-RU" sz="2000" dirty="0"/>
              <a:t> </a:t>
            </a:r>
            <a:r>
              <a:rPr lang="ru-RU" sz="2000" dirty="0" smtClean="0"/>
              <a:t>(«У </a:t>
            </a:r>
            <a:r>
              <a:rPr lang="ru-RU" sz="2000" dirty="0" err="1" smtClean="0"/>
              <a:t>столярні</a:t>
            </a:r>
            <a:r>
              <a:rPr lang="ru-RU" sz="2000" dirty="0" smtClean="0"/>
              <a:t>»)</a:t>
            </a: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95192" y="4320176"/>
            <a:ext cx="4824536" cy="576064"/>
          </a:xfrm>
        </p:spPr>
        <p:txBody>
          <a:bodyPr/>
          <a:lstStyle/>
          <a:p>
            <a:pPr marL="0" indent="0">
              <a:buNone/>
            </a:pPr>
            <a:r>
              <a:rPr lang="ru-RU" sz="1400" b="0" dirty="0" err="1">
                <a:effectLst/>
              </a:rPr>
              <a:t>Дрогобицька</a:t>
            </a:r>
            <a:r>
              <a:rPr lang="ru-RU" sz="1400" b="0" dirty="0">
                <a:effectLst/>
              </a:rPr>
              <a:t> </a:t>
            </a:r>
            <a:r>
              <a:rPr lang="ru-RU" sz="1400" b="0" dirty="0" err="1">
                <a:effectLst/>
              </a:rPr>
              <a:t>гімназія</a:t>
            </a:r>
            <a:r>
              <a:rPr lang="ru-RU" sz="1400" b="0" dirty="0">
                <a:effectLst/>
              </a:rPr>
              <a:t>. </a:t>
            </a:r>
            <a:r>
              <a:rPr lang="ru-RU" sz="1400" b="0" dirty="0" err="1">
                <a:effectLst/>
              </a:rPr>
              <a:t>Тепер</a:t>
            </a:r>
            <a:r>
              <a:rPr lang="ru-RU" sz="1400" b="0" dirty="0">
                <a:effectLst/>
              </a:rPr>
              <a:t> </a:t>
            </a:r>
            <a:r>
              <a:rPr lang="ru-RU" sz="1400" b="0" dirty="0" err="1">
                <a:effectLst/>
              </a:rPr>
              <a:t>педагогічний</a:t>
            </a:r>
            <a:r>
              <a:rPr lang="ru-RU" sz="1400" b="0" dirty="0">
                <a:effectLst/>
              </a:rPr>
              <a:t> </a:t>
            </a:r>
            <a:r>
              <a:rPr lang="ru-RU" sz="1400" b="0" dirty="0" err="1">
                <a:effectLst/>
              </a:rPr>
              <a:t>університет</a:t>
            </a:r>
            <a:endParaRPr lang="ru-RU" sz="1400" dirty="0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>
          <a:xfrm>
            <a:off x="683568" y="476672"/>
            <a:ext cx="8064896" cy="3960440"/>
          </a:xfrm>
        </p:spPr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60960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940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4869160"/>
            <a:ext cx="4464496" cy="172819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sz="2000" dirty="0" smtClean="0"/>
              <a:t>Коли Іванові було всього дев’ять років – помер його батько, а в шістнадцять він розпрощався з матір’ю.</a:t>
            </a:r>
          </a:p>
          <a:p>
            <a:pPr marL="0" indent="0">
              <a:buNone/>
            </a:pPr>
            <a:r>
              <a:rPr lang="uk-UA" sz="2000" dirty="0" smtClean="0"/>
              <a:t>Не зважаючи на важку долю, І. Франко закінчив Львівський університет.</a:t>
            </a:r>
          </a:p>
        </p:txBody>
      </p:sp>
      <p:pic>
        <p:nvPicPr>
          <p:cNvPr id="2056" name="Picture 8" descr="http://image.slidesharecdn.com/random-150329041550-conversion-gate01/95/-29-638.jpg?cb=142760260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" b="1092"/>
          <a:stretch>
            <a:fillRect/>
          </a:stretch>
        </p:blipFill>
        <p:spPr bwMode="auto">
          <a:xfrm>
            <a:off x="3579812" y="536723"/>
            <a:ext cx="5564188" cy="408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8639"/>
            <a:ext cx="2952328" cy="4044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4284394"/>
            <a:ext cx="3779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/>
              <a:t>І. Я. Франко з товаришами, 1875 р.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91044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30012" y="5878091"/>
            <a:ext cx="8136904" cy="8078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Іван Франко дуже любив дітей. Саме для них він написав чимало творів, але особливого значення він надавав казкам-байкам.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9238" y="260648"/>
            <a:ext cx="8492355" cy="782960"/>
          </a:xfrm>
        </p:spPr>
        <p:txBody>
          <a:bodyPr/>
          <a:lstStyle/>
          <a:p>
            <a:pPr marL="0" indent="0">
              <a:buNone/>
            </a:pPr>
            <a:r>
              <a:rPr lang="uk-UA" sz="4000" dirty="0" smtClean="0"/>
              <a:t>Збірка «Коли ще звірі говорили»</a:t>
            </a:r>
            <a:endParaRPr lang="ru-RU" sz="4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20191"/>
            <a:ext cx="2893725" cy="4085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1582316"/>
            <a:ext cx="2898772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5078" y="3095142"/>
            <a:ext cx="2460674" cy="2581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982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07504" y="262635"/>
            <a:ext cx="5760640" cy="22904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„</a:t>
            </a:r>
            <a:r>
              <a:rPr lang="ru-RU" sz="2000" i="1" dirty="0" err="1"/>
              <a:t>Оці</a:t>
            </a:r>
            <a:r>
              <a:rPr lang="ru-RU" sz="2000" i="1" dirty="0"/>
              <a:t> байки, </a:t>
            </a:r>
            <a:r>
              <a:rPr lang="ru-RU" sz="2000" i="1" dirty="0" err="1"/>
              <a:t>що</a:t>
            </a:r>
            <a:r>
              <a:rPr lang="ru-RU" sz="2000" i="1" dirty="0"/>
              <a:t> </a:t>
            </a:r>
            <a:r>
              <a:rPr lang="ru-RU" sz="2000" i="1" dirty="0" err="1"/>
              <a:t>зібрані</a:t>
            </a:r>
            <a:r>
              <a:rPr lang="ru-RU" sz="2000" i="1" dirty="0"/>
              <a:t> в </a:t>
            </a:r>
            <a:r>
              <a:rPr lang="ru-RU" sz="2000" i="1" dirty="0" err="1"/>
              <a:t>тій</a:t>
            </a:r>
            <a:r>
              <a:rPr lang="ru-RU" sz="2000" i="1" dirty="0"/>
              <a:t> </a:t>
            </a:r>
            <a:r>
              <a:rPr lang="ru-RU" sz="2000" i="1" dirty="0" err="1"/>
              <a:t>книжечці</a:t>
            </a:r>
            <a:r>
              <a:rPr lang="ru-RU" sz="2000" i="1" dirty="0"/>
              <a:t>, то </a:t>
            </a:r>
            <a:r>
              <a:rPr lang="ru-RU" sz="2000" i="1" dirty="0" err="1"/>
              <a:t>старе</a:t>
            </a:r>
            <a:r>
              <a:rPr lang="ru-RU" sz="2000" i="1" dirty="0"/>
              <a:t> </a:t>
            </a:r>
            <a:r>
              <a:rPr lang="ru-RU" sz="2000" i="1" dirty="0" err="1"/>
              <a:t>народне</a:t>
            </a:r>
            <a:r>
              <a:rPr lang="ru-RU" sz="2000" i="1" dirty="0"/>
              <a:t> добро... Вони </a:t>
            </a:r>
            <a:r>
              <a:rPr lang="ru-RU" sz="2000" i="1" dirty="0" err="1"/>
              <a:t>найбільше</a:t>
            </a:r>
            <a:r>
              <a:rPr lang="ru-RU" sz="2000" i="1" dirty="0"/>
              <a:t> </a:t>
            </a:r>
            <a:r>
              <a:rPr lang="ru-RU" sz="2000" i="1" dirty="0" err="1"/>
              <a:t>відповідають</a:t>
            </a:r>
            <a:r>
              <a:rPr lang="ru-RU" sz="2000" i="1" dirty="0"/>
              <a:t> </a:t>
            </a:r>
            <a:r>
              <a:rPr lang="ru-RU" sz="2000" i="1" dirty="0" err="1"/>
              <a:t>смакові</a:t>
            </a:r>
            <a:r>
              <a:rPr lang="ru-RU" sz="2000" i="1" dirty="0"/>
              <a:t> </a:t>
            </a:r>
            <a:r>
              <a:rPr lang="ru-RU" sz="2000" i="1" dirty="0" err="1"/>
              <a:t>дітей</a:t>
            </a:r>
            <a:r>
              <a:rPr lang="ru-RU" sz="2000" i="1" dirty="0"/>
              <a:t> </a:t>
            </a:r>
            <a:r>
              <a:rPr lang="ru-RU" sz="2000" i="1" dirty="0" err="1"/>
              <a:t>від</a:t>
            </a:r>
            <a:r>
              <a:rPr lang="ru-RU" sz="2000" i="1" dirty="0"/>
              <a:t> 6 до 12 </a:t>
            </a:r>
            <a:r>
              <a:rPr lang="ru-RU" sz="2000" i="1" dirty="0" err="1"/>
              <a:t>літ</a:t>
            </a:r>
            <a:r>
              <a:rPr lang="ru-RU" sz="2000" i="1" dirty="0"/>
              <a:t>, </a:t>
            </a:r>
            <a:r>
              <a:rPr lang="ru-RU" sz="2000" i="1" dirty="0" err="1"/>
              <a:t>заставляють</a:t>
            </a:r>
            <a:r>
              <a:rPr lang="ru-RU" sz="2000" i="1" dirty="0"/>
              <a:t> </a:t>
            </a:r>
            <a:r>
              <a:rPr lang="ru-RU" sz="2000" i="1" dirty="0" err="1"/>
              <a:t>їх</a:t>
            </a:r>
            <a:r>
              <a:rPr lang="ru-RU" sz="2000" i="1" dirty="0"/>
              <a:t> </a:t>
            </a:r>
            <a:r>
              <a:rPr lang="ru-RU" sz="2000" i="1" dirty="0" err="1"/>
              <a:t>сміятися</a:t>
            </a:r>
            <a:r>
              <a:rPr lang="ru-RU" sz="2000" i="1" dirty="0"/>
              <a:t> і </a:t>
            </a:r>
            <a:r>
              <a:rPr lang="ru-RU" sz="2000" i="1" dirty="0" err="1"/>
              <a:t>думати</a:t>
            </a:r>
            <a:r>
              <a:rPr lang="ru-RU" sz="2000" i="1" dirty="0"/>
              <a:t>, </a:t>
            </a:r>
            <a:r>
              <a:rPr lang="ru-RU" sz="2000" i="1" dirty="0" err="1"/>
              <a:t>розбуджують</a:t>
            </a:r>
            <a:r>
              <a:rPr lang="ru-RU" sz="2000" i="1" dirty="0"/>
              <a:t> </a:t>
            </a:r>
            <a:r>
              <a:rPr lang="ru-RU" sz="2000" i="1" dirty="0" err="1"/>
              <a:t>їх</a:t>
            </a:r>
            <a:r>
              <a:rPr lang="ru-RU" sz="2000" i="1" dirty="0"/>
              <a:t> </a:t>
            </a:r>
            <a:r>
              <a:rPr lang="ru-RU" sz="2000" i="1" dirty="0" err="1"/>
              <a:t>цікавість</a:t>
            </a:r>
            <a:r>
              <a:rPr lang="ru-RU" sz="2000" i="1" dirty="0"/>
              <a:t> та </a:t>
            </a:r>
            <a:r>
              <a:rPr lang="ru-RU" sz="2000" i="1" dirty="0" err="1"/>
              <a:t>увагу</a:t>
            </a:r>
            <a:r>
              <a:rPr lang="ru-RU" sz="2000" i="1" dirty="0"/>
              <a:t> до </a:t>
            </a:r>
            <a:r>
              <a:rPr lang="ru-RU" sz="2000" i="1" dirty="0" err="1"/>
              <a:t>явищ</a:t>
            </a:r>
            <a:r>
              <a:rPr lang="ru-RU" sz="2000" i="1" dirty="0"/>
              <a:t> </a:t>
            </a:r>
            <a:r>
              <a:rPr lang="ru-RU" sz="2000" i="1" dirty="0" err="1"/>
              <a:t>природи</a:t>
            </a:r>
            <a:r>
              <a:rPr lang="ru-RU" sz="2000" i="1" dirty="0" smtClean="0"/>
              <a:t>.” </a:t>
            </a:r>
          </a:p>
          <a:p>
            <a:pPr marL="0" indent="0">
              <a:buNone/>
            </a:pPr>
            <a:r>
              <a:rPr lang="ru-RU" sz="2000" dirty="0" smtClean="0"/>
              <a:t>І. Франко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158193"/>
            <a:ext cx="2260451" cy="3661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1988840"/>
            <a:ext cx="1962894" cy="3224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2786257"/>
            <a:ext cx="178869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3257139"/>
            <a:ext cx="1524000" cy="219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744040" y="5203075"/>
            <a:ext cx="1475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«Лис </a:t>
            </a:r>
            <a:r>
              <a:rPr lang="ru-RU" dirty="0" err="1" smtClean="0">
                <a:solidFill>
                  <a:srgbClr val="000000"/>
                </a:solidFill>
                <a:latin typeface="Monotype Corsiva" panose="03010101010201010101" pitchFamily="66" charset="0"/>
              </a:rPr>
              <a:t>Микита</a:t>
            </a:r>
            <a:r>
              <a:rPr lang="ru-RU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905566" y="3876874"/>
            <a:ext cx="1792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«</a:t>
            </a:r>
            <a:r>
              <a:rPr lang="ru-RU" dirty="0" err="1" smtClean="0">
                <a:solidFill>
                  <a:srgbClr val="000000"/>
                </a:solidFill>
                <a:latin typeface="Monotype Corsiva" panose="03010101010201010101" pitchFamily="66" charset="0"/>
              </a:rPr>
              <a:t>Фарбований</a:t>
            </a:r>
            <a:r>
              <a:rPr lang="ru-RU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 Лис»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9199" y="5223886"/>
            <a:ext cx="2077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«Лисичка </a:t>
            </a:r>
            <a:r>
              <a:rPr lang="ru-RU" dirty="0">
                <a:solidFill>
                  <a:srgbClr val="000000"/>
                </a:solidFill>
                <a:latin typeface="Monotype Corsiva" panose="03010101010201010101" pitchFamily="66" charset="0"/>
              </a:rPr>
              <a:t>і </a:t>
            </a:r>
            <a:r>
              <a:rPr lang="ru-RU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Журавель»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5476582"/>
            <a:ext cx="2068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«Лисичка </a:t>
            </a:r>
            <a:r>
              <a:rPr lang="ru-RU" dirty="0" err="1" smtClean="0">
                <a:solidFill>
                  <a:srgbClr val="000000"/>
                </a:solidFill>
                <a:latin typeface="Monotype Corsiva" panose="03010101010201010101" pitchFamily="66" charset="0"/>
              </a:rPr>
              <a:t>сповідниця</a:t>
            </a:r>
            <a:r>
              <a:rPr lang="ru-RU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43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24936" cy="710952"/>
          </a:xfrm>
        </p:spPr>
        <p:txBody>
          <a:bodyPr/>
          <a:lstStyle/>
          <a:p>
            <a:r>
              <a:rPr lang="uk-UA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Узагальнення та систематизація знань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148696"/>
            <a:ext cx="8424936" cy="4659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	Яка казка вважається літературною?	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	Хто з митців слова писав казки?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	Назвіть людей, які відіграли у житті Івана Франка велику роль.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	Скільки книжок було у власній бібліотеці Франка-гімназиста?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	Якими мовами ще в дитинстві володів Франко?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	Як називається збірка казок письменника?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	Як ви вважаєте, чому саме таку назву дав І. Франко своїй збірці?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70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251520" y="583431"/>
            <a:ext cx="4511005" cy="21630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00B0F0"/>
                </a:solidFill>
              </a:rPr>
              <a:t>Іван Якович Франко</a:t>
            </a:r>
          </a:p>
          <a:p>
            <a:pPr marL="0" indent="0" algn="ctr">
              <a:buNone/>
            </a:pPr>
            <a:r>
              <a:rPr lang="uk-UA" sz="3600" dirty="0" smtClean="0">
                <a:solidFill>
                  <a:srgbClr val="00B0F0"/>
                </a:solidFill>
              </a:rPr>
              <a:t>(1856-1916)</a:t>
            </a:r>
            <a:endParaRPr lang="ru-RU" sz="3600" dirty="0">
              <a:solidFill>
                <a:srgbClr val="00B0F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3717033"/>
            <a:ext cx="4680520" cy="1944216"/>
          </a:xfrm>
        </p:spPr>
        <p:txBody>
          <a:bodyPr/>
          <a:lstStyle/>
          <a:p>
            <a:pPr marL="0" indent="0">
              <a:buNone/>
            </a:pPr>
            <a:r>
              <a:rPr lang="uk-UA" sz="32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232" name="Picture 16" descr="http://www.abc-people.com/data/franko/pic1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" b="1833"/>
          <a:stretch>
            <a:fillRect/>
          </a:stretch>
        </p:blipFill>
        <p:spPr bwMode="auto">
          <a:xfrm>
            <a:off x="4284663" y="188913"/>
            <a:ext cx="4305300" cy="590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3140968"/>
            <a:ext cx="49940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404040"/>
                </a:solidFill>
                <a:latin typeface="Lora"/>
              </a:rPr>
              <a:t> 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“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Життя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, - говорив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І.Франко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, -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мені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 мало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всміхалося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, а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діти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були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 </a:t>
            </a:r>
            <a:r>
              <a:rPr lang="ru-RU" sz="2800" i="1" dirty="0" err="1" smtClean="0">
                <a:solidFill>
                  <a:srgbClr val="404040"/>
                </a:solidFill>
                <a:latin typeface="Lora"/>
              </a:rPr>
              <a:t>тим</a:t>
            </a:r>
            <a:r>
              <a:rPr lang="ru-RU" sz="2800" i="1" dirty="0" smtClean="0">
                <a:solidFill>
                  <a:srgbClr val="404040"/>
                </a:solidFill>
                <a:latin typeface="Lora"/>
              </a:rPr>
              <a:t>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весняним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сонячним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промінням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, яке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зігрівало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моє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 </a:t>
            </a:r>
            <a:r>
              <a:rPr lang="ru-RU" sz="2800" i="1" dirty="0" err="1">
                <a:solidFill>
                  <a:srgbClr val="404040"/>
                </a:solidFill>
                <a:latin typeface="Lora"/>
              </a:rPr>
              <a:t>серце</a:t>
            </a:r>
            <a:r>
              <a:rPr lang="ru-RU" sz="2800" i="1" dirty="0">
                <a:solidFill>
                  <a:srgbClr val="404040"/>
                </a:solidFill>
                <a:latin typeface="Lora"/>
              </a:rPr>
              <a:t>”. </a:t>
            </a:r>
            <a:endParaRPr lang="ru-RU" sz="2800" i="1" dirty="0"/>
          </a:p>
        </p:txBody>
      </p:sp>
      <p:pic>
        <p:nvPicPr>
          <p:cNvPr id="6" name="Рисунок 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5860462"/>
            <a:ext cx="883997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504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l" eaLnBrk="1" hangingPunct="1">
              <a:buNone/>
              <a:defRPr/>
            </a:pPr>
            <a:r>
              <a:rPr lang="uk-UA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Народна і літературна </a:t>
            </a:r>
            <a:r>
              <a:rPr lang="uk-UA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казка</a:t>
            </a:r>
            <a:endParaRPr lang="ru-RU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6245" name="Group 101"/>
          <p:cNvGraphicFramePr>
            <a:graphicFrameLocks noGrp="1"/>
          </p:cNvGraphicFramePr>
          <p:nvPr>
            <p:ph type="tbl" idx="1"/>
            <p:extLst/>
          </p:nvPr>
        </p:nvGraphicFramePr>
        <p:xfrm>
          <a:off x="457200" y="1295400"/>
          <a:ext cx="8229600" cy="466344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Народна казка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Літературна казка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Спільне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75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Відмінне</a:t>
                      </a: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93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  <p:sndAc>
          <p:stSnd>
            <p:snd r:embed="rId2" name="chimes.wav"/>
          </p:stSnd>
        </p:sndAc>
      </p:transition>
    </mc:Choice>
    <mc:Fallback xmlns="">
      <p:transition spd="med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l" eaLnBrk="1" hangingPunct="1">
              <a:buNone/>
              <a:defRPr/>
            </a:pPr>
            <a:r>
              <a:rPr lang="uk-UA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Народна і літературна казка</a:t>
            </a:r>
            <a:endParaRPr lang="ru-RU" sz="44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9492" name="Group 36"/>
          <p:cNvGraphicFramePr>
            <a:graphicFrameLocks noGrp="1"/>
          </p:cNvGraphicFramePr>
          <p:nvPr>
            <p:ph type="tbl" idx="1"/>
            <p:extLst/>
          </p:nvPr>
        </p:nvGraphicFramePr>
        <p:xfrm>
          <a:off x="457200" y="1295400"/>
          <a:ext cx="8229600" cy="518244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Народна казка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Літературна казка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Спільне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8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Це фантастичний твір, у якому добро і справедливість завжди перемагають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Відмінне</a:t>
                      </a: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Може мати кілька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Не має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Події відбуваються «десь і колись»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Події відбуваються у конкретному місці.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Має казковий зачин і кінцівку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має казкового зачину і кінцівки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Тільки прозовий твір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Прозовий або віршований твір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078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16632"/>
            <a:ext cx="4176464" cy="782960"/>
          </a:xfrm>
        </p:spPr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</a:pPr>
            <a:r>
              <a:rPr lang="uk-UA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Розв’яжіть кросворд</a:t>
            </a:r>
            <a:r>
              <a:rPr lang="uk-UA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  <a:endParaRPr lang="ru-RU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047581"/>
              </p:ext>
            </p:extLst>
          </p:nvPr>
        </p:nvGraphicFramePr>
        <p:xfrm>
          <a:off x="1907704" y="1412776"/>
          <a:ext cx="5256592" cy="4752528"/>
        </p:xfrm>
        <a:graphic>
          <a:graphicData uri="http://schemas.openxmlformats.org/drawingml/2006/table">
            <a:tbl>
              <a:tblPr bandRow="1"/>
              <a:tblGrid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</a:tblGrid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924754"/>
              </p:ext>
            </p:extLst>
          </p:nvPr>
        </p:nvGraphicFramePr>
        <p:xfrm>
          <a:off x="1907704" y="1412776"/>
          <a:ext cx="5256592" cy="4752544"/>
        </p:xfrm>
        <a:graphic>
          <a:graphicData uri="http://schemas.openxmlformats.org/drawingml/2006/table">
            <a:tbl>
              <a:tblPr bandRow="1"/>
              <a:tblGrid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  <a:gridCol w="328537"/>
              </a:tblGrid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300" baseline="300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є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29703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</a:tbl>
          </a:graphicData>
        </a:graphic>
      </p:graphicFrame>
      <p:sp>
        <p:nvSpPr>
          <p:cNvPr id="8" name="Заголовок 3"/>
          <p:cNvSpPr txBox="1">
            <a:spLocks/>
          </p:cNvSpPr>
          <p:nvPr/>
        </p:nvSpPr>
        <p:spPr>
          <a:xfrm>
            <a:off x="539552" y="116632"/>
            <a:ext cx="4176464" cy="782960"/>
          </a:xfrm>
          <a:prstGeom prst="rect">
            <a:avLst/>
          </a:prstGeo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marL="320040" indent="-32004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>
              <a:lnSpc>
                <a:spcPct val="107000"/>
              </a:lnSpc>
              <a:spcAft>
                <a:spcPts val="800"/>
              </a:spcAft>
            </a:pPr>
            <a:r>
              <a:rPr lang="uk-UA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Перевірте свою роботу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8886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2348880"/>
            <a:ext cx="6383538" cy="1143000"/>
          </a:xfrm>
        </p:spPr>
        <p:txBody>
          <a:bodyPr/>
          <a:lstStyle/>
          <a:p>
            <a:r>
              <a:rPr lang="uk-UA" dirty="0" smtClean="0"/>
              <a:t>Дякую за увагу!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05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136904" cy="2232248"/>
          </a:xfrm>
        </p:spPr>
        <p:txBody>
          <a:bodyPr/>
          <a:lstStyle/>
          <a:p>
            <a:pPr marL="0" indent="0" algn="ctr">
              <a:buNone/>
            </a:pPr>
            <a:r>
              <a:rPr lang="uk-UA" b="0" dirty="0" smtClean="0">
                <a:ln w="0"/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Літературна казка </a:t>
            </a:r>
            <a:r>
              <a:rPr lang="uk-UA" b="0" dirty="0" smtClean="0">
                <a:ln w="0"/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– це казка, написана письменником</a:t>
            </a:r>
            <a:endParaRPr lang="ru-RU" b="0" dirty="0">
              <a:ln w="0"/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495" t="1338" r="2671" b="776"/>
          <a:stretch/>
        </p:blipFill>
        <p:spPr>
          <a:xfrm>
            <a:off x="395536" y="3167236"/>
            <a:ext cx="3834846" cy="2997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3167236"/>
            <a:ext cx="3959424" cy="2969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791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l" eaLnBrk="1" hangingPunct="1">
              <a:buNone/>
              <a:defRPr/>
            </a:pPr>
            <a:r>
              <a:rPr lang="uk-UA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Народна і літературна </a:t>
            </a:r>
            <a:r>
              <a:rPr lang="uk-UA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казка</a:t>
            </a:r>
            <a:endParaRPr lang="ru-RU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6245" name="Group 101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03776554"/>
              </p:ext>
            </p:extLst>
          </p:nvPr>
        </p:nvGraphicFramePr>
        <p:xfrm>
          <a:off x="457200" y="1295400"/>
          <a:ext cx="8229600" cy="466344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Народна казка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Літературна казка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Спільне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75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Відмінне</a:t>
                      </a: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246" name="Picture 102" descr="elf04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29000"/>
            <a:ext cx="24288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59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  <p:sndAc>
          <p:stSnd>
            <p:snd r:embed="rId2" name="chimes.wav"/>
          </p:stSnd>
        </p:sndAc>
      </p:transition>
    </mc:Choice>
    <mc:Fallback xmlns="">
      <p:transition spd="med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C 0.004 -0.08935 -0.046 -0.16666 -0.11302 -0.17199 C -0.17708 -0.1787 -0.23698 -0.11875 -0.24097 -0.03194 C -0.246 0.04792 -0.20399 0.12269 -0.14392 0.12801 C -0.08906 0.13195 -0.03698 0.08264 -0.03298 0.00811 C -0.02899 -0.05995 -0.06406 -0.12407 -0.11493 -0.12939 C -0.16198 -0.13333 -0.20607 -0.09189 -0.20902 -0.02939 C -0.21198 0.02662 -0.18402 0.08125 -0.14201 0.08403 C -0.10399 0.08797 -0.06805 0.05602 -0.06493 0.00533 C -0.06302 -0.04004 -0.08402 -0.08402 -0.11701 -0.08657 C -0.146 -0.08935 -0.175 -0.06527 -0.17708 -0.02662 C -0.17899 0.00672 -0.16406 0.03866 -0.13993 0.04144 C -0.11996 0.04398 -0.09895 0.0294 -0.09791 0.00278 C -0.096 -0.01875 -0.10399 -0.04143 -0.11892 -0.04398 C -0.13107 -0.04398 -0.14305 -0.03865 -0.14496 -0.02407 C -0.146 -0.01458 -0.14392 -0.00532 -0.13802 -0.00139 C -0.13507 -3.33333E-6 -0.13298 -3.33333E-6 -0.13003 -0.00139 " pathEditMode="relative" rAng="0" ptsTypes="AAAAAAAAAAAAAAAAA">
                                      <p:cBhvr>
                                        <p:cTn id="6" dur="3000" fill="hold"/>
                                        <p:tgtEl>
                                          <p:spTgt spid="6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6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l" eaLnBrk="1" hangingPunct="1">
              <a:buNone/>
              <a:defRPr/>
            </a:pPr>
            <a:r>
              <a:rPr lang="uk-UA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Народна і літературна казка</a:t>
            </a:r>
            <a:endParaRPr lang="ru-RU" sz="44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6420" name="Group 3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51067074"/>
              </p:ext>
            </p:extLst>
          </p:nvPr>
        </p:nvGraphicFramePr>
        <p:xfrm>
          <a:off x="457200" y="1295400"/>
          <a:ext cx="8229600" cy="484684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82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Народна казка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Літературна казка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Спільне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71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Це фантастичний твір, у якому добро і справедливість завжди перемагають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22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2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Відмінне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2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74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l" eaLnBrk="1" hangingPunct="1">
              <a:buNone/>
              <a:defRPr/>
            </a:pPr>
            <a:r>
              <a:rPr lang="uk-UA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Народна і літературна казка</a:t>
            </a:r>
            <a:endParaRPr lang="ru-RU" sz="44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9492" name="Group 3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17325336"/>
              </p:ext>
            </p:extLst>
          </p:nvPr>
        </p:nvGraphicFramePr>
        <p:xfrm>
          <a:off x="457200" y="1295400"/>
          <a:ext cx="8229600" cy="533492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Народна казка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Літературна казка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Спільне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8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Це фантастичний твір, у якому добро і справедливість завжди перемагають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Відмінне</a:t>
                      </a: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Може мати кілька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Не має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91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l" eaLnBrk="1" hangingPunct="1">
              <a:buNone/>
              <a:defRPr/>
            </a:pPr>
            <a:r>
              <a:rPr lang="uk-UA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Народна і літературна казка</a:t>
            </a:r>
            <a:endParaRPr lang="ru-RU" sz="44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9492" name="Group 3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36683977"/>
              </p:ext>
            </p:extLst>
          </p:nvPr>
        </p:nvGraphicFramePr>
        <p:xfrm>
          <a:off x="457200" y="1295400"/>
          <a:ext cx="8229600" cy="499959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Народна казка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Літературна казка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Спільне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8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Це фантастичний твір, у якому добро і справедливість завжди перемагають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Відмінне</a:t>
                      </a: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Може мати кілька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Не має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Події відбуваються «десь і колись»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Події відбуваються у конкретному місці.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l" eaLnBrk="1" hangingPunct="1">
              <a:buNone/>
              <a:defRPr/>
            </a:pPr>
            <a:r>
              <a:rPr lang="uk-UA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Народна і літературна казка</a:t>
            </a:r>
            <a:endParaRPr lang="ru-RU" sz="44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9492" name="Group 3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991194290"/>
              </p:ext>
            </p:extLst>
          </p:nvPr>
        </p:nvGraphicFramePr>
        <p:xfrm>
          <a:off x="457200" y="1295400"/>
          <a:ext cx="8229600" cy="518244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Народна казка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Літературна казка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Спільне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8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Це фантастичний твір, у якому добро і справедливість завжди перемагають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Відмінне</a:t>
                      </a: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Може мати кілька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Не має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Події відбуваються «десь і колись»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Події відбуваються у конкретному місці.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Має казковий зачин і кінцівку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має казкового зачину і кінцівки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81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l" eaLnBrk="1" hangingPunct="1">
              <a:buNone/>
              <a:defRPr/>
            </a:pPr>
            <a:r>
              <a:rPr lang="uk-UA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Народна і літературна казка</a:t>
            </a:r>
            <a:endParaRPr lang="ru-RU" sz="44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9492" name="Group 3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77326900"/>
              </p:ext>
            </p:extLst>
          </p:nvPr>
        </p:nvGraphicFramePr>
        <p:xfrm>
          <a:off x="457200" y="1295400"/>
          <a:ext cx="8229600" cy="518244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Народна казка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Літературна казка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Спільне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68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Це фантастичний твір, у якому добро і справедливість завжди перемагають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19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Відмінне</a:t>
                      </a: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Може мати кілька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Не має варіантів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Події відбуваються «десь і колись»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Події відбуваються у конкретному місці.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Має казковий зачин і кінцівку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 має казкового зачину і кінцівки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Тільки прозовий твір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Прозовий або віршований твір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62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578</TotalTime>
  <Words>687</Words>
  <Application>Microsoft Office PowerPoint</Application>
  <PresentationFormat>Экран (4:3)</PresentationFormat>
  <Paragraphs>629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Arial</vt:lpstr>
      <vt:lpstr>Calibri</vt:lpstr>
      <vt:lpstr>Cambria</vt:lpstr>
      <vt:lpstr>Georgia</vt:lpstr>
      <vt:lpstr>Lora</vt:lpstr>
      <vt:lpstr>Monotype Corsiva</vt:lpstr>
      <vt:lpstr>Times New Roman</vt:lpstr>
      <vt:lpstr>Trebuchet MS</vt:lpstr>
      <vt:lpstr>Воздушный поток</vt:lpstr>
      <vt:lpstr>Літературні казки. Особливості літературної казки, її від­мінність від народної.  І. Франко. Дитинство письменни­ка.  І. Франко — казкар (збірка «Коли ще звірі говорили»). </vt:lpstr>
      <vt:lpstr> </vt:lpstr>
      <vt:lpstr>Літературна казка – це казка, написана письменником</vt:lpstr>
      <vt:lpstr>Народна і літературна казка</vt:lpstr>
      <vt:lpstr>Народна і літературна казка</vt:lpstr>
      <vt:lpstr>Народна і літературна казка</vt:lpstr>
      <vt:lpstr>Народна і літературна казка</vt:lpstr>
      <vt:lpstr>Народна і літературна казка</vt:lpstr>
      <vt:lpstr>Народна і літературна казка</vt:lpstr>
      <vt:lpstr>Дитинство Івана Франка</vt:lpstr>
      <vt:lpstr>                 ДЕРЖАВНИЙ ІСТОРИКО-КУЛЬТУРНИЙ ЗАПОВІДНИК "НАГУЄВИЧІ" </vt:lpstr>
      <vt:lpstr>                                                            Кузня Якова Франка</vt:lpstr>
      <vt:lpstr>                                                     Будинок-музей І.Франка у с.Нагуєвичі</vt:lpstr>
      <vt:lpstr>                         І.Я.Франко 1870р.</vt:lpstr>
      <vt:lpstr>Дрогобицька гімназія. Тепер педагогічний університет</vt:lpstr>
      <vt:lpstr>Презентация PowerPoint</vt:lpstr>
      <vt:lpstr>Збірка «Коли ще звірі говорили»</vt:lpstr>
      <vt:lpstr>Презентация PowerPoint</vt:lpstr>
      <vt:lpstr>Узагальнення та систематизація знань</vt:lpstr>
      <vt:lpstr>Народна і літературна казка</vt:lpstr>
      <vt:lpstr>Народна і літературна казка</vt:lpstr>
      <vt:lpstr>Розв’яжіть кросворд:</vt:lpstr>
      <vt:lpstr>Дякую за увагу!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HOME</cp:lastModifiedBy>
  <cp:revision>62</cp:revision>
  <dcterms:modified xsi:type="dcterms:W3CDTF">2017-10-29T08:08:52Z</dcterms:modified>
</cp:coreProperties>
</file>