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66D42D-027A-459A-A820-7E9BE358EB8E}" type="datetimeFigureOut">
              <a:rPr lang="uk-UA" smtClean="0"/>
              <a:t>16.02.2016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FE9FD1-F383-46CB-A37F-86968FAEFD8F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944236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FE9FD1-F383-46CB-A37F-86968FAEFD8F}" type="slidenum">
              <a:rPr lang="uk-UA" smtClean="0"/>
              <a:t>1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1090812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0D9DB2F-7F9D-4C20-A70B-4E25769ED2AD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E244261-60F6-4B48-B176-0250C824E6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87650" y="4289102"/>
            <a:ext cx="5637010" cy="882119"/>
          </a:xfrm>
        </p:spPr>
        <p:txBody>
          <a:bodyPr/>
          <a:lstStyle/>
          <a:p>
            <a:pPr algn="ctr"/>
            <a:r>
              <a:rPr lang="uk-UA" b="1" dirty="0" smtClean="0"/>
              <a:t>Підготували учениці 6 – Б класу</a:t>
            </a:r>
          </a:p>
          <a:p>
            <a:pPr algn="ctr"/>
            <a:r>
              <a:rPr lang="uk-UA" b="1" dirty="0" err="1" smtClean="0"/>
              <a:t>Колпакчі</a:t>
            </a:r>
            <a:r>
              <a:rPr lang="uk-UA" b="1" dirty="0" smtClean="0"/>
              <a:t> Корнелія і </a:t>
            </a:r>
            <a:r>
              <a:rPr lang="uk-UA" b="1" dirty="0" err="1" smtClean="0"/>
              <a:t>Грипась</a:t>
            </a:r>
            <a:r>
              <a:rPr lang="uk-UA" b="1" dirty="0" smtClean="0"/>
              <a:t> Софія</a:t>
            </a:r>
            <a:endParaRPr lang="uk-UA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7664" y="2130425"/>
            <a:ext cx="6172072" cy="1470025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3200" dirty="0" smtClean="0">
                <a:solidFill>
                  <a:srgbClr val="C00000"/>
                </a:solidFill>
              </a:rPr>
              <a:t>Кросворди за книгою В.</a:t>
            </a:r>
            <a:r>
              <a:rPr lang="uk-UA" sz="3200" dirty="0" err="1" smtClean="0">
                <a:solidFill>
                  <a:srgbClr val="C00000"/>
                </a:solidFill>
              </a:rPr>
              <a:t>Рутківського</a:t>
            </a:r>
            <a:r>
              <a:rPr lang="uk-UA" sz="3200" dirty="0" smtClean="0">
                <a:solidFill>
                  <a:srgbClr val="C00000"/>
                </a:solidFill>
              </a:rPr>
              <a:t/>
            </a:r>
            <a:br>
              <a:rPr lang="uk-UA" sz="3200" dirty="0" smtClean="0">
                <a:solidFill>
                  <a:srgbClr val="C00000"/>
                </a:solidFill>
              </a:rPr>
            </a:br>
            <a:r>
              <a:rPr lang="uk-UA" sz="3200" dirty="0" smtClean="0">
                <a:solidFill>
                  <a:srgbClr val="C00000"/>
                </a:solidFill>
              </a:rPr>
              <a:t> «Джури козака Швайки» </a:t>
            </a:r>
            <a:endParaRPr lang="uk-UA" sz="3200" dirty="0">
              <a:solidFill>
                <a:srgbClr val="C0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-9475" y="0"/>
            <a:ext cx="1438225" cy="6858000"/>
            <a:chOff x="-9475" y="0"/>
            <a:chExt cx="1438225" cy="6858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475" y="124971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475" y="2492896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17032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685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0" name="Группа 9"/>
          <p:cNvGrpSpPr/>
          <p:nvPr/>
        </p:nvGrpSpPr>
        <p:grpSpPr>
          <a:xfrm>
            <a:off x="7710261" y="6871"/>
            <a:ext cx="1438225" cy="6858000"/>
            <a:chOff x="-9475" y="0"/>
            <a:chExt cx="1438225" cy="6858000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475" y="124971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475" y="2492896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17032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685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517" y="6870"/>
            <a:ext cx="1680267" cy="1533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171221"/>
            <a:ext cx="1747465" cy="1754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4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219075"/>
            <a:ext cx="6512511" cy="1143000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rgbClr val="C00000"/>
                </a:solidFill>
              </a:rPr>
              <a:t>Кросворд 1</a:t>
            </a:r>
            <a:endParaRPr lang="uk-UA" dirty="0">
              <a:solidFill>
                <a:srgbClr val="C00000"/>
              </a:solidFill>
            </a:endParaRPr>
          </a:p>
        </p:txBody>
      </p:sp>
      <p:graphicFrame>
        <p:nvGraphicFramePr>
          <p:cNvPr id="10" name="Объект 9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889524136"/>
              </p:ext>
            </p:extLst>
          </p:nvPr>
        </p:nvGraphicFramePr>
        <p:xfrm>
          <a:off x="2290687" y="1249710"/>
          <a:ext cx="5669484" cy="2029839"/>
        </p:xfrm>
        <a:graphic>
          <a:graphicData uri="http://schemas.openxmlformats.org/drawingml/2006/table">
            <a:tbl>
              <a:tblPr firstRow="1" firstCol="1" bandRow="1"/>
              <a:tblGrid>
                <a:gridCol w="472457"/>
                <a:gridCol w="472457"/>
                <a:gridCol w="472457"/>
                <a:gridCol w="472457"/>
                <a:gridCol w="472457"/>
                <a:gridCol w="498881"/>
                <a:gridCol w="446033"/>
                <a:gridCol w="472457"/>
                <a:gridCol w="472457"/>
                <a:gridCol w="472457"/>
                <a:gridCol w="472457"/>
                <a:gridCol w="472457"/>
              </a:tblGrid>
              <a:tr h="309602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baseline="30000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1 </a:t>
                      </a:r>
                      <a:r>
                        <a:rPr lang="uk-UA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К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У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І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Ь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8965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baseline="30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2 </a:t>
                      </a: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В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Ж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Б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А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3896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baseline="30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3 </a:t>
                      </a: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Б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Е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Е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З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Е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Ь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6437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baseline="30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4</a:t>
                      </a: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М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О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К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И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Н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А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effectLst/>
                          <a:latin typeface="Calibri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38965">
                <a:tc row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baseline="30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5 </a:t>
                      </a: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В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І</a:t>
                      </a:r>
                      <a:endParaRPr lang="uk-UA" sz="110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Т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Р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И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К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 dirty="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338965">
                <a:tc v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 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baseline="300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6</a:t>
                      </a: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П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>
                          <a:solidFill>
                            <a:srgbClr val="C0000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И</a:t>
                      </a:r>
                      <a:endParaRPr lang="uk-UA" sz="1100"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Л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И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MS Mincho"/>
                          <a:cs typeface="Times New Roman"/>
                        </a:rPr>
                        <a:t>П</a:t>
                      </a:r>
                      <a:endParaRPr lang="uk-UA" sz="1100" dirty="0">
                        <a:solidFill>
                          <a:srgbClr val="002060"/>
                        </a:solidFill>
                        <a:effectLst/>
                        <a:latin typeface="Calibri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dirty="0">
                          <a:effectLst/>
                          <a:latin typeface="Calibri"/>
                          <a:ea typeface="MS Mincho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4" name="Группа 3"/>
          <p:cNvGrpSpPr/>
          <p:nvPr/>
        </p:nvGrpSpPr>
        <p:grpSpPr>
          <a:xfrm>
            <a:off x="-9475" y="0"/>
            <a:ext cx="1438225" cy="6858000"/>
            <a:chOff x="-9475" y="0"/>
            <a:chExt cx="1438225" cy="6858000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475" y="124971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9475" y="2492896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717032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5276850"/>
              <a:ext cx="1428750" cy="158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8" y="0"/>
            <a:ext cx="1680267" cy="15339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DFCF8"/>
              </a:clrFrom>
              <a:clrTo>
                <a:srgbClr val="FDFC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17" y="5121625"/>
            <a:ext cx="1747465" cy="17544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2302482" y="3589966"/>
            <a:ext cx="666200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MS Mincho"/>
                <a:cs typeface="Times New Roman"/>
              </a:rPr>
              <a:t>Яку назву мала давня козацька хата?</a:t>
            </a:r>
            <a:endParaRPr lang="uk-UA" sz="2400" b="1" dirty="0">
              <a:solidFill>
                <a:srgbClr val="002060"/>
              </a:solidFill>
              <a:latin typeface="Calibri"/>
              <a:ea typeface="MS Mincho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MS Mincho"/>
                <a:cs typeface="Times New Roman"/>
              </a:rPr>
              <a:t>Незвичайний дар, який мав Санько.</a:t>
            </a:r>
            <a:endParaRPr lang="uk-UA" sz="2400" b="1" dirty="0">
              <a:solidFill>
                <a:srgbClr val="002060"/>
              </a:solidFill>
              <a:latin typeface="Calibri"/>
              <a:ea typeface="MS Mincho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MS Mincho"/>
                <a:cs typeface="Times New Roman"/>
              </a:rPr>
              <a:t>Місяць, з якого починаються події у творі.</a:t>
            </a:r>
            <a:endParaRPr lang="uk-UA" sz="2400" b="1" dirty="0">
              <a:solidFill>
                <a:srgbClr val="002060"/>
              </a:solidFill>
              <a:latin typeface="Calibri"/>
              <a:ea typeface="MS Mincho"/>
              <a:cs typeface="Times New Roman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MS Mincho"/>
                <a:cs typeface="Times New Roman"/>
              </a:rPr>
              <a:t>Ім’я матері Санька.</a:t>
            </a:r>
            <a:endParaRPr lang="uk-UA" sz="2400" b="1" dirty="0">
              <a:solidFill>
                <a:srgbClr val="002060"/>
              </a:solidFill>
              <a:latin typeface="Calibri"/>
              <a:ea typeface="MS Mincho"/>
              <a:cs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400" b="1" dirty="0">
                <a:solidFill>
                  <a:srgbClr val="002060"/>
                </a:solidFill>
                <a:latin typeface="Times New Roman"/>
                <a:ea typeface="MS Mincho"/>
                <a:cs typeface="Times New Roman"/>
              </a:rPr>
              <a:t>Вірний товариш </a:t>
            </a:r>
            <a:r>
              <a:rPr lang="uk-UA" sz="2400" b="1" dirty="0" smtClean="0">
                <a:solidFill>
                  <a:srgbClr val="002060"/>
                </a:solidFill>
                <a:latin typeface="Times New Roman"/>
                <a:ea typeface="MS Mincho"/>
                <a:cs typeface="Times New Roman"/>
              </a:rPr>
              <a:t>Швайки.</a:t>
            </a:r>
            <a:endParaRPr lang="uk-UA" sz="2400" b="1" dirty="0" smtClean="0">
              <a:solidFill>
                <a:srgbClr val="002060"/>
              </a:solidFill>
              <a:latin typeface="Calibri"/>
              <a:ea typeface="MS Mincho"/>
              <a:cs typeface="Times New Roman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uk-UA" sz="2400" b="1" dirty="0" smtClean="0">
                <a:solidFill>
                  <a:srgbClr val="002060"/>
                </a:solidFill>
                <a:latin typeface="Times New Roman"/>
                <a:ea typeface="MS Mincho"/>
              </a:rPr>
              <a:t>Ім’я  </a:t>
            </a:r>
            <a:r>
              <a:rPr lang="uk-UA" sz="2400" b="1" dirty="0">
                <a:solidFill>
                  <a:srgbClr val="002060"/>
                </a:solidFill>
                <a:latin typeface="Times New Roman"/>
                <a:ea typeface="MS Mincho"/>
              </a:rPr>
              <a:t>Швайки. </a:t>
            </a:r>
            <a:endParaRPr lang="uk-UA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294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332656"/>
            <a:ext cx="6512511" cy="114300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C00000"/>
                </a:solidFill>
              </a:rPr>
              <a:t>Кросворд № 2</a:t>
            </a:r>
            <a:endParaRPr lang="uk-UA" dirty="0">
              <a:solidFill>
                <a:srgbClr val="C00000"/>
              </a:solidFill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56902739"/>
              </p:ext>
            </p:extLst>
          </p:nvPr>
        </p:nvGraphicFramePr>
        <p:xfrm>
          <a:off x="1979712" y="1340768"/>
          <a:ext cx="5040558" cy="3048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0093"/>
                <a:gridCol w="840093"/>
                <a:gridCol w="840093"/>
                <a:gridCol w="840093"/>
                <a:gridCol w="840093"/>
                <a:gridCol w="840093"/>
              </a:tblGrid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baseline="30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 gridSpan="2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  <a:lnB w="12700" cmpd="sng">
                      <a:noFill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baseline="30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baseline="30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baseline="30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baseline="3000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Ч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Ш</a:t>
                      </a:r>
                      <a:endParaRPr lang="uk-UA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uk-UA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Й</a:t>
                      </a:r>
                      <a:endParaRPr lang="uk-UA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baseline="30000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r>
                        <a:rPr lang="uk-UA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uk-UA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14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</a:tr>
              <a:tr h="266430"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 rowSpan="2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B w="12700" cmpd="sng"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66430"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uk-UA" sz="1400" b="1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noFill/>
                    </a:lnL>
                    <a:lnB w="12700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</a:t>
                      </a:r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uk-UA" sz="1400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1567880" y="4602847"/>
            <a:ext cx="756084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1400" b="1" dirty="0">
                <a:solidFill>
                  <a:srgbClr val="C00000"/>
                </a:solidFill>
              </a:rPr>
              <a:t>Ким  були  хлопці  Санько і Грицик, поки не </a:t>
            </a:r>
            <a:r>
              <a:rPr lang="uk-UA" sz="1400" b="1" dirty="0" smtClean="0">
                <a:solidFill>
                  <a:srgbClr val="C00000"/>
                </a:solidFill>
              </a:rPr>
              <a:t>стали помічниками </a:t>
            </a:r>
            <a:r>
              <a:rPr lang="uk-UA" sz="1400" b="1" dirty="0">
                <a:solidFill>
                  <a:srgbClr val="C00000"/>
                </a:solidFill>
              </a:rPr>
              <a:t>Швайки?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>
                <a:solidFill>
                  <a:srgbClr val="C00000"/>
                </a:solidFill>
              </a:rPr>
              <a:t>Барвінок, то не квітка, то прізвисько вірного товариша Швайки. Хто він?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>
                <a:solidFill>
                  <a:srgbClr val="C00000"/>
                </a:solidFill>
              </a:rPr>
              <a:t>Як називаються заболочені береги Дніпра, де відбулася битва козаків з татарами?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>
                <a:solidFill>
                  <a:srgbClr val="C00000"/>
                </a:solidFill>
              </a:rPr>
              <a:t>Як ще можна назвати сміливих, рішучих хлопців, що вирішили оселитися на Бобровому острові?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>
                <a:solidFill>
                  <a:srgbClr val="C00000"/>
                </a:solidFill>
              </a:rPr>
              <a:t>Як татари називали вільних воїнів?</a:t>
            </a:r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>
                <a:solidFill>
                  <a:srgbClr val="C00000"/>
                </a:solidFill>
              </a:rPr>
              <a:t>Як називали козачого зброєносця?</a:t>
            </a:r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70" y="-7248"/>
            <a:ext cx="1438275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-29344"/>
            <a:ext cx="1682750" cy="153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29200"/>
            <a:ext cx="1749425" cy="175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0525383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-укр-2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Презентация-укр-2</Template>
  <TotalTime>29</TotalTime>
  <Words>204</Words>
  <Application>Microsoft Office PowerPoint</Application>
  <PresentationFormat>Экран (4:3)</PresentationFormat>
  <Paragraphs>105</Paragraphs>
  <Slides>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Презентация-укр-2</vt:lpstr>
      <vt:lpstr>Кросворди за книгою В.Рутківського  «Джури козака Швайки» </vt:lpstr>
      <vt:lpstr>Кросворд 1</vt:lpstr>
      <vt:lpstr>Кросворд №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Кросворди за книгою В.Рутківського  «Джури козака Швайки»</dc:title>
  <dc:creator>Библиотека</dc:creator>
  <cp:lastModifiedBy>Библиотека</cp:lastModifiedBy>
  <cp:revision>4</cp:revision>
  <dcterms:created xsi:type="dcterms:W3CDTF">2016-02-16T08:36:36Z</dcterms:created>
  <dcterms:modified xsi:type="dcterms:W3CDTF">2016-02-16T11:38:44Z</dcterms:modified>
</cp:coreProperties>
</file>