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76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73" r:id="rId11"/>
    <p:sldId id="274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71" autoAdjust="0"/>
  </p:normalViewPr>
  <p:slideViewPr>
    <p:cSldViewPr>
      <p:cViewPr varScale="1">
        <p:scale>
          <a:sx n="82" d="100"/>
          <a:sy n="82" d="100"/>
        </p:scale>
        <p:origin x="-100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EA171DEB-64CC-4D5E-9E54-A1AB0B190CDA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5EF9491D-E2CE-4161-AE43-26BAD8259B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801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9491D-E2CE-4161-AE43-26BAD8259BB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9349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9491D-E2CE-4161-AE43-26BAD8259BB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5260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8F0C2A-58C9-425B-A1E3-209F0D96D8E9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D953C1E-D05F-4EA5-B6C1-124491B581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jpeg"/><Relationship Id="rId7" Type="http://schemas.openxmlformats.org/officeDocument/2006/relationships/image" Target="../media/image35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16.png"/><Relationship Id="rId10" Type="http://schemas.openxmlformats.org/officeDocument/2006/relationships/image" Target="../media/image38.png"/><Relationship Id="rId4" Type="http://schemas.openxmlformats.org/officeDocument/2006/relationships/image" Target="../media/image33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5.jpeg"/><Relationship Id="rId4" Type="http://schemas.openxmlformats.org/officeDocument/2006/relationships/image" Target="../media/image40.jpeg"/><Relationship Id="rId9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3131840" y="1556792"/>
            <a:ext cx="5544790" cy="3369643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dirty="0" smtClean="0">
                <a:effectLst/>
                <a:latin typeface="Andale Mono"/>
                <a:ea typeface="Calibri"/>
                <a:cs typeface="Times New Roman"/>
              </a:rPr>
              <a:t>Методична </a:t>
            </a:r>
            <a:r>
              <a:rPr lang="uk-UA" sz="3200" dirty="0">
                <a:effectLst/>
                <a:latin typeface="Andale Mono"/>
                <a:ea typeface="Calibri"/>
                <a:cs typeface="Times New Roman"/>
              </a:rPr>
              <a:t>розробка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r>
              <a:rPr lang="uk-UA" sz="2400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ДИДАКТИЧНЕ </a:t>
            </a:r>
            <a:r>
              <a:rPr lang="uk-UA" sz="2400" dirty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ЗАБЕЗПЕЧЕННЯ </a:t>
            </a:r>
            <a:r>
              <a:rPr lang="uk-UA" sz="2400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2400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400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ДО </a:t>
            </a:r>
            <a:r>
              <a:rPr lang="uk-UA" sz="2400" dirty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ТЕМИ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2400" dirty="0" smtClean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 smtClean="0">
                <a:effectLst/>
                <a:latin typeface="Calibri"/>
                <a:ea typeface="Calibri"/>
                <a:cs typeface="Times New Roman"/>
              </a:rPr>
            </a:br>
            <a:r>
              <a:rPr lang="uk-UA" sz="2400" dirty="0" smtClean="0">
                <a:solidFill>
                  <a:srgbClr val="7030A0"/>
                </a:solidFill>
                <a:effectLst/>
                <a:latin typeface="Times New Roman"/>
                <a:ea typeface="Calibri"/>
                <a:cs typeface="Times New Roman"/>
              </a:rPr>
              <a:t>«</a:t>
            </a:r>
            <a:r>
              <a:rPr lang="uk-UA" sz="2400" dirty="0">
                <a:solidFill>
                  <a:srgbClr val="7030A0"/>
                </a:solidFill>
                <a:effectLst/>
                <a:latin typeface="Comic Sans MS"/>
                <a:ea typeface="Calibri"/>
                <a:cs typeface="Times New Roman"/>
              </a:rPr>
              <a:t>УПРОВАДЖЕННЯ ІННОВАЦІЙНИХ ТЕХНОЛОГІЙ ПРИ ВИВЧЕННІ </a:t>
            </a:r>
            <a:r>
              <a:rPr lang="uk-UA" sz="2400" dirty="0" smtClean="0">
                <a:solidFill>
                  <a:srgbClr val="7030A0"/>
                </a:solidFill>
                <a:effectLst/>
                <a:latin typeface="Comic Sans MS"/>
                <a:ea typeface="Calibri"/>
                <a:cs typeface="Times New Roman"/>
              </a:rPr>
              <a:t/>
            </a:r>
            <a:br>
              <a:rPr lang="uk-UA" sz="2400" dirty="0" smtClean="0">
                <a:solidFill>
                  <a:srgbClr val="7030A0"/>
                </a:solidFill>
                <a:effectLst/>
                <a:latin typeface="Comic Sans MS"/>
                <a:ea typeface="Calibri"/>
                <a:cs typeface="Times New Roman"/>
              </a:rPr>
            </a:br>
            <a:r>
              <a:rPr lang="uk-UA" sz="2400" dirty="0" smtClean="0">
                <a:solidFill>
                  <a:srgbClr val="7030A0"/>
                </a:solidFill>
                <a:effectLst/>
                <a:latin typeface="Comic Sans MS"/>
                <a:ea typeface="Calibri"/>
                <a:cs typeface="Times New Roman"/>
              </a:rPr>
              <a:t>ТВОРЧОСТІ </a:t>
            </a:r>
            <a:r>
              <a:rPr lang="uk-UA" sz="2400" dirty="0">
                <a:solidFill>
                  <a:srgbClr val="7030A0"/>
                </a:solidFill>
                <a:effectLst/>
                <a:latin typeface="Comic Sans MS"/>
                <a:ea typeface="Calibri"/>
                <a:cs typeface="Times New Roman"/>
              </a:rPr>
              <a:t>ЛЕОНІДА ГЛІБОВА»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6" name="Рисунок 5" descr="http://www.atlantictumen.ru/pic/beacdff31663aae5c991847cd3b104f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00808"/>
            <a:ext cx="2712720" cy="42710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4644008" y="5214827"/>
            <a:ext cx="43861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Comic Sans MS"/>
                <a:ea typeface="Calibri"/>
                <a:cs typeface="Times New Roman"/>
              </a:rPr>
              <a:t>Учителя української </a:t>
            </a:r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omic Sans MS"/>
                <a:ea typeface="Calibri"/>
                <a:cs typeface="Times New Roman"/>
              </a:rPr>
              <a:t>мови та літератури 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b="1" dirty="0" smtClean="0">
                <a:solidFill>
                  <a:schemeClr val="accent1">
                    <a:lumMod val="75000"/>
                  </a:schemeClr>
                </a:solidFill>
                <a:latin typeface="Comic Sans MS"/>
                <a:ea typeface="Calibri"/>
                <a:cs typeface="Times New Roman"/>
              </a:rPr>
              <a:t>Садової 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Comic Sans MS"/>
                <a:ea typeface="Calibri"/>
                <a:cs typeface="Times New Roman"/>
              </a:rPr>
              <a:t>Ірини Сергіївни</a:t>
            </a:r>
            <a:endParaRPr lang="ru-RU" sz="2400" dirty="0">
              <a:solidFill>
                <a:schemeClr val="accent1">
                  <a:lumMod val="75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63888" y="64573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Comic Sans MS"/>
                <a:ea typeface="Calibri"/>
                <a:cs typeface="Times New Roman"/>
              </a:rPr>
              <a:t> </a:t>
            </a:r>
            <a:r>
              <a:rPr lang="uk-UA" b="1" dirty="0" smtClean="0">
                <a:latin typeface="Comic Sans MS"/>
                <a:ea typeface="Calibri"/>
                <a:cs typeface="Times New Roman"/>
              </a:rPr>
              <a:t>м</a:t>
            </a:r>
            <a:r>
              <a:rPr lang="uk-UA" sz="1200" b="1" dirty="0" smtClean="0">
                <a:latin typeface="Comic Sans MS"/>
                <a:ea typeface="Calibri"/>
                <a:cs typeface="Times New Roman"/>
              </a:rPr>
              <a:t>. </a:t>
            </a:r>
            <a:r>
              <a:rPr lang="uk-UA" sz="1200" b="1" dirty="0" err="1">
                <a:latin typeface="Comic Sans MS"/>
                <a:ea typeface="Calibri"/>
                <a:cs typeface="Times New Roman"/>
              </a:rPr>
              <a:t>Торецьк</a:t>
            </a:r>
            <a:r>
              <a:rPr lang="uk-UA" sz="1200" b="1" dirty="0">
                <a:latin typeface="Comic Sans MS"/>
                <a:ea typeface="Calibri"/>
                <a:cs typeface="Times New Roman"/>
              </a:rPr>
              <a:t>, 2017</a:t>
            </a:r>
            <a:endParaRPr lang="ru-RU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-198276" y="203109"/>
            <a:ext cx="934227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5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НАВЧАЛЬНО-ВИХОВНИЙ </a:t>
            </a:r>
            <a:r>
              <a:rPr lang="ru-RU" sz="175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КОМПЛЕКС</a:t>
            </a:r>
          </a:p>
          <a:p>
            <a:pPr algn="ctr"/>
            <a:r>
              <a:rPr lang="ru-RU" sz="175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75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«</a:t>
            </a:r>
            <a:r>
              <a:rPr lang="uk-UA" sz="175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ІНФОРМАТИКО-МАТЕМАТИЧНИЙ ЛІЦЕЙ-ЗАГАЛЬНООСВІТНЯ </a:t>
            </a:r>
            <a:r>
              <a:rPr lang="uk-UA" sz="175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ШКОЛА  </a:t>
            </a:r>
            <a:r>
              <a:rPr lang="uk-UA" sz="175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І-П СТ.» </a:t>
            </a:r>
            <a:endParaRPr lang="uk-UA" sz="1750" b="1" dirty="0" smtClean="0">
              <a:gradFill>
                <a:gsLst>
                  <a:gs pos="0">
                    <a:prstClr val="black"/>
                  </a:gs>
                  <a:gs pos="40000">
                    <a:prstClr val="black">
                      <a:lumMod val="75000"/>
                      <a:lumOff val="25000"/>
                    </a:prstClr>
                  </a:gs>
                  <a:gs pos="100000">
                    <a:srgbClr val="212745">
                      <a:alpha val="65000"/>
                    </a:srgbClr>
                  </a:gs>
                </a:gsLst>
                <a:lin ang="5400000" scaled="0"/>
              </a:gradFill>
              <a:latin typeface="Times New Roman"/>
              <a:ea typeface="Calibri"/>
              <a:cs typeface="Times New Roman"/>
            </a:endParaRPr>
          </a:p>
          <a:p>
            <a:pPr algn="ctr"/>
            <a:r>
              <a:rPr lang="uk-UA" sz="175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ТОРЕЦЬКОЇ </a:t>
            </a:r>
            <a:r>
              <a:rPr lang="uk-UA" sz="175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МІСЬКОЇ РАДИ </a:t>
            </a:r>
            <a:r>
              <a:rPr lang="uk-UA" sz="175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latin typeface="Times New Roman"/>
                <a:ea typeface="Calibri"/>
                <a:cs typeface="Times New Roman"/>
              </a:rPr>
              <a:t>ДОНЕЦЬКОЇ ОБЛАСТІ</a:t>
            </a:r>
            <a:endParaRPr lang="ru-RU" sz="1750" dirty="0"/>
          </a:p>
        </p:txBody>
      </p:sp>
    </p:spTree>
    <p:extLst>
      <p:ext uri="{BB962C8B-B14F-4D97-AF65-F5344CB8AC3E}">
        <p14:creationId xmlns:p14="http://schemas.microsoft.com/office/powerpoint/2010/main" xmlns="" val="2454308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320977"/>
            <a:ext cx="8280920" cy="63540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5676" y="1235826"/>
            <a:ext cx="28803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Так.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2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Ні.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3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Ні.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4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Ні.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5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Ні.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6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Так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7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Ні.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8.Так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9.Так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10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Так.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11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Так.</a:t>
            </a:r>
            <a:endParaRPr lang="ru-RU" sz="24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sz="2400" dirty="0" smtClean="0">
                <a:solidFill>
                  <a:schemeClr val="bg1"/>
                </a:solidFill>
                <a:latin typeface="Times New Roman"/>
                <a:ea typeface="Calibri"/>
              </a:rPr>
              <a:t>12</a:t>
            </a:r>
            <a:r>
              <a:rPr lang="uk-UA" sz="2400" dirty="0">
                <a:solidFill>
                  <a:schemeClr val="bg1"/>
                </a:solidFill>
                <a:latin typeface="Times New Roman"/>
                <a:ea typeface="Calibri"/>
              </a:rPr>
              <a:t>. Так.</a:t>
            </a:r>
            <a:r>
              <a:rPr lang="uk-UA" sz="24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2871" y="732995"/>
            <a:ext cx="3515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uk-UA" sz="32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</a:rPr>
              <a:t>Завдання «Так – Ні»</a:t>
            </a:r>
            <a:endParaRPr lang="ru-RU" sz="3200" b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520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9520" y="544772"/>
            <a:ext cx="6480720" cy="2676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200" b="1" dirty="0" err="1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Акродиктант</a:t>
            </a:r>
            <a:r>
              <a:rPr lang="uk-UA" sz="3200" b="1" dirty="0">
                <a:solidFill>
                  <a:schemeClr val="accent1">
                    <a:lumMod val="50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Г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імн – урочистий музичний твір, який прославляє кого-небудь або що-небудь.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Л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ітопис – оповідання, у якому розповідь ведеться за роками (літами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).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0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І</a:t>
            </a:r>
            <a:r>
              <a:rPr lang="uk-UA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нверсія – порушення звичного розташування   слів у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реченні.</a:t>
            </a:r>
            <a:endParaRPr lang="ru-RU" sz="1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https://im0-tub-ua.yandex.net/i?id=dcdc0fd209e9267a11f588da1c11cb4f&amp;n=33&amp;h=215&amp;w=270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5569" y="404664"/>
            <a:ext cx="257175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pishichitay.com.ua/image/cache/data/YLA/Shkilnij%20slovnichok.%20Slovnik%20literaturoznavchih%20terminiv%202_6%20klasi-500x50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593" y="3356992"/>
            <a:ext cx="2355726" cy="2717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429520" y="3117958"/>
            <a:ext cx="5544616" cy="2428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>
              <a:lnSpc>
                <a:spcPct val="115000"/>
              </a:lnSpc>
            </a:pPr>
            <a:r>
              <a:rPr lang="uk-UA" sz="2000" b="1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Б</a:t>
            </a:r>
            <a:r>
              <a:rPr lang="uk-UA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айка - невеликий алегоричний, здебільшого віршований твір повчального </a:t>
            </a:r>
            <a:r>
              <a:rPr lang="uk-UA" dirty="0" smtClean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змісту.</a:t>
            </a:r>
            <a:endParaRPr lang="ru-RU" sz="1400" dirty="0">
              <a:solidFill>
                <a:srgbClr val="4E67C8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457200" lvl="0">
              <a:lnSpc>
                <a:spcPct val="115000"/>
              </a:lnSpc>
            </a:pPr>
            <a:r>
              <a:rPr lang="uk-UA" sz="2000" b="1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uk-UA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повідання – невеликий прозовий твір, у якому зображено переважно один епізод із життя одного або кількох персонажів.</a:t>
            </a:r>
            <a:endParaRPr lang="ru-RU" sz="1400" dirty="0">
              <a:solidFill>
                <a:srgbClr val="4E67C8">
                  <a:lumMod val="50000"/>
                </a:srgbClr>
              </a:solidFill>
              <a:latin typeface="Calibri"/>
              <a:ea typeface="Calibri"/>
              <a:cs typeface="Times New Roman"/>
            </a:endParaRPr>
          </a:p>
          <a:p>
            <a:pPr marL="457200" lvl="0"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В</a:t>
            </a:r>
            <a:r>
              <a:rPr lang="uk-UA" dirty="0">
                <a:solidFill>
                  <a:srgbClr val="4E67C8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еснянка – народна пісня, яка закликає та прославляє весну.    </a:t>
            </a:r>
            <a:endParaRPr lang="ru-RU" dirty="0">
              <a:solidFill>
                <a:srgbClr val="4E67C8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856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712968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Відтворіть за малюнками назви байок і акровіршів Л. Глібова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3" name="Рисунок 2" descr="C:\Documents and Settings\User\Мои документы\твори глібова\8b199ba583f34cb9b365d6d694e9cbd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7"/>
            <a:ext cx="2376264" cy="163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1" y="980728"/>
            <a:ext cx="2448272" cy="1632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7892" y="980727"/>
            <a:ext cx="3688604" cy="1632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www.ndu.edu.ua/images/2016/17127907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79" y="2465909"/>
            <a:ext cx="2083603" cy="24120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628" y="2924944"/>
            <a:ext cx="2910486" cy="1908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2420888"/>
            <a:ext cx="2044130" cy="2502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840" y="4923019"/>
            <a:ext cx="2710062" cy="1794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7042" y="5073586"/>
            <a:ext cx="2145939" cy="1644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5043453"/>
            <a:ext cx="1878812" cy="155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705474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637561"/>
              </p:ext>
            </p:extLst>
          </p:nvPr>
        </p:nvGraphicFramePr>
        <p:xfrm>
          <a:off x="683568" y="764705"/>
          <a:ext cx="7848872" cy="5681440"/>
        </p:xfrm>
        <a:graphic>
          <a:graphicData uri="http://schemas.openxmlformats.org/drawingml/2006/table">
            <a:tbl>
              <a:tblPr/>
              <a:tblGrid>
                <a:gridCol w="2093033"/>
                <a:gridCol w="2815368"/>
                <a:gridCol w="2940471"/>
              </a:tblGrid>
              <a:tr h="126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«Огонь і Гай»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«Щука»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 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 smtClean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Хто вона?»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«Муха й Бджола»,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89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 smtClean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Химерний, маленький»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3200" b="1" dirty="0" smtClean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 smtClean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Жаба й Віл»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650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 smtClean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Що за птиця?»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3200" b="1" dirty="0">
                          <a:solidFill>
                            <a:srgbClr val="00B050"/>
                          </a:solidFill>
                          <a:effectLst/>
                          <a:latin typeface="Monotype Corsiva" panose="03010101010201010101" pitchFamily="66" charset="0"/>
                          <a:ea typeface="Calibri"/>
                          <a:cs typeface="Times New Roman"/>
                        </a:rPr>
                        <a:t>«Хто сестра і брат?»</a:t>
                      </a:r>
                      <a:endParaRPr lang="ru-RU" sz="3200" b="1" dirty="0">
                        <a:solidFill>
                          <a:srgbClr val="00B050"/>
                        </a:solidFill>
                        <a:effectLst/>
                        <a:latin typeface="Monotype Corsiva" panose="03010101010201010101" pitchFamily="66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" name="Рисунок 2" descr="http://onmccm.org/wp-content/foto/2012/03/Glibov3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1840" y="1772816"/>
            <a:ext cx="2160240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6785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67553"/>
            <a:ext cx="7704856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 err="1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Кроссенс</a:t>
            </a:r>
            <a:r>
              <a:rPr lang="uk-UA" sz="44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«Байка </a:t>
            </a:r>
            <a:r>
              <a:rPr lang="uk-UA" sz="4400" b="1" dirty="0" err="1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Л.Глібова</a:t>
            </a:r>
            <a:r>
              <a:rPr lang="uk-UA" sz="44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«…»?</a:t>
            </a:r>
            <a:endParaRPr lang="ru-RU" sz="4400" b="1" dirty="0">
              <a:solidFill>
                <a:schemeClr val="accent6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3" name="Рисунок 2" descr="http://proxy10.media.online.ua/uol/r3-166c822d21/55f42600113b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131656"/>
            <a:ext cx="2676525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vp-osvita.ucoz.ua/5/list_pero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3557" y="807941"/>
            <a:ext cx="2160240" cy="2048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imagecdn1.luxnet.ua/tv24/resources/photos/news/610x344_DIR/201305/336019.jpg?20160516502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0420" y="807941"/>
            <a:ext cx="2238003" cy="19983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onmccm.org/wp-content/foto/2012/03/Glibov3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2225" y="3033592"/>
            <a:ext cx="1566389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s://im0-tub-ua.yandex.net/i?id=07c0373a1dbe765adb5d8407483b6472&amp;n=33&amp;h=215&amp;w=34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5763" y="3129996"/>
            <a:ext cx="2475619" cy="1620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forumrostov.ru/uploads/monthly_03_2013/post-5-0-93031600-136341094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667" y="5016269"/>
            <a:ext cx="2406378" cy="16566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www.sch1262.ru/krylov/img/kvartet_5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91026" y="3033592"/>
            <a:ext cx="2362535" cy="1702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www.bugaga.ru/uploads/posts/2010-03/1269937920_0_2098d_b4e2cfbf_xl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09183" y="4406336"/>
            <a:ext cx="1908051" cy="2335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s://otvet.imgsmail.ru/download/5204691_497a96aafccdd0953fc875087f67590a_800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60450" y="5200164"/>
            <a:ext cx="2409940" cy="14397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05156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9164"/>
            <a:ext cx="8640960" cy="517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Створіть зв’язну розповідь за малюнками про життєвий шлях </a:t>
            </a:r>
            <a:r>
              <a:rPr lang="uk-UA" sz="2400" b="1" dirty="0" err="1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Л.Глібова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3" name="Рисунок 2" descr="http://www.ndu.edu.ua/images/2016/17127907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6509" y="2712961"/>
            <a:ext cx="2083603" cy="2412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://www.pzeml.ru/foto/IMG_00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989" y="742811"/>
            <a:ext cx="1531325" cy="1750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Рисунок 4" descr="http://cdn01.ru/files/users/images/3c/a4/3ca4fd9c5df19dc702c24507f20f24a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5855" y="701266"/>
            <a:ext cx="1890092" cy="20116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ttp://geoknigi.com/img/maps/fizychna-karta-700-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128" y="706229"/>
            <a:ext cx="3042221" cy="1786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http://artlemon.ru/imagesbase/1/big/daily-don/don-daily-aesop-s-fables/lrsdailydonbull-thebullfrog-artfond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528" y="2651816"/>
            <a:ext cx="2232248" cy="208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http://i.ytimg.com/vi/ONtin1-ZUs0/0.jpg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528" y="4948827"/>
            <a:ext cx="2358008" cy="171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http://www.domashniy-comfort.ru/images/stories/picture/knar/kanar_006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89474" y="2492897"/>
            <a:ext cx="2176875" cy="20895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http://proxy10.media.online.ua/uol/r3-166c822d21/55f42600113b6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00047" y="4929777"/>
            <a:ext cx="2676525" cy="17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http://ukrmap.su/images/uh7a/7_27/285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90855" y="4787554"/>
            <a:ext cx="1883580" cy="1909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1396032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9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28730" y="347928"/>
            <a:ext cx="7632848" cy="122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3200" b="1" dirty="0">
                <a:solidFill>
                  <a:srgbClr val="FFFF00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Літературний диктант «Життя й творчість Леоніда Глібова»</a:t>
            </a:r>
            <a:endParaRPr lang="ru-RU" sz="3200" b="1" dirty="0">
              <a:solidFill>
                <a:srgbClr val="FFFF00"/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1340768"/>
            <a:ext cx="85689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І. Леонід Іванович Глібов народився на…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2. Першу поетичну збірку «</a:t>
            </a:r>
            <a:r>
              <a:rPr lang="uk-UA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Стихотворения</a:t>
            </a:r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Леонида</a:t>
            </a:r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Глебова</a:t>
            </a:r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»  було надруковано в 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3. Закінчи речення: «Послухали Лисичку І Щуку кинули - …».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4. Зображення рис характеру людини за допомогою образів тварин, рослин, явищ природи – це…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5.Невеликий алегоричний, здебільшого віршований твір повчального  змісту- це…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6. Лисиця уособлює таку рису характеру, як…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7. Кому належать слова: «Не можна в двері – я в кватирку Або пролізу  в іншу дірку…»?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8. «З натуги луснула – та й одубіла» героїня байки…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9. Відображення смішного в характерах людей або в їхньому житті – це…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10. Нищівне висміювання вад окремої людини або всього суспільства – це…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11. За п’ять днів до смерті </a:t>
            </a:r>
            <a:r>
              <a:rPr lang="uk-UA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Л.Глібов</a:t>
            </a:r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написав останню свою байку…</a:t>
            </a:r>
            <a:endParaRPr lang="ru-RU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  <a:p>
            <a:r>
              <a:rPr lang="uk-UA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12. Щуку в суді захищала…</a:t>
            </a:r>
            <a:endParaRPr lang="ru-RU" dirty="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773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541"/>
          <a:stretch/>
        </p:blipFill>
        <p:spPr>
          <a:xfrm>
            <a:off x="179512" y="260648"/>
            <a:ext cx="8550165" cy="63318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2120" y="672757"/>
            <a:ext cx="2592288" cy="4658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Полтавщині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1847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у річку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алегорія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байка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хитрість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Муха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«Жаба й Віл»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гумор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сатира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«Огонь і Гай»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0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Лисиця</a:t>
            </a:r>
            <a:endParaRPr lang="ru-RU" sz="2000" b="1" dirty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5019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97522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/>
                <a:ea typeface="Calibri"/>
              </a:rPr>
              <a:t> </a:t>
            </a:r>
            <a:r>
              <a:rPr lang="uk-UA" sz="36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Calibri"/>
              </a:rPr>
              <a:t>Робота в групах 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9827" y="284926"/>
            <a:ext cx="3845139" cy="36724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8726" y="943853"/>
            <a:ext cx="5172322" cy="3476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1. «Акторське тріо</a:t>
            </a:r>
            <a:r>
              <a:rPr lang="uk-UA" sz="2400" b="1" u="sng" dirty="0" smtClean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»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Обираються три групи , кожна з них складається з трьох учнів. Відбувається жеребкування. Команда представляє свою байку, самостійно вибираючи форму ( виразне читання, інсценізація, пантоміма, ляльковий театр тощо).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5" name="Рисунок 4" descr="http://baby.komi.com/Faculties/Literature/Lupan/lup_20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7840" y="4387681"/>
            <a:ext cx="2797126" cy="211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litmir.co/BookBinary/232664/1421358108/i_016.png/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2122" y="3957334"/>
            <a:ext cx="2685718" cy="2595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proxy10.media.online.ua/uol/r3-166c822d21/55f42600113b6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7544" y="4570410"/>
            <a:ext cx="2676525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939885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76672"/>
            <a:ext cx="8253064" cy="576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1669976" y="1412776"/>
            <a:ext cx="6192688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2. « Глядачі»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Поки учасники готуються, учні з паперу роблять сердечка. Після перегляду  кожен глядач напише назву байки, яка була представлена, на його думку,  найкраще. Потім покладе в кошик, обов’язково озвучивши свій вибір.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309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9210" y="0"/>
            <a:ext cx="9173210" cy="6858000"/>
          </a:xfrm>
          <a:prstGeom prst="rect">
            <a:avLst/>
          </a:prstGeom>
        </p:spPr>
      </p:pic>
      <p:pic>
        <p:nvPicPr>
          <p:cNvPr id="3" name="Рисунок 2" descr="http://kagarlicey.ucoz.ua/Teachers/News/gmt/vub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230851"/>
            <a:ext cx="2177563" cy="36555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28860" y="1566049"/>
            <a:ext cx="6157332" cy="2459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Молодіж </a:t>
            </a: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 </a:t>
            </a:r>
            <a:r>
              <a:rPr lang="uk-UA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любая</a:t>
            </a: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, надія наша, квіти!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Пригадуйте частіш ви баєчку мою;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Цурайтеся брехні і бійтеся дружити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anose="03010101010201010101" pitchFamily="66" charset="0"/>
                <a:ea typeface="Calibri"/>
                <a:cs typeface="Times New Roman"/>
              </a:rPr>
              <a:t>З таким приятелем, як той Огонь в Гаю.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61131" y="4500570"/>
            <a:ext cx="57250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000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Народився в с. Веселий Поділ на Полтавщині в родині управителя поміщицького </a:t>
            </a:r>
            <a:r>
              <a:rPr lang="uk-UA" sz="2000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маєтку.</a:t>
            </a:r>
            <a:endParaRPr lang="ru-RU" sz="2000" b="1" dirty="0">
              <a:solidFill>
                <a:schemeClr val="tx2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33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188640"/>
            <a:ext cx="44644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400" b="1" u="sng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3. «Журналісти».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Група складається із трьох учнів. Вони отримують ватман, фломастери, кольоровий папір, ножиці. 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pic>
        <p:nvPicPr>
          <p:cNvPr id="3" name="Рисунок 2" descr="http://liceybml.tk/wp-content/uploads/2016/10/%D0%9F%D1%80%D0%B5%D1%81%D1%81-%D1%86%D0%B5%D0%BD%D1%82%D1%8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3441674" cy="2281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950"/>
          <a:stretch/>
        </p:blipFill>
        <p:spPr>
          <a:xfrm>
            <a:off x="4644008" y="2497376"/>
            <a:ext cx="4153272" cy="37331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827584" y="3068960"/>
            <a:ext cx="3816424" cy="3051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sz="2400" dirty="0">
                <a:solidFill>
                  <a:schemeClr val="tx2">
                    <a:lumMod val="75000"/>
                  </a:schemeClr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Школярі мають право брати інтерв’ю в членів команди, що вже виступили. Єдина вимога – це не заважати іншим виконавцям. Наприкінці роботи журналісти видають стіннівку.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6960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57563"/>
            <a:ext cx="3744913" cy="1008062"/>
          </a:xfrm>
        </p:spPr>
        <p:txBody>
          <a:bodyPr/>
          <a:lstStyle/>
          <a:p>
            <a:r>
              <a:rPr lang="uk-UA" sz="4800" dirty="0">
                <a:effectLst/>
                <a:latin typeface="Times New Roman"/>
                <a:ea typeface="Calibri"/>
              </a:rPr>
              <a:t>ОСВІТА </a:t>
            </a:r>
            <a:endParaRPr lang="ru-RU" dirty="0"/>
          </a:p>
        </p:txBody>
      </p:sp>
      <p:pic>
        <p:nvPicPr>
          <p:cNvPr id="4" name="Рисунок 3" descr="http://www.visnyk.poltava.ua/db/img/1371196886_17cee37b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280" y="297499"/>
            <a:ext cx="4680520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https://upload.wikimedia.org/wikipedia/uk/thumb/d/d1/%D0%9D%D0%B4%D0%BF%D1%83.jpg/600px-%D0%9D%D0%B4%D0%BF%D1%8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091" y="3501008"/>
            <a:ext cx="4778896" cy="318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220072" y="764704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</a:rPr>
              <a:t>Полтавська гімназія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3728" y="5229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52275" y="4629036"/>
            <a:ext cx="33123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Ніжинський  ліцей вищих  наук  князя Безбородька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22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04664"/>
            <a:ext cx="58326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Трудова діяльність 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7703" y="1628800"/>
            <a:ext cx="5040560" cy="4281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Учителювання на Поділлі та Чернігівщині (географія,  історія)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Журналістська та видавнича діяльність</a:t>
            </a:r>
            <a:endParaRPr lang="ru-RU" sz="2800" dirty="0" smtClean="0">
              <a:effectLst/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Участь у роботі спеціальних шкіл для народу (недільні школи)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4" name="Рисунок 3" descr="http://www.school99.edu.kh.ua/files2/images/2010-2011/2011-2012/%D0%BD%D0%B5%D0%BD%D0%B5%D0%BD5%D0%BD.JPG?size=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0884" y="1916832"/>
            <a:ext cx="3240360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484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4000" r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332656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Творчість</a:t>
            </a:r>
            <a:endParaRPr lang="ru-RU" sz="72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1700808"/>
            <a:ext cx="5832648" cy="456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Псевдонім – Дідусь </a:t>
            </a:r>
            <a:r>
              <a:rPr lang="uk-UA" sz="3200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Кенир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107 байок українською мовою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Ліричний вірш «Журба», музику до якого написав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     композитор Микола Лисенко</a:t>
            </a:r>
            <a:endParaRPr lang="ru-RU" sz="3200" dirty="0" smtClean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uk-UA" sz="3200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/>
                <a:cs typeface="Times New Roman"/>
              </a:rPr>
              <a:t>Акровірші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pic>
        <p:nvPicPr>
          <p:cNvPr id="4" name="Рисунок 3" descr="http://st2.depositphotos.com/2885805/5617/v/950/depositphotos_56172085-stock-illustration-paper-scroll-feather-and-books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443" y="2132856"/>
            <a:ext cx="2979389" cy="345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6953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7838"/>
            <a:ext cx="9756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Calibri"/>
              </a:rPr>
              <a:t>Асоціативний кущ</a:t>
            </a:r>
          </a:p>
          <a:p>
            <a:pPr algn="ctr"/>
            <a:r>
              <a:rPr lang="uk-UA" sz="5400" b="1" dirty="0" smtClean="0"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Calibri"/>
              </a:rPr>
              <a:t>«Своїми байками  Л. Глібов …»</a:t>
            </a:r>
            <a:endParaRPr lang="ru-RU" sz="5400" b="1" dirty="0">
              <a:solidFill>
                <a:srgbClr val="00B05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 descr="http://images.myshared.ru/19/1198315/slide_17.jpg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0784" y="1988840"/>
            <a:ext cx="5976663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26097" y="2348880"/>
            <a:ext cx="4572508" cy="432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uk-UA" sz="35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Gabriola" panose="04040605051002020D02" pitchFamily="82" charset="0"/>
                <a:ea typeface="Calibri"/>
                <a:cs typeface="Times New Roman"/>
              </a:rPr>
              <a:t>Радив</a:t>
            </a: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uk-UA" sz="3500" b="1" dirty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  <a:ea typeface="Calibri"/>
                <a:cs typeface="Times New Roman"/>
              </a:rPr>
              <a:t>З</a:t>
            </a:r>
            <a:r>
              <a:rPr lang="uk-UA" sz="35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Gabriola" panose="04040605051002020D02" pitchFamily="82" charset="0"/>
                <a:ea typeface="Calibri"/>
                <a:cs typeface="Times New Roman"/>
              </a:rPr>
              <a:t>астерігав    </a:t>
            </a:r>
            <a:endParaRPr lang="ru-RU" sz="3500" b="1" dirty="0" smtClean="0">
              <a:solidFill>
                <a:schemeClr val="accent5">
                  <a:lumMod val="50000"/>
                </a:schemeClr>
              </a:solidFill>
              <a:effectLst/>
              <a:latin typeface="Gabriola" panose="04040605051002020D02" pitchFamily="82" charset="0"/>
              <a:ea typeface="Calibri"/>
              <a:cs typeface="Times New Roman"/>
            </a:endParaRPr>
          </a:p>
          <a:p>
            <a:pPr marL="571500" indent="-5715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uk-UA" sz="35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Gabriola" panose="04040605051002020D02" pitchFamily="82" charset="0"/>
                <a:ea typeface="Calibri"/>
                <a:cs typeface="Times New Roman"/>
              </a:rPr>
              <a:t>Наставляв</a:t>
            </a:r>
            <a:endParaRPr lang="ru-RU" sz="3500" b="1" dirty="0" smtClean="0">
              <a:solidFill>
                <a:schemeClr val="accent5">
                  <a:lumMod val="50000"/>
                </a:schemeClr>
              </a:solidFill>
              <a:effectLst/>
              <a:latin typeface="Gabriola" panose="04040605051002020D02" pitchFamily="82" charset="0"/>
              <a:ea typeface="Calibri"/>
              <a:cs typeface="Times New Roman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uk-UA" sz="3500" b="1" dirty="0">
                <a:solidFill>
                  <a:schemeClr val="accent5">
                    <a:lumMod val="50000"/>
                  </a:schemeClr>
                </a:solidFill>
                <a:latin typeface="Gabriola" panose="04040605051002020D02" pitchFamily="82" charset="0"/>
                <a:ea typeface="Calibri"/>
                <a:cs typeface="Times New Roman"/>
              </a:rPr>
              <a:t>З</a:t>
            </a:r>
            <a:r>
              <a:rPr lang="uk-UA" sz="35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Gabriola" panose="04040605051002020D02" pitchFamily="82" charset="0"/>
                <a:ea typeface="Calibri"/>
                <a:cs typeface="Times New Roman"/>
              </a:rPr>
              <a:t>нищував сміхом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3500" b="1" dirty="0" smtClean="0">
                <a:solidFill>
                  <a:schemeClr val="accent5">
                    <a:lumMod val="50000"/>
                  </a:schemeClr>
                </a:solidFill>
                <a:effectLst/>
                <a:latin typeface="Gabriola" panose="04040605051002020D02" pitchFamily="82" charset="0"/>
                <a:ea typeface="Calibri"/>
                <a:cs typeface="Times New Roman"/>
              </a:rPr>
              <a:t>тих, хто відступав від                              справедливості й правди</a:t>
            </a:r>
            <a:endParaRPr lang="ru-RU" sz="3500" b="1" dirty="0">
              <a:solidFill>
                <a:schemeClr val="accent5">
                  <a:lumMod val="50000"/>
                </a:schemeClr>
              </a:solidFill>
              <a:effectLst/>
              <a:latin typeface="Gabriola" panose="04040605051002020D02" pitchFamily="82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8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188640"/>
            <a:ext cx="540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З А В Д А Н </a:t>
            </a:r>
            <a:r>
              <a:rPr lang="uk-UA" sz="5400" b="1" dirty="0" err="1" smtClean="0">
                <a:solidFill>
                  <a:srgbClr val="FF0000"/>
                </a:solidFill>
                <a:latin typeface="Monotype Corsiva" panose="03010101010201010101" pitchFamily="66" charset="0"/>
              </a:rPr>
              <a:t>Н</a:t>
            </a:r>
            <a:r>
              <a:rPr lang="uk-UA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Я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2648" y="1073566"/>
            <a:ext cx="8059301" cy="56929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35696" y="1916832"/>
            <a:ext cx="5832648" cy="305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uk-UA" sz="5400" b="1" dirty="0" smtClean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Складіть </a:t>
            </a:r>
            <a:r>
              <a:rPr lang="uk-UA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глосарій</a:t>
            </a:r>
            <a:r>
              <a:rPr lang="ru-RU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до </a:t>
            </a:r>
            <a:r>
              <a:rPr lang="ru-RU" sz="5400" b="1" dirty="0" err="1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творчост</a:t>
            </a:r>
            <a:r>
              <a:rPr lang="uk-UA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і  </a:t>
            </a:r>
            <a:endParaRPr lang="uk-UA" sz="5400" b="1" dirty="0" smtClean="0">
              <a:solidFill>
                <a:schemeClr val="bg1"/>
              </a:solidFill>
              <a:latin typeface="Monotype Corsiva" panose="03010101010201010101" pitchFamily="66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 smtClean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Л</a:t>
            </a:r>
            <a:r>
              <a:rPr lang="ru-RU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. </a:t>
            </a:r>
            <a:r>
              <a:rPr lang="ru-RU" sz="5400" b="1" dirty="0" err="1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Гл</a:t>
            </a:r>
            <a:r>
              <a:rPr lang="uk-UA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і</a:t>
            </a:r>
            <a:r>
              <a:rPr lang="ru-RU" sz="5400" b="1" dirty="0" err="1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бова</a:t>
            </a:r>
            <a:r>
              <a:rPr lang="ru-RU" sz="5400" b="1" dirty="0">
                <a:solidFill>
                  <a:schemeClr val="bg1"/>
                </a:solidFill>
                <a:latin typeface="Monotype Corsiva" panose="03010101010201010101" pitchFamily="66" charset="0"/>
                <a:ea typeface="Calibri"/>
                <a:cs typeface="Times New Roman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641344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alphaModFix amt="5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4531"/>
            <a:ext cx="770485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Глосарій до творчості Л. Глібова</a:t>
            </a:r>
            <a:endParaRPr lang="ru-RU" sz="4000" b="1" dirty="0">
              <a:solidFill>
                <a:schemeClr val="tx2">
                  <a:lumMod val="75000"/>
                </a:schemeClr>
              </a:solidFill>
              <a:effectLst/>
              <a:latin typeface="Monotype Corsiva" panose="03010101010201010101" pitchFamily="66" charset="0"/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886105"/>
            <a:ext cx="8208912" cy="574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Акровірш</a:t>
            </a: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– загадка, відгадку на яку можна прочитати за першими     літерами кожного рядка.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8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Алегорія</a:t>
            </a:r>
            <a:r>
              <a:rPr lang="uk-UA" sz="28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– зображення рис характеру людини за допомогою образів тварин, рослин, явищ природи тощо.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Байка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 – це невеликий алегоричний, здебільшого віршований твір повчального змісту.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Гумор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 – відображення смішного в характерах людей або в їхньому житті. 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Мораль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 – повчання, стислий виклад головної думки, яку автор байки хоче донести до читача.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Оповідь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 – розповідь про певну подію.</a:t>
            </a:r>
            <a:endParaRPr lang="ru-RU" sz="2000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  <a:cs typeface="Times New Roman"/>
              </a:rPr>
              <a:t>Сатира</a:t>
            </a:r>
            <a:r>
              <a:rPr lang="uk-UA" sz="2000" dirty="0" smtClean="0">
                <a:effectLst/>
                <a:latin typeface="Times New Roman"/>
                <a:ea typeface="Calibri"/>
                <a:cs typeface="Times New Roman"/>
              </a:rPr>
              <a:t> – нищівне висміювання вад окремої людини або всього суспільства.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254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slukomorje.ru/media/fckeditor_storage/_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937"/>
          <a:stretch/>
        </p:blipFill>
        <p:spPr bwMode="auto">
          <a:xfrm>
            <a:off x="884804" y="12536"/>
            <a:ext cx="7704584" cy="13545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07471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Monotype Corsiva" panose="03010101010201010101" pitchFamily="66" charset="0"/>
                <a:ea typeface="Calibri"/>
              </a:rPr>
              <a:t>Завдання «Так – Ні»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659494"/>
            <a:ext cx="783960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1.Леонід Глібов народився на Полтавщині.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                   2.Л.Глібов писав повісті.                                 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3.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Л.Глібов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навчався в Ніжинській гімназії. 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                   4.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Л.Глібов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учителював на Львівщині.          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5. Л. Глібов перший твір написав українською мовою.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                   6. У сім років мама навчила Леоніда читати.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7.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Л.Глібов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ніколи не займався видавничою діяльністю.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                  8.Л.Глібов брав участь у роботі спеціальних шкіл для народу.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9. Псевдонім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Л.Глібова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– Дідусь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Кенир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.         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                 10.Л.Глібов написав 107 байок українською мовою .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11. </a:t>
            </a:r>
            <a:r>
              <a:rPr lang="uk-UA" b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Л.Глібов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писав акровірші.                                                               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                   12. Байкар написав ліричний вірш «Журба</a:t>
            </a: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».                                      </a:t>
            </a:r>
            <a:r>
              <a:rPr lang="uk-UA" sz="1400" b="1" dirty="0" smtClean="0">
                <a:solidFill>
                  <a:schemeClr val="accent1">
                    <a:lumMod val="50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http://onmccm.org/wp-content/foto/2012/03/Glibov3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90875" y="1649509"/>
            <a:ext cx="21602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6712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387</TotalTime>
  <Words>894</Words>
  <Application>Microsoft Office PowerPoint</Application>
  <PresentationFormat>Экран (4:3)</PresentationFormat>
  <Paragraphs>131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Методична розробка ДИДАКТИЧНЕ ЗАБЕЗПЕЧЕННЯ  ДО ТЕМИ  «УПРОВАДЖЕННЯ ІННОВАЦІЙНИХ ТЕХНОЛОГІЙ ПРИ ВИВЧЕННІ  ТВОРЧОСТІ ЛЕОНІДА ГЛІБОВА» </vt:lpstr>
      <vt:lpstr>Слайд 2</vt:lpstr>
      <vt:lpstr>ОСВІТА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НАВЧАЛЬНО-ВИХОВНИЙ КОМПЛЕКС «ІНФОРМАТИКО-МАТЕМАТИЧНИЙ ЛІЦЕЙ-ЗАГАЛЬНООСВІТНЯ ШКОЛА  І-П СТ.» ТОРЕЦЬКОЇ МІСЬКОЇ РАДИ ДОНЕЦЬКОЇОБЛАСТІ     Методична розробка ДИДАКТИЧНЕ ЗАБЕЗПЕЧЕННЯ  ДО ТЕМИ «УПРОВАДЖЕННЯ ІННОВАЦІЙНИХ ТЕХНОЛОГІЙ ПРИ ВИВЧЕННІ  ТВОРЧОСТІ ЛЕОНІДА ГЛІБОВА»</dc:title>
  <dc:creator>Юличка</dc:creator>
  <cp:lastModifiedBy>User</cp:lastModifiedBy>
  <cp:revision>35</cp:revision>
  <cp:lastPrinted>2017-04-23T10:43:18Z</cp:lastPrinted>
  <dcterms:created xsi:type="dcterms:W3CDTF">2017-04-21T17:52:34Z</dcterms:created>
  <dcterms:modified xsi:type="dcterms:W3CDTF">2017-04-23T20:14:01Z</dcterms:modified>
</cp:coreProperties>
</file>