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1"/>
  </p:sldMasterIdLst>
  <p:sldIdLst>
    <p:sldId id="256" r:id="rId2"/>
    <p:sldId id="271" r:id="rId3"/>
    <p:sldId id="277" r:id="rId4"/>
    <p:sldId id="278" r:id="rId5"/>
    <p:sldId id="279" r:id="rId6"/>
    <p:sldId id="280" r:id="rId7"/>
    <p:sldId id="281" r:id="rId8"/>
    <p:sldId id="282" r:id="rId9"/>
    <p:sldId id="285" r:id="rId10"/>
    <p:sldId id="283" r:id="rId11"/>
    <p:sldId id="284" r:id="rId1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 anchor="b">
            <a:normAutofit/>
          </a:bodyPr>
          <a:lstStyle>
            <a:lvl1pPr marL="0" algn="r">
              <a:defRPr sz="48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pPr>
              <a:defRPr/>
            </a:pPr>
            <a:fld id="{9470ED4E-A3D9-4E60-B032-59D6E0862C93}" type="datetimeFigureOut">
              <a:rPr lang="ru-RU" smtClean="0"/>
              <a:pPr>
                <a:defRPr/>
              </a:pPr>
              <a:t>11.01.2018</a:t>
            </a:fld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pPr>
              <a:defRPr/>
            </a:pPr>
            <a:fld id="{E71B6346-FE29-4CD9-8CB3-E55A94F0C492}" type="slidenum">
              <a:rPr lang="ru-RU" smtClean="0"/>
              <a:pPr>
                <a:defRPr/>
              </a:pPr>
              <a:t>‹№›</a:t>
            </a:fld>
            <a:endParaRPr lang="ru-RU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C892419B-D7FF-4F35-AAC1-95C804437F0D}" type="datetimeFigureOut">
              <a:rPr lang="ru-RU" smtClean="0"/>
              <a:pPr>
                <a:defRPr/>
              </a:pPr>
              <a:t>11.01.2018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800E6C22-7C7E-490D-A252-30D260CD0D65}" type="slidenum">
              <a:rPr lang="ru-RU" smtClean="0"/>
              <a:pPr>
                <a:defRPr/>
              </a:pPr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9649D98A-B849-4CB3-A23D-5FCBABBD1DB1}" type="datetimeFigureOut">
              <a:rPr lang="ru-RU" smtClean="0"/>
              <a:pPr>
                <a:defRPr/>
              </a:pPr>
              <a:t>11.01.2018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EFFDCB5B-C19F-492A-B6D5-E631ED5E26A5}" type="slidenum">
              <a:rPr lang="ru-RU" smtClean="0"/>
              <a:pPr>
                <a:defRPr/>
              </a:pPr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C788F634-EA49-4CA8-8A35-DE3E6BE720F6}" type="datetimeFigureOut">
              <a:rPr lang="ru-RU" smtClean="0"/>
              <a:pPr>
                <a:defRPr/>
              </a:pPr>
              <a:t>11.01.2018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5B85FEDD-71F7-456B-A2B0-B0CCE00E7AB2}" type="slidenum">
              <a:rPr lang="ru-RU" smtClean="0"/>
              <a:pPr>
                <a:defRPr/>
              </a:pPr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000128" y="3267456"/>
            <a:ext cx="74066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 anchor="t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pPr>
              <a:defRPr/>
            </a:pPr>
            <a:fld id="{EFB0A256-7892-497F-AF6B-BAA05AFA02DA}" type="datetimeFigureOut">
              <a:rPr lang="ru-RU" smtClean="0"/>
              <a:pPr>
                <a:defRPr/>
              </a:pPr>
              <a:t>11.01.2018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pPr>
              <a:defRPr/>
            </a:pPr>
            <a:fld id="{76360F43-EA80-4B26-8051-D159BBAECEE9}" type="slidenum">
              <a:rPr lang="ru-RU" smtClean="0"/>
              <a:pPr>
                <a:defRPr/>
              </a:pPr>
              <a:t>‹№›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pPr>
              <a:defRPr/>
            </a:pPr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E68ECE5A-2A75-48C2-87CC-AE8ADFBD7C9D}" type="datetimeFigureOut">
              <a:rPr lang="ru-RU" smtClean="0"/>
              <a:pPr>
                <a:defRPr/>
              </a:pPr>
              <a:t>11.01.2018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pPr>
              <a:defRPr/>
            </a:pPr>
            <a:fld id="{FD96DD4F-5C8C-4AB9-B79B-8AF4CD43A268}" type="slidenum">
              <a:rPr lang="ru-RU" smtClean="0"/>
              <a:pPr>
                <a:defRPr/>
              </a:pPr>
              <a:t>‹№›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616744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4800600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 lIns="9144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71B367D7-E50A-415E-A08B-1DEFD5DD5980}" type="datetimeFigureOut">
              <a:rPr lang="ru-RU" smtClean="0"/>
              <a:pPr>
                <a:defRPr/>
              </a:pPr>
              <a:t>11.01.2018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pPr>
              <a:defRPr/>
            </a:pPr>
            <a:fld id="{B975415D-7EDE-481F-B9F0-79ABCDFFB088}" type="slidenum">
              <a:rPr lang="ru-RU" smtClean="0"/>
              <a:pPr>
                <a:defRPr/>
              </a:pPr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B335A237-0A09-4B56-B3BE-638105CC153A}" type="datetimeFigureOut">
              <a:rPr lang="ru-RU" smtClean="0"/>
              <a:pPr>
                <a:defRPr/>
              </a:pPr>
              <a:t>11.01.2018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0001088D-D732-4BBD-911C-60104374A9F7}" type="slidenum">
              <a:rPr lang="ru-RU" smtClean="0"/>
              <a:pPr>
                <a:defRPr/>
              </a:pPr>
              <a:t>‹№›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8B263C1D-B50E-43E6-82AB-1320475E8407}" type="datetimeFigureOut">
              <a:rPr lang="ru-RU" smtClean="0"/>
              <a:pPr>
                <a:defRPr/>
              </a:pPr>
              <a:t>11.01.2018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231C9153-CC54-411E-9DB9-B46B8BAFB779}" type="slidenum">
              <a:rPr lang="ru-RU" smtClean="0"/>
              <a:pPr>
                <a:defRPr/>
              </a:pPr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5057552" y="105765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9" name="Дата 8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pPr>
              <a:defRPr/>
            </a:pPr>
            <a:fld id="{460D135E-1D8F-4408-862F-2261C8E99C8B}" type="datetimeFigureOut">
              <a:rPr lang="ru-RU" smtClean="0"/>
              <a:pPr>
                <a:defRPr/>
              </a:pPr>
              <a:t>11.01.2018</a:t>
            </a:fld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pPr>
              <a:defRPr/>
            </a:pPr>
            <a:fld id="{4A7F1C81-B2F8-4493-BEE4-1E91C3CAFB25}" type="slidenum">
              <a:rPr lang="ru-RU" smtClean="0"/>
              <a:pPr>
                <a:defRPr/>
              </a:pPr>
              <a:t>‹№›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pPr>
              <a:defRPr/>
            </a:pPr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  <a:extLst/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pPr>
              <a:defRPr/>
            </a:pPr>
            <a:fld id="{77F5B610-6762-407E-A2AC-FE0369FA83D1}" type="datetimeFigureOut">
              <a:rPr lang="ru-RU" smtClean="0"/>
              <a:pPr>
                <a:defRPr/>
              </a:pPr>
              <a:t>11.01.2018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pPr>
              <a:defRPr/>
            </a:pPr>
            <a:fld id="{035865F8-D29C-4E4C-A8CE-79585839E764}" type="slidenum">
              <a:rPr lang="ru-RU" smtClean="0"/>
              <a:pPr>
                <a:defRPr/>
              </a:pPr>
              <a:t>‹№›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2264" cy="274320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2280" cy="274320"/>
          </a:xfrm>
          <a:prstGeom prst="rect">
            <a:avLst/>
          </a:prstGeom>
        </p:spPr>
        <p:txBody>
          <a:bodyPr/>
          <a:lstStyle>
            <a:lvl1pPr algn="l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pPr>
              <a:defRPr/>
            </a:pPr>
            <a:fld id="{C053159D-7863-45B3-AFF9-DC5426B0960C}" type="datetimeFigureOut">
              <a:rPr lang="ru-RU" smtClean="0"/>
              <a:pPr>
                <a:defRPr/>
              </a:pPr>
              <a:t>11.01.2018</a:t>
            </a:fld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38952" y="6514568"/>
            <a:ext cx="464288" cy="274320"/>
          </a:xfrm>
          <a:prstGeom prst="rect">
            <a:avLst/>
          </a:prstGeom>
        </p:spPr>
        <p:txBody>
          <a:bodyPr anchor="ctr"/>
          <a:lstStyle>
            <a:lvl1pPr algn="r" eaLnBrk="1" latinLnBrk="0" hangingPunct="1">
              <a:defRPr kumimoji="0" sz="1600">
                <a:solidFill>
                  <a:schemeClr val="tx2">
                    <a:shade val="90000"/>
                  </a:schemeClr>
                </a:solidFill>
                <a:effectLst/>
              </a:defRPr>
            </a:lvl1pPr>
            <a:extLst/>
          </a:lstStyle>
          <a:p>
            <a:pPr>
              <a:defRPr/>
            </a:pPr>
            <a:fld id="{8B7EFD53-D4E0-489B-9B9E-EDE38E1A8130}" type="slidenum">
              <a:rPr lang="ru-RU" smtClean="0"/>
              <a:pPr>
                <a:defRPr/>
              </a:pPr>
              <a:t>‹№›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46237"/>
            <a:ext cx="8229600" cy="452628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xStyles>
    <p:titleStyle>
      <a:lvl1pPr marL="54864" algn="r" rtl="0" eaLnBrk="1" latinLnBrk="0" hangingPunct="1">
        <a:spcBef>
          <a:spcPct val="0"/>
        </a:spcBef>
        <a:buNone/>
        <a:defRPr kumimoji="0" sz="4600" kern="1200">
          <a:solidFill>
            <a:schemeClr val="tx2">
              <a:tint val="100000"/>
              <a:shade val="90000"/>
              <a:satMod val="250000"/>
              <a:alpha val="100000"/>
            </a:schemeClr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92100" indent="-292100" algn="l" rtl="0" eaLnBrk="1" latinLnBrk="0" hangingPunct="1">
        <a:spcBef>
          <a:spcPts val="0"/>
        </a:spcBef>
        <a:buClr>
          <a:schemeClr val="accent1"/>
        </a:buClr>
        <a:buSzPct val="70000"/>
        <a:buFont typeface="Wingdings 2"/>
        <a:buChar char="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rtl="0" eaLnBrk="1" latinLnBrk="0" hangingPunct="1">
        <a:spcBef>
          <a:spcPts val="400"/>
        </a:spcBef>
        <a:buClr>
          <a:schemeClr val="accent2"/>
        </a:buClr>
        <a:buSzPct val="90000"/>
        <a:buFontTx/>
        <a:buChar char="•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192024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-324544" y="0"/>
            <a:ext cx="9468544" cy="2132856"/>
          </a:xfrm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>
                <a:solidFill>
                  <a:srgbClr val="FF0000"/>
                </a:solidFill>
              </a:rPr>
              <a:t> </a:t>
            </a:r>
            <a:r>
              <a:rPr lang="ru-RU" dirty="0" err="1" smtClean="0">
                <a:solidFill>
                  <a:srgbClr val="FF0000"/>
                </a:solidFill>
              </a:rPr>
              <a:t>Особливост</a:t>
            </a:r>
            <a:r>
              <a:rPr lang="uk-UA" dirty="0" smtClean="0">
                <a:solidFill>
                  <a:srgbClr val="FF0000"/>
                </a:solidFill>
              </a:rPr>
              <a:t>і поетичної мови Світлани Григорівни Барабаш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3315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716016" y="4149080"/>
            <a:ext cx="4286250" cy="2571750"/>
          </a:xfrm>
        </p:spPr>
        <p:txBody>
          <a:bodyPr/>
          <a:lstStyle/>
          <a:p>
            <a:r>
              <a:rPr lang="uk-UA" dirty="0" smtClean="0"/>
              <a:t> </a:t>
            </a:r>
            <a:endParaRPr lang="ru-RU" dirty="0" smtClean="0"/>
          </a:p>
        </p:txBody>
      </p:sp>
      <p:sp>
        <p:nvSpPr>
          <p:cNvPr id="5" name="Прямоугольник 4"/>
          <p:cNvSpPr/>
          <p:nvPr/>
        </p:nvSpPr>
        <p:spPr>
          <a:xfrm>
            <a:off x="251520" y="2996952"/>
            <a:ext cx="5112568" cy="181588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800" b="1" i="1" dirty="0">
                <a:ln w="50800"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Жива - в палаці й на руїні.</a:t>
            </a:r>
            <a:endParaRPr lang="ru-RU" sz="2800" b="1" dirty="0">
              <a:ln w="50800"/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800" b="1" i="1" dirty="0">
                <a:ln w="50800"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Як храм – висока і свята.</a:t>
            </a:r>
            <a:endParaRPr lang="ru-RU" sz="2800" b="1" dirty="0">
              <a:ln w="50800"/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800" b="1" i="1" dirty="0">
                <a:ln w="50800"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Я – світла пісня України.</a:t>
            </a:r>
            <a:endParaRPr lang="ru-RU" sz="2800" b="1" dirty="0">
              <a:ln w="50800"/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800" b="1" i="1" dirty="0">
                <a:ln w="50800"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Я – ваша Доля золота</a:t>
            </a:r>
            <a:r>
              <a:rPr lang="uk-UA" sz="2000" b="1" i="1" dirty="0">
                <a:ln w="50800"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. </a:t>
            </a:r>
            <a:endParaRPr lang="ru-RU" sz="2000" b="1" dirty="0">
              <a:ln w="50800"/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pic>
        <p:nvPicPr>
          <p:cNvPr id="9220" name="Picture 4" descr="p28n.jpg (16705 bytes)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96136" y="2480284"/>
            <a:ext cx="2965866" cy="4189076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539552" y="5589240"/>
            <a:ext cx="48965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9221" name="Rectangle 5"/>
          <p:cNvSpPr>
            <a:spLocks noChangeArrowheads="1"/>
          </p:cNvSpPr>
          <p:nvPr/>
        </p:nvSpPr>
        <p:spPr bwMode="auto">
          <a:xfrm>
            <a:off x="0" y="5551421"/>
            <a:ext cx="5580112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953000" algn="l"/>
              </a:tabLst>
            </a:pPr>
            <a:r>
              <a:rPr lang="uk-UA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Урок</a:t>
            </a:r>
            <a:r>
              <a:rPr kumimoji="0" lang="uk-UA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української літератури у 8 класі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953000" algn="l"/>
              </a:tabLst>
            </a:pPr>
            <a:r>
              <a:rPr kumimoji="0" lang="uk-UA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Література рідного краю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953000" algn="l"/>
              </a:tabLst>
            </a:pPr>
            <a:r>
              <a:rPr lang="uk-UA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Вчитель Андрущенко Віра Іванівна</a:t>
            </a:r>
            <a:endParaRPr kumimoji="0" lang="uk-UA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953000" algn="l"/>
              </a:tabLst>
            </a:pPr>
            <a:endParaRPr kumimoji="0" lang="uk-UA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uk-UA" b="1" dirty="0" smtClean="0"/>
              <a:t>Домашнє завдання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uk-UA" dirty="0" smtClean="0"/>
              <a:t>За бажанням вивчити один з</a:t>
            </a:r>
          </a:p>
          <a:p>
            <a:pPr lvl="0">
              <a:buNone/>
            </a:pPr>
            <a:r>
              <a:rPr lang="uk-UA" dirty="0" smtClean="0"/>
              <a:t>    </a:t>
            </a:r>
            <a:r>
              <a:rPr lang="uk-UA" dirty="0" smtClean="0"/>
              <a:t>віршів напам'ять. </a:t>
            </a:r>
          </a:p>
          <a:p>
            <a:pPr lvl="0"/>
            <a:endParaRPr lang="ru-RU" dirty="0" smtClean="0"/>
          </a:p>
          <a:p>
            <a:pPr lvl="0"/>
            <a:r>
              <a:rPr lang="uk-UA" dirty="0" smtClean="0"/>
              <a:t>Одну з поезій проаналізувати.</a:t>
            </a:r>
          </a:p>
          <a:p>
            <a:pPr lvl="0"/>
            <a:endParaRPr lang="ru-RU" dirty="0" smtClean="0"/>
          </a:p>
          <a:p>
            <a:pPr lvl="0"/>
            <a:r>
              <a:rPr lang="uk-UA" dirty="0" smtClean="0"/>
              <a:t>Творча робота на тему «Поезія Світлани Барабаш – безсмертна». </a:t>
            </a:r>
            <a:endParaRPr lang="ru-RU" dirty="0" smtClean="0"/>
          </a:p>
          <a:p>
            <a:pPr>
              <a:buNone/>
            </a:pPr>
            <a:r>
              <a:rPr lang="uk-UA" dirty="0" smtClean="0"/>
              <a:t>  </a:t>
            </a:r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4" name="Picture 2" descr="F:\Изображение\Изображение 00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87851" y="260648"/>
            <a:ext cx="2256149" cy="3449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Картинки по запросу барабаш світлана григорівн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548680"/>
            <a:ext cx="8889504" cy="538231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6" name="Picture 6" descr="C:\Documents and Settings\User\Рабочий стол\Віра\конспект ЛРК  Барабаш С. Г\image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088587" cy="6858000"/>
          </a:xfrm>
          <a:prstGeom prst="rect">
            <a:avLst/>
          </a:prstGeom>
          <a:noFill/>
        </p:spPr>
      </p:pic>
      <p:sp>
        <p:nvSpPr>
          <p:cNvPr id="15367" name="Rectangle 7"/>
          <p:cNvSpPr>
            <a:spLocks noChangeArrowheads="1"/>
          </p:cNvSpPr>
          <p:nvPr/>
        </p:nvSpPr>
        <p:spPr bwMode="auto">
          <a:xfrm>
            <a:off x="3214678" y="500042"/>
            <a:ext cx="5688632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Calibri" pitchFamily="34" charset="0"/>
              </a:rPr>
              <a:t>Мета:</a:t>
            </a: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познайомити учнів із життєвим та творчим шляхом Барабаш Світлани Григорівни; дослідити поетичну мову збірки С.Барабаш «Золоті причали»: художні особливості, поетичний синтаксис, вказати на роль пісні в житті і творчості Світлани Барабаш; розвивати вміння і навички аналізу ліричного твору, вміння висловлювати власні думки; виховувати почуття національної самосвідомості,  патріотизму.</a:t>
            </a:r>
            <a:endParaRPr kumimoji="0" lang="uk-UA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C:\Documents and Settings\User\Рабочий стол\Віра\конспект ЛРК  Барабаш С. Г\image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088587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483768" y="260648"/>
            <a:ext cx="6203032" cy="6120680"/>
          </a:xfrm>
          <a:solidFill>
            <a:schemeClr val="accent1">
              <a:lumMod val="60000"/>
              <a:lumOff val="40000"/>
            </a:schemeClr>
          </a:solidFill>
        </p:spPr>
        <p:txBody>
          <a:bodyPr/>
          <a:lstStyle/>
          <a:p>
            <a:r>
              <a:rPr lang="uk-UA" sz="2400" dirty="0" smtClean="0">
                <a:solidFill>
                  <a:schemeClr val="bg1"/>
                </a:solidFill>
              </a:rPr>
              <a:t>Робота в групах</a:t>
            </a:r>
          </a:p>
          <a:p>
            <a:r>
              <a:rPr lang="uk-UA" sz="2400" i="1" dirty="0" smtClean="0">
                <a:solidFill>
                  <a:schemeClr val="bg1"/>
                </a:solidFill>
              </a:rPr>
              <a:t>І група – «Біографи».</a:t>
            </a:r>
            <a:r>
              <a:rPr lang="uk-UA" sz="2400" dirty="0" smtClean="0">
                <a:solidFill>
                  <a:schemeClr val="bg1"/>
                </a:solidFill>
              </a:rPr>
              <a:t> Підготувати повідомлення про життєвий і творчий шлях землячки-поетеси С.Г. Барабаш. </a:t>
            </a:r>
            <a:endParaRPr lang="ru-RU" sz="2400" dirty="0" smtClean="0">
              <a:solidFill>
                <a:schemeClr val="bg1"/>
              </a:solidFill>
            </a:endParaRPr>
          </a:p>
          <a:p>
            <a:r>
              <a:rPr lang="uk-UA" sz="2400" i="1" dirty="0" smtClean="0">
                <a:solidFill>
                  <a:schemeClr val="bg1"/>
                </a:solidFill>
              </a:rPr>
              <a:t>ІІ група – «Дослідники».</a:t>
            </a:r>
            <a:r>
              <a:rPr lang="uk-UA" sz="2400" dirty="0" smtClean="0">
                <a:solidFill>
                  <a:schemeClr val="bg1"/>
                </a:solidFill>
              </a:rPr>
              <a:t> Дослідити використання епітетів та порівнянь як художніх прийомів у поезіях Світлани Барабаш.</a:t>
            </a:r>
            <a:endParaRPr lang="ru-RU" sz="2400" dirty="0" smtClean="0">
              <a:solidFill>
                <a:schemeClr val="bg1"/>
              </a:solidFill>
            </a:endParaRPr>
          </a:p>
          <a:p>
            <a:r>
              <a:rPr lang="uk-UA" sz="2400" i="1" dirty="0" smtClean="0">
                <a:solidFill>
                  <a:schemeClr val="bg1"/>
                </a:solidFill>
              </a:rPr>
              <a:t>ІІІ група – «Дослідники».</a:t>
            </a:r>
            <a:r>
              <a:rPr lang="uk-UA" sz="2400" dirty="0" smtClean="0">
                <a:solidFill>
                  <a:schemeClr val="bg1"/>
                </a:solidFill>
              </a:rPr>
              <a:t> Дослідити використання односкладних та неповних речень у поетичному синтаксисі збірки «Золоті причали».</a:t>
            </a:r>
            <a:endParaRPr lang="ru-RU" sz="2400" dirty="0" smtClean="0">
              <a:solidFill>
                <a:schemeClr val="bg1"/>
              </a:solidFill>
            </a:endParaRPr>
          </a:p>
          <a:p>
            <a:r>
              <a:rPr lang="en-US" sz="2400" i="1" dirty="0" smtClean="0">
                <a:solidFill>
                  <a:schemeClr val="bg1"/>
                </a:solidFill>
              </a:rPr>
              <a:t>IV </a:t>
            </a:r>
            <a:r>
              <a:rPr lang="uk-UA" sz="2400" i="1" dirty="0" smtClean="0">
                <a:solidFill>
                  <a:schemeClr val="bg1"/>
                </a:solidFill>
              </a:rPr>
              <a:t>група – «Піснярі».</a:t>
            </a:r>
            <a:r>
              <a:rPr lang="uk-UA" sz="2400" dirty="0" smtClean="0">
                <a:solidFill>
                  <a:schemeClr val="bg1"/>
                </a:solidFill>
              </a:rPr>
              <a:t> Повідомлення про роль пісні у житті і творчості Світлани Барабаш.</a:t>
            </a:r>
            <a:endParaRPr lang="ru-RU" sz="2400" dirty="0" smtClean="0">
              <a:solidFill>
                <a:schemeClr val="bg1"/>
              </a:solidFill>
            </a:endParaRPr>
          </a:p>
          <a:p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C:\Documents and Settings\User\Рабочий стол\Віра\конспект ЛРК  Барабаш С. Г\image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088587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8640"/>
            <a:ext cx="8229600" cy="6264696"/>
          </a:xfrm>
          <a:solidFill>
            <a:schemeClr val="accent1">
              <a:lumMod val="60000"/>
              <a:lumOff val="40000"/>
            </a:schemeClr>
          </a:solidFill>
        </p:spPr>
        <p:txBody>
          <a:bodyPr/>
          <a:lstStyle/>
          <a:p>
            <a:pPr>
              <a:buNone/>
            </a:pPr>
            <a:r>
              <a:rPr lang="uk-UA" b="1" dirty="0" smtClean="0"/>
              <a:t>                       </a:t>
            </a:r>
            <a:r>
              <a:rPr lang="uk-UA" b="1" dirty="0" smtClean="0">
                <a:solidFill>
                  <a:schemeClr val="bg1"/>
                </a:solidFill>
              </a:rPr>
              <a:t>Види лірики</a:t>
            </a:r>
          </a:p>
          <a:p>
            <a:pPr>
              <a:buNone/>
            </a:pPr>
            <a:r>
              <a:rPr lang="uk-UA" b="1" i="1" dirty="0" smtClean="0">
                <a:solidFill>
                  <a:schemeClr val="bg1"/>
                </a:solidFill>
              </a:rPr>
              <a:t>     Громадянська  лірика </a:t>
            </a:r>
            <a:r>
              <a:rPr lang="uk-UA" dirty="0" smtClean="0">
                <a:solidFill>
                  <a:schemeClr val="bg1"/>
                </a:solidFill>
              </a:rPr>
              <a:t>– </a:t>
            </a:r>
            <a:r>
              <a:rPr lang="uk-UA" sz="2400" dirty="0" smtClean="0">
                <a:solidFill>
                  <a:schemeClr val="bg1"/>
                </a:solidFill>
              </a:rPr>
              <a:t>твори, у яких думки й переживання викликані суспільно-політичними подіями.</a:t>
            </a:r>
          </a:p>
          <a:p>
            <a:pPr>
              <a:buNone/>
            </a:pPr>
            <a:r>
              <a:rPr lang="uk-UA" b="1" i="1" dirty="0" smtClean="0">
                <a:solidFill>
                  <a:schemeClr val="bg1"/>
                </a:solidFill>
              </a:rPr>
              <a:t>    Пейзажна лірика </a:t>
            </a:r>
            <a:r>
              <a:rPr lang="uk-UA" sz="2400" b="1" i="1" dirty="0" smtClean="0">
                <a:solidFill>
                  <a:schemeClr val="bg1"/>
                </a:solidFill>
              </a:rPr>
              <a:t>-</a:t>
            </a:r>
            <a:r>
              <a:rPr lang="uk-UA" sz="2400" dirty="0" smtClean="0">
                <a:solidFill>
                  <a:schemeClr val="bg1"/>
                </a:solidFill>
              </a:rPr>
              <a:t> твори, у яких настрій ліричного героя суголосний із природою,переживання й відчуття виникають від споглядання природи.</a:t>
            </a:r>
          </a:p>
          <a:p>
            <a:pPr>
              <a:buNone/>
            </a:pPr>
            <a:r>
              <a:rPr lang="uk-UA" b="1" i="1" dirty="0" smtClean="0">
                <a:solidFill>
                  <a:schemeClr val="bg1"/>
                </a:solidFill>
              </a:rPr>
              <a:t>    Особиста(інтимна) лірика</a:t>
            </a:r>
            <a:r>
              <a:rPr lang="uk-UA" sz="2400" dirty="0" smtClean="0">
                <a:solidFill>
                  <a:schemeClr val="bg1"/>
                </a:solidFill>
              </a:rPr>
              <a:t> – твори, у яких настрій ліричного героя викликаний особистими переживаннями. </a:t>
            </a:r>
          </a:p>
          <a:p>
            <a:pPr>
              <a:buNone/>
            </a:pPr>
            <a:r>
              <a:rPr lang="uk-UA" b="1" i="1" dirty="0" smtClean="0">
                <a:solidFill>
                  <a:schemeClr val="bg1"/>
                </a:solidFill>
              </a:rPr>
              <a:t>    Філософська лірика </a:t>
            </a:r>
            <a:r>
              <a:rPr lang="uk-UA" sz="2400" dirty="0" smtClean="0">
                <a:solidFill>
                  <a:schemeClr val="bg1"/>
                </a:solidFill>
              </a:rPr>
              <a:t>– твори, у яких передано думки й почуття, викликані складними проблемами буття: життя і смерті, розвитку суспільства, природи.</a:t>
            </a:r>
            <a:endParaRPr lang="ru-RU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871208"/>
          </a:xfrm>
        </p:spPr>
        <p:txBody>
          <a:bodyPr/>
          <a:lstStyle/>
          <a:p>
            <a:r>
              <a:rPr lang="ru-RU" dirty="0" err="1" smtClean="0"/>
              <a:t>Види</a:t>
            </a:r>
            <a:r>
              <a:rPr lang="ru-RU" dirty="0" smtClean="0"/>
              <a:t>  </a:t>
            </a:r>
            <a:r>
              <a:rPr lang="ru-RU" dirty="0" err="1" smtClean="0"/>
              <a:t>лірики</a:t>
            </a:r>
            <a:r>
              <a:rPr lang="ru-RU" dirty="0" smtClean="0"/>
              <a:t> С. Г. Барабаш</a:t>
            </a:r>
            <a:endParaRPr lang="ru-RU" dirty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827584" y="1124744"/>
          <a:ext cx="7704856" cy="1498161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926214"/>
                <a:gridCol w="1926214"/>
                <a:gridCol w="1926214"/>
                <a:gridCol w="1926214"/>
              </a:tblGrid>
              <a:tr h="551217">
                <a:tc>
                  <a:txBody>
                    <a:bodyPr/>
                    <a:lstStyle/>
                    <a:p>
                      <a:r>
                        <a:rPr lang="uk-UA" dirty="0" smtClean="0"/>
                        <a:t>Громадянська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Пейзажна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Інтимна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Філософська</a:t>
                      </a:r>
                      <a:endParaRPr lang="ru-RU" dirty="0"/>
                    </a:p>
                  </a:txBody>
                  <a:tcPr/>
                </a:tc>
              </a:tr>
              <a:tr h="946944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5122" name="Picture 2" descr="http://persha.kr.ua/wp-content/uploads/2014/06/images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2708920"/>
            <a:ext cx="5735847" cy="381694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6632"/>
            <a:ext cx="8229600" cy="6055885"/>
          </a:xfrm>
        </p:spPr>
        <p:txBody>
          <a:bodyPr>
            <a:normAutofit fontScale="62500" lnSpcReduction="20000"/>
          </a:bodyPr>
          <a:lstStyle/>
          <a:p>
            <a:pPr algn="ctr">
              <a:buNone/>
            </a:pPr>
            <a:r>
              <a:rPr lang="uk-UA" sz="4500" dirty="0" smtClean="0"/>
              <a:t>Літературний паспорт до твору </a:t>
            </a:r>
          </a:p>
          <a:p>
            <a:pPr algn="ctr">
              <a:buNone/>
            </a:pPr>
            <a:r>
              <a:rPr lang="uk-UA" sz="4500" dirty="0" smtClean="0"/>
              <a:t>С. Г. Барабаш «Своя у кожного стежина»</a:t>
            </a:r>
            <a:r>
              <a:rPr lang="ru-RU" sz="4500" dirty="0" smtClean="0"/>
              <a:t/>
            </a:r>
            <a:br>
              <a:rPr lang="ru-RU" sz="4500" dirty="0" smtClean="0"/>
            </a:br>
            <a:endParaRPr lang="ru-RU" sz="4500" dirty="0" smtClean="0"/>
          </a:p>
          <a:p>
            <a:endParaRPr lang="ru-RU" sz="2900" i="1" dirty="0" smtClean="0"/>
          </a:p>
          <a:p>
            <a:endParaRPr lang="ru-RU" sz="2900" i="1" dirty="0" smtClean="0"/>
          </a:p>
          <a:p>
            <a:pPr>
              <a:buNone/>
            </a:pPr>
            <a:r>
              <a:rPr lang="uk-UA" sz="2900" i="1" dirty="0" smtClean="0"/>
              <a:t>Своя у кожного стежина , </a:t>
            </a:r>
            <a:endParaRPr lang="ru-RU" sz="2900" dirty="0" smtClean="0"/>
          </a:p>
          <a:p>
            <a:pPr>
              <a:buNone/>
            </a:pPr>
            <a:r>
              <a:rPr lang="uk-UA" sz="2900" i="1" dirty="0" smtClean="0"/>
              <a:t>І віра в кожного своя.  </a:t>
            </a:r>
            <a:endParaRPr lang="ru-RU" sz="2900" dirty="0" smtClean="0"/>
          </a:p>
          <a:p>
            <a:pPr>
              <a:buNone/>
            </a:pPr>
            <a:r>
              <a:rPr lang="uk-UA" sz="2900" i="1" dirty="0" smtClean="0"/>
              <a:t>Та в нас єдина Україна –</a:t>
            </a:r>
            <a:endParaRPr lang="ru-RU" sz="2900" dirty="0" smtClean="0"/>
          </a:p>
          <a:p>
            <a:pPr>
              <a:buNone/>
            </a:pPr>
            <a:r>
              <a:rPr lang="uk-UA" sz="2900" i="1" dirty="0" smtClean="0"/>
              <a:t>Твоя й моя. Твоя й моя.</a:t>
            </a:r>
            <a:endParaRPr lang="ru-RU" sz="2900" dirty="0" smtClean="0"/>
          </a:p>
          <a:p>
            <a:pPr>
              <a:buNone/>
            </a:pPr>
            <a:r>
              <a:rPr lang="uk-UA" sz="2900" i="1" dirty="0" smtClean="0"/>
              <a:t> </a:t>
            </a:r>
            <a:endParaRPr lang="ru-RU" sz="2900" dirty="0" smtClean="0"/>
          </a:p>
          <a:p>
            <a:pPr>
              <a:buNone/>
            </a:pPr>
            <a:r>
              <a:rPr lang="uk-UA" sz="2900" i="1" dirty="0" smtClean="0"/>
              <a:t>Єдина ,як сльозинка в оці,</a:t>
            </a:r>
            <a:endParaRPr lang="ru-RU" sz="2900" dirty="0" smtClean="0"/>
          </a:p>
          <a:p>
            <a:pPr>
              <a:buNone/>
            </a:pPr>
            <a:r>
              <a:rPr lang="uk-UA" sz="2900" i="1" dirty="0" smtClean="0"/>
              <a:t>Що душу сповнює ущерть.</a:t>
            </a:r>
            <a:endParaRPr lang="ru-RU" sz="2900" dirty="0" smtClean="0"/>
          </a:p>
          <a:p>
            <a:pPr>
              <a:buNone/>
            </a:pPr>
            <a:r>
              <a:rPr lang="uk-UA" sz="2900" i="1" dirty="0" smtClean="0"/>
              <a:t>Безсмертна, як душа в пророцтві,</a:t>
            </a:r>
            <a:endParaRPr lang="ru-RU" sz="2900" dirty="0" smtClean="0"/>
          </a:p>
          <a:p>
            <a:pPr>
              <a:buNone/>
            </a:pPr>
            <a:r>
              <a:rPr lang="uk-UA" sz="2900" i="1" dirty="0" smtClean="0"/>
              <a:t>Всесильна, як життя  і смерть.</a:t>
            </a:r>
            <a:endParaRPr lang="ru-RU" sz="2900" dirty="0" smtClean="0"/>
          </a:p>
          <a:p>
            <a:pPr>
              <a:buNone/>
            </a:pPr>
            <a:r>
              <a:rPr lang="uk-UA" sz="2900" i="1" dirty="0" smtClean="0"/>
              <a:t> </a:t>
            </a:r>
            <a:endParaRPr lang="ru-RU" sz="2900" dirty="0" smtClean="0"/>
          </a:p>
          <a:p>
            <a:pPr>
              <a:buNone/>
            </a:pPr>
            <a:r>
              <a:rPr lang="uk-UA" sz="2900" i="1" dirty="0" smtClean="0"/>
              <a:t>Вона – прадавній голос крові ,</a:t>
            </a:r>
            <a:endParaRPr lang="ru-RU" sz="2900" dirty="0" smtClean="0"/>
          </a:p>
          <a:p>
            <a:pPr>
              <a:buNone/>
            </a:pPr>
            <a:r>
              <a:rPr lang="uk-UA" sz="2900" i="1" dirty="0" smtClean="0"/>
              <a:t>Вона – прозріння світла мить, </a:t>
            </a:r>
            <a:endParaRPr lang="ru-RU" sz="2900" dirty="0" smtClean="0"/>
          </a:p>
          <a:p>
            <a:pPr>
              <a:buNone/>
            </a:pPr>
            <a:r>
              <a:rPr lang="uk-UA" sz="2900" i="1" dirty="0" smtClean="0"/>
              <a:t>Як життєдайний нерв любові,</a:t>
            </a:r>
            <a:endParaRPr lang="ru-RU" sz="2900" dirty="0" smtClean="0"/>
          </a:p>
          <a:p>
            <a:pPr>
              <a:buNone/>
            </a:pPr>
            <a:r>
              <a:rPr lang="uk-UA" sz="2900" i="1" dirty="0" smtClean="0"/>
              <a:t>Як каяття , вона болить.</a:t>
            </a:r>
            <a:endParaRPr lang="ru-RU" sz="2900" dirty="0" smtClean="0"/>
          </a:p>
          <a:p>
            <a:pPr>
              <a:buNone/>
            </a:pPr>
            <a:r>
              <a:rPr lang="uk-UA" sz="2900" i="1" dirty="0" smtClean="0"/>
              <a:t> </a:t>
            </a:r>
            <a:endParaRPr lang="ru-RU" sz="2900" dirty="0" smtClean="0"/>
          </a:p>
          <a:p>
            <a:pPr>
              <a:buNone/>
            </a:pPr>
            <a:r>
              <a:rPr lang="uk-UA" sz="2900" i="1" dirty="0" smtClean="0"/>
              <a:t>Своя у кожного стежина ,</a:t>
            </a:r>
            <a:endParaRPr lang="ru-RU" sz="2900" dirty="0" smtClean="0"/>
          </a:p>
          <a:p>
            <a:pPr>
              <a:buNone/>
            </a:pPr>
            <a:r>
              <a:rPr lang="uk-UA" sz="2900" i="1" dirty="0" smtClean="0"/>
              <a:t>І віра в кожного своя .</a:t>
            </a:r>
            <a:endParaRPr lang="ru-RU" sz="2900" dirty="0" smtClean="0"/>
          </a:p>
          <a:p>
            <a:pPr>
              <a:buNone/>
            </a:pPr>
            <a:r>
              <a:rPr lang="uk-UA" sz="2900" i="1" dirty="0" smtClean="0"/>
              <a:t>Та в нас єдина Україна – </a:t>
            </a:r>
            <a:endParaRPr lang="ru-RU" sz="2900" dirty="0" smtClean="0"/>
          </a:p>
          <a:p>
            <a:pPr>
              <a:buNone/>
            </a:pPr>
            <a:r>
              <a:rPr lang="uk-UA" sz="2900" i="1" dirty="0" smtClean="0"/>
              <a:t>Твоя й  моя. Твоя й моя.</a:t>
            </a:r>
            <a:endParaRPr lang="ru-RU" sz="2900" dirty="0" smtClean="0"/>
          </a:p>
          <a:p>
            <a:endParaRPr lang="ru-RU" dirty="0"/>
          </a:p>
        </p:txBody>
      </p:sp>
      <p:pic>
        <p:nvPicPr>
          <p:cNvPr id="6" name="Picture 3" descr="C:\Documents and Settings\User\Рабочий стол\Віра\конспект ЛРК  Барабаш С. Г\thumb_l_294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46051" y="1988840"/>
            <a:ext cx="3796311" cy="363267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48680"/>
            <a:ext cx="8229600" cy="5623837"/>
          </a:xfrm>
        </p:spPr>
        <p:txBody>
          <a:bodyPr>
            <a:normAutofit fontScale="70000" lnSpcReduction="20000"/>
          </a:bodyPr>
          <a:lstStyle/>
          <a:p>
            <a:r>
              <a:rPr lang="uk-UA" dirty="0" smtClean="0"/>
              <a:t>1. Літературний рід: лірика.</a:t>
            </a:r>
            <a:endParaRPr lang="ru-RU" dirty="0" smtClean="0"/>
          </a:p>
          <a:p>
            <a:r>
              <a:rPr lang="uk-UA" dirty="0" smtClean="0"/>
              <a:t>2. Жанр: ліричний вірш (пісня).</a:t>
            </a:r>
            <a:endParaRPr lang="ru-RU" dirty="0" smtClean="0"/>
          </a:p>
          <a:p>
            <a:r>
              <a:rPr lang="uk-UA" dirty="0" smtClean="0"/>
              <a:t>3. Вид лірики: патріотична.</a:t>
            </a:r>
            <a:endParaRPr lang="ru-RU" dirty="0" smtClean="0"/>
          </a:p>
          <a:p>
            <a:r>
              <a:rPr lang="uk-UA" dirty="0" smtClean="0"/>
              <a:t>4. Провідний мотив: безмежна любов до рідної неньки України, вболівання за її долю, віра в щасливе її майбутнє.</a:t>
            </a:r>
            <a:endParaRPr lang="ru-RU" dirty="0" smtClean="0"/>
          </a:p>
          <a:p>
            <a:r>
              <a:rPr lang="uk-UA" dirty="0" smtClean="0"/>
              <a:t>5. Віршовий розмір: ямб.</a:t>
            </a:r>
            <a:endParaRPr lang="ru-RU" dirty="0" smtClean="0"/>
          </a:p>
          <a:p>
            <a:r>
              <a:rPr lang="uk-UA" dirty="0" smtClean="0"/>
              <a:t>6. Про твір: вірш сповнений глибокого патріотизму, кожен рядок наснажений почуттям любові до України, авторка вказує на відповідальність кожного громадянина за майбутнє держави: </a:t>
            </a:r>
          </a:p>
          <a:p>
            <a:pPr algn="ctr">
              <a:buNone/>
            </a:pPr>
            <a:r>
              <a:rPr lang="uk-UA" dirty="0" smtClean="0"/>
              <a:t>Та в нас єдина Україна –</a:t>
            </a:r>
            <a:endParaRPr lang="ru-RU" dirty="0" smtClean="0"/>
          </a:p>
          <a:p>
            <a:pPr algn="ctr">
              <a:buNone/>
            </a:pPr>
            <a:r>
              <a:rPr lang="uk-UA" dirty="0" smtClean="0"/>
              <a:t>Твоя й моя. Твоя й моя. </a:t>
            </a:r>
          </a:p>
          <a:p>
            <a:pPr>
              <a:buNone/>
            </a:pPr>
            <a:r>
              <a:rPr lang="uk-UA" dirty="0" smtClean="0"/>
              <a:t>     Підсилюють почуття поетеси епітети ( «єдина»,  «безсмертна», «всесильна») та порівняння ( «як сльозинка в оці», «як душа в пророцтві», «як життя і смерть»). </a:t>
            </a:r>
          </a:p>
          <a:p>
            <a:pPr>
              <a:buNone/>
            </a:pPr>
            <a:r>
              <a:rPr lang="uk-UA" dirty="0" smtClean="0"/>
              <a:t>    Символічний образ стежини,  тавтологія,  анафора, обрамлення – це той арсенал художніх засобів, який підпорядкований розкриттю головної думки твору: будь патріотом, люби свій рідний край, пам’ятай про  складне минуле України і твори її прекрасне майбутнє.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C:\Documents and Settings\User\Рабочий стол\Віра\конспект ЛРК  Барабаш С. Г\image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088587" cy="6858000"/>
          </a:xfrm>
          <a:prstGeom prst="rect">
            <a:avLst/>
          </a:prstGeom>
          <a:noFill/>
        </p:spPr>
      </p:pic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2627784" y="692696"/>
            <a:ext cx="6059016" cy="5479821"/>
          </a:xfrm>
          <a:solidFill>
            <a:schemeClr val="tx2">
              <a:lumMod val="75000"/>
            </a:schemeClr>
          </a:solidFill>
        </p:spPr>
        <p:txBody>
          <a:bodyPr/>
          <a:lstStyle/>
          <a:p>
            <a:pPr algn="ctr">
              <a:buNone/>
            </a:pPr>
            <a:r>
              <a:rPr lang="uk-UA" dirty="0" smtClean="0">
                <a:solidFill>
                  <a:schemeClr val="bg1"/>
                </a:solidFill>
              </a:rPr>
              <a:t>Напишіть розгорнуте міркування за поданим початком (на вибір):</a:t>
            </a:r>
          </a:p>
          <a:p>
            <a:pPr algn="ctr">
              <a:buNone/>
            </a:pPr>
            <a:endParaRPr lang="uk-UA" dirty="0" smtClean="0">
              <a:solidFill>
                <a:schemeClr val="bg1"/>
              </a:solidFill>
            </a:endParaRPr>
          </a:p>
          <a:p>
            <a:r>
              <a:rPr lang="uk-UA" i="1" dirty="0" smtClean="0">
                <a:solidFill>
                  <a:schemeClr val="bg1"/>
                </a:solidFill>
              </a:rPr>
              <a:t>Творчість Світлани Григорівни Барабаш – це… </a:t>
            </a:r>
          </a:p>
          <a:p>
            <a:endParaRPr lang="ru-RU" i="1" dirty="0" smtClean="0">
              <a:solidFill>
                <a:schemeClr val="bg1"/>
              </a:solidFill>
            </a:endParaRPr>
          </a:p>
          <a:p>
            <a:pPr lvl="0"/>
            <a:r>
              <a:rPr lang="uk-UA" i="1" dirty="0" smtClean="0">
                <a:solidFill>
                  <a:schemeClr val="bg1"/>
                </a:solidFill>
              </a:rPr>
              <a:t>Мені сподобався вірш ____ Світлани Григорівни, тому що…</a:t>
            </a:r>
            <a:endParaRPr lang="ru-RU" i="1" dirty="0" smtClean="0">
              <a:solidFill>
                <a:schemeClr val="bg1"/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uk-UA" dirty="0" smtClean="0"/>
              <a:t>Чи здійснилися ваші сподівання щодо уроку?</a:t>
            </a:r>
            <a:endParaRPr lang="ru-RU" dirty="0" smtClean="0"/>
          </a:p>
          <a:p>
            <a:pPr lvl="0"/>
            <a:r>
              <a:rPr lang="uk-UA" dirty="0" smtClean="0"/>
              <a:t>Що вам найбільше сподобалося?</a:t>
            </a:r>
            <a:endParaRPr lang="ru-RU" dirty="0" smtClean="0"/>
          </a:p>
          <a:p>
            <a:pPr lvl="0"/>
            <a:r>
              <a:rPr lang="uk-UA" dirty="0" smtClean="0"/>
              <a:t>Чи цікава тема уроку? Чим саме? </a:t>
            </a:r>
            <a:endParaRPr lang="ru-RU" dirty="0" smtClean="0"/>
          </a:p>
          <a:p>
            <a:pPr lvl="0"/>
            <a:r>
              <a:rPr lang="uk-UA" dirty="0" smtClean="0"/>
              <a:t>Що не вдалося зробити на уроці?</a:t>
            </a:r>
            <a:endParaRPr lang="ru-RU" dirty="0" smtClean="0"/>
          </a:p>
          <a:p>
            <a:pPr lvl="0"/>
            <a:r>
              <a:rPr lang="uk-UA" dirty="0" smtClean="0"/>
              <a:t>На скільки глибоко ви впоралися з поставленими завданнями?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Литейная">
  <a:themeElements>
    <a:clrScheme name="Литейная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Литейная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Литейная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Foundry</Template>
  <TotalTime>495</TotalTime>
  <Words>556</Words>
  <Application>Microsoft Office PowerPoint</Application>
  <PresentationFormat>Екран (4:3)</PresentationFormat>
  <Paragraphs>76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слайдів</vt:lpstr>
      </vt:variant>
      <vt:variant>
        <vt:i4>11</vt:i4>
      </vt:variant>
    </vt:vector>
  </HeadingPairs>
  <TitlesOfParts>
    <vt:vector size="12" baseType="lpstr">
      <vt:lpstr>Литейная</vt:lpstr>
      <vt:lpstr> Особливості поетичної мови Світлани Григорівни Барабаш</vt:lpstr>
      <vt:lpstr>Слайд 2</vt:lpstr>
      <vt:lpstr>Слайд 3</vt:lpstr>
      <vt:lpstr>Слайд 4</vt:lpstr>
      <vt:lpstr>Види  лірики С. Г. Барабаш</vt:lpstr>
      <vt:lpstr>Слайд 6</vt:lpstr>
      <vt:lpstr>Слайд 7</vt:lpstr>
      <vt:lpstr>Слайд 8</vt:lpstr>
      <vt:lpstr>Слайд 9</vt:lpstr>
      <vt:lpstr>Домашнє завдання </vt:lpstr>
      <vt:lpstr>Слайд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«Особливості поетичної мови Світлани Григорівни Барабаш»</dc:title>
  <cp:lastModifiedBy>Comp9</cp:lastModifiedBy>
  <cp:revision>61</cp:revision>
  <dcterms:modified xsi:type="dcterms:W3CDTF">2018-01-11T09:47:59Z</dcterms:modified>
</cp:coreProperties>
</file>