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62" r:id="rId3"/>
    <p:sldId id="257" r:id="rId4"/>
    <p:sldId id="275" r:id="rId5"/>
    <p:sldId id="264" r:id="rId6"/>
    <p:sldId id="260" r:id="rId7"/>
    <p:sldId id="263" r:id="rId8"/>
    <p:sldId id="266" r:id="rId9"/>
    <p:sldId id="265" r:id="rId10"/>
    <p:sldId id="270" r:id="rId11"/>
    <p:sldId id="267" r:id="rId12"/>
    <p:sldId id="272" r:id="rId13"/>
    <p:sldId id="274" r:id="rId14"/>
    <p:sldId id="273" r:id="rId15"/>
    <p:sldId id="269" r:id="rId16"/>
    <p:sldId id="276" r:id="rId17"/>
    <p:sldId id="271" r:id="rId18"/>
    <p:sldId id="277" r:id="rId1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93" d="100"/>
          <a:sy n="93" d="100"/>
        </p:scale>
        <p:origin x="-91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2C5C73-012A-4EB6-8C68-B2AE37514EDF}" type="datetimeFigureOut">
              <a:rPr lang="ru-RU"/>
              <a:pPr>
                <a:defRPr/>
              </a:pPr>
              <a:t>18.11.2014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83E5DF-08E4-41C9-AC1B-18B8A3222F6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EFD7DF-49F1-4602-A504-BFB4988EDF46}" type="datetimeFigureOut">
              <a:rPr lang="ru-RU"/>
              <a:pPr>
                <a:defRPr/>
              </a:pPr>
              <a:t>18.11.2014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52D0E5-2BB6-4EF0-96A3-FB620DF5B28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1BACE4-0D44-4985-BFD5-8101B6D20B1E}" type="datetimeFigureOut">
              <a:rPr lang="ru-RU"/>
              <a:pPr>
                <a:defRPr/>
              </a:pPr>
              <a:t>18.11.2014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A1F8CA-2043-4E5D-ABC2-13E37BA5725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BBD405-06B4-418E-B613-3E4D6C728CC7}" type="datetimeFigureOut">
              <a:rPr lang="ru-RU"/>
              <a:pPr>
                <a:defRPr/>
              </a:pPr>
              <a:t>18.11.2014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9AFCE7-8A5E-45D8-A4CB-9327EE6C01D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6C7384-BF62-44D3-B7B5-7AC6E3EA5E31}" type="datetimeFigureOut">
              <a:rPr lang="ru-RU"/>
              <a:pPr>
                <a:defRPr/>
              </a:pPr>
              <a:t>18.11.2014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9E968E-3C5B-437F-9EE2-B559866AAF6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9E60D4-489E-4044-BA24-F8975AEE9EDF}" type="datetimeFigureOut">
              <a:rPr lang="ru-RU"/>
              <a:pPr>
                <a:defRPr/>
              </a:pPr>
              <a:t>18.11.2014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0EB3FB-1AF3-446F-980D-47724AC5D84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4C4FDD-F442-49B7-89FB-879DE64CBA7F}" type="datetimeFigureOut">
              <a:rPr lang="ru-RU"/>
              <a:pPr>
                <a:defRPr/>
              </a:pPr>
              <a:t>18.11.2014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A562AD-6A2B-4FE6-AF62-B22B7B798C8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109ECC-94FF-4750-9C35-3C376A247B14}" type="datetimeFigureOut">
              <a:rPr lang="ru-RU"/>
              <a:pPr>
                <a:defRPr/>
              </a:pPr>
              <a:t>18.11.2014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F8987F-2DD0-452A-9AD8-B89B3F55887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F9FD86-0FB8-44E3-BF9B-5AB6F1227477}" type="datetimeFigureOut">
              <a:rPr lang="ru-RU"/>
              <a:pPr>
                <a:defRPr/>
              </a:pPr>
              <a:t>18.11.2014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B478C7-4A8C-43EB-9252-6F41070E260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C2B36B-FBEB-4096-9E26-D1E78E154DCC}" type="datetimeFigureOut">
              <a:rPr lang="ru-RU"/>
              <a:pPr>
                <a:defRPr/>
              </a:pPr>
              <a:t>18.11.2014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3CB757-604D-4332-A45E-5264FDD2368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79B151-5FEA-42BE-A3F4-6BF972D5BC51}" type="datetimeFigureOut">
              <a:rPr lang="ru-RU"/>
              <a:pPr>
                <a:defRPr/>
              </a:pPr>
              <a:t>18.11.2014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227181-51C0-405C-9254-FC8EC381183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FF00">
                <a:alpha val="89000"/>
              </a:srgbClr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0E89B97-B946-4450-B1A2-04AD2054DBD7}" type="datetimeFigureOut">
              <a:rPr lang="ru-RU"/>
              <a:pPr>
                <a:defRPr/>
              </a:pPr>
              <a:t>18.11.2014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9C3FD9E-6DCF-4F0E-ADCC-01FE47C5A0E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1.xml"/><Relationship Id="rId1" Type="http://schemas.openxmlformats.org/officeDocument/2006/relationships/video" Target="file:///C:\Users\&#1045;&#1083;&#1077;&#1085;&#1072;\Desktop\&#1051;&#1077;&#1089;&#1103;%20&#1059;&#1082;&#1088;&#1072;&#1111;&#1085;&#1082;&#1072;\&#1091;&#1088;&#1086;&#1082;\&#1042;&#1110;&#1088;%20&#1084;&#1077;&#1085;&#1110;1.avi" TargetMode="External"/><Relationship Id="rId4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4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1.xml"/><Relationship Id="rId1" Type="http://schemas.openxmlformats.org/officeDocument/2006/relationships/video" Target="file:///C:\Users\&#1045;&#1083;&#1077;&#1085;&#1072;\Desktop\&#1051;&#1077;&#1089;&#1103;%20&#1059;&#1082;&#1088;&#1072;&#1111;&#1085;&#1082;&#1072;\&#1091;&#1088;&#1086;&#1082;\&#1093;&#1090;&#1086;%20&#1103;%201.mp4" TargetMode="Externa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1.xml"/><Relationship Id="rId1" Type="http://schemas.openxmlformats.org/officeDocument/2006/relationships/video" Target="file:///C:\Users\&#1045;&#1083;&#1077;&#1085;&#1072;\Desktop\&#1051;&#1077;&#1089;&#1103;%20&#1059;&#1082;&#1088;&#1072;&#1111;&#1085;&#1082;&#1072;\&#1091;&#1088;&#1086;&#1082;\&#1051;&#1077;&#1089;&#1103;%20&#1059;&#1082;&#1088;&#1072;&#1111;&#1085;&#1082;&#1072;1.avi" TargetMode="Externa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C:\Documents and Settings\Учитель\Рабочий стол\орнаменти\37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E1EAE5"/>
              </a:clrFrom>
              <a:clrTo>
                <a:srgbClr val="E1EAE5">
                  <a:alpha val="0"/>
                </a:srgbClr>
              </a:clrTo>
            </a:clrChange>
          </a:blip>
          <a:srcRect l="2083" r="3125"/>
          <a:stretch>
            <a:fillRect/>
          </a:stretch>
        </p:blipFill>
        <p:spPr bwMode="auto">
          <a:xfrm rot="5400000">
            <a:off x="-2428887" y="2428883"/>
            <a:ext cx="6858003" cy="2000233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71625" y="3429000"/>
            <a:ext cx="7358063" cy="2357438"/>
          </a:xfrm>
        </p:spPr>
        <p:txBody>
          <a:bodyPr rtlCol="0">
            <a:normAutofit fontScale="250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uk-UA" sz="14400" b="1" i="1" dirty="0" smtClean="0">
              <a:solidFill>
                <a:schemeClr val="tx1"/>
              </a:solidFill>
              <a:latin typeface="+mj-lt"/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sz="14400" b="1" i="1" dirty="0" smtClean="0">
                <a:solidFill>
                  <a:schemeClr val="tx1"/>
                </a:solidFill>
                <a:latin typeface="+mj-lt"/>
              </a:rPr>
              <a:t>Хто відчув насолоду творчості, для того вже всі інші насолоди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sz="14400" b="1" i="1" dirty="0" smtClean="0">
                <a:solidFill>
                  <a:schemeClr val="tx1"/>
                </a:solidFill>
                <a:latin typeface="+mj-lt"/>
              </a:rPr>
              <a:t>не існують.</a:t>
            </a:r>
            <a:endParaRPr lang="uk-UA" sz="14400" dirty="0" smtClean="0">
              <a:solidFill>
                <a:schemeClr val="tx1"/>
              </a:solidFill>
              <a:latin typeface="+mj-lt"/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sz="14400" b="1" i="1" dirty="0" smtClean="0">
                <a:solidFill>
                  <a:schemeClr val="tx1"/>
                </a:solidFill>
                <a:latin typeface="+mj-lt"/>
              </a:rPr>
              <a:t>                                                   А.Чехов</a:t>
            </a:r>
            <a:endParaRPr lang="uk-UA" sz="14400" dirty="0" smtClean="0">
              <a:solidFill>
                <a:schemeClr val="tx1"/>
              </a:solidFill>
              <a:latin typeface="+mj-lt"/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z="4400" b="1" dirty="0">
              <a:solidFill>
                <a:schemeClr val="tx1"/>
              </a:solidFill>
            </a:endParaRPr>
          </a:p>
        </p:txBody>
      </p:sp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>
          <a:xfrm>
            <a:off x="1071563" y="857250"/>
            <a:ext cx="7772400" cy="1470025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uk-UA" sz="4000" b="1" i="1" dirty="0" smtClean="0"/>
              <a:t/>
            </a:r>
            <a:br>
              <a:rPr lang="uk-UA" sz="4000" b="1" i="1" dirty="0" smtClean="0"/>
            </a:br>
            <a:r>
              <a:rPr lang="uk-UA" sz="4000" b="1" i="1" dirty="0" smtClean="0"/>
              <a:t/>
            </a:r>
            <a:br>
              <a:rPr lang="uk-UA" sz="4000" b="1" i="1" dirty="0" smtClean="0"/>
            </a:br>
            <a:r>
              <a:rPr lang="uk-UA" sz="4000" b="1" i="1" dirty="0" smtClean="0"/>
              <a:t>Творчість – рушійна сила, </a:t>
            </a:r>
            <a:br>
              <a:rPr lang="uk-UA" sz="4000" b="1" i="1" dirty="0" smtClean="0"/>
            </a:br>
            <a:r>
              <a:rPr lang="uk-UA" sz="4000" b="1" i="1" dirty="0" smtClean="0"/>
              <a:t>яка підтримує в нас життя. </a:t>
            </a:r>
            <a:br>
              <a:rPr lang="uk-UA" sz="4000" b="1" i="1" dirty="0" smtClean="0"/>
            </a:br>
            <a:r>
              <a:rPr lang="uk-UA" sz="4000" b="1" i="1" dirty="0" smtClean="0"/>
              <a:t>                                                       М.</a:t>
            </a:r>
            <a:r>
              <a:rPr lang="uk-UA" sz="4000" b="1" i="1" dirty="0" err="1" smtClean="0"/>
              <a:t>Венс</a:t>
            </a:r>
            <a:r>
              <a:rPr lang="uk-UA" dirty="0" smtClean="0"/>
              <a:t/>
            </a:r>
            <a:br>
              <a:rPr lang="uk-UA" dirty="0" smtClean="0"/>
            </a:br>
            <a:endParaRPr lang="uk-U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22530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22531" name="Picture 3" descr="F:\Мои документы\Изображение\малюнки для презентаций\все для оформлення презентацій\заставки на рабочий стол\1192192452_57616C6C7061706572732034333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" descr="F:\Мои документы\Изображение\малюнки для презентаций\все для оформлення презентацій\анимашки\dae16173fa749239667b3dbc6aadc569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6250" y="214313"/>
            <a:ext cx="4857750" cy="42306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2533" name="Прямоугольник 6"/>
          <p:cNvSpPr>
            <a:spLocks noChangeArrowheads="1"/>
          </p:cNvSpPr>
          <p:nvPr/>
        </p:nvSpPr>
        <p:spPr bwMode="auto">
          <a:xfrm>
            <a:off x="714375" y="5857875"/>
            <a:ext cx="80010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sz="4000" b="1" i="1">
                <a:latin typeface="Calibri" pitchFamily="34" charset="0"/>
              </a:rPr>
              <a:t>Ви щасливі, пречистії зорі</a:t>
            </a:r>
            <a:endParaRPr lang="uk-UA" sz="4000">
              <a:latin typeface="Calibri" pitchFamily="34" charset="0"/>
            </a:endParaRPr>
          </a:p>
        </p:txBody>
      </p:sp>
      <p:pic>
        <p:nvPicPr>
          <p:cNvPr id="8" name="Picture 3" descr="F:\Мои документы\Изображение\малюнки для презентаций\все для оформлення презентацій\анимашки\dae16173fa749239667b3dbc6aadc569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625" y="214313"/>
            <a:ext cx="4500563" cy="2286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Заголовок 1"/>
          <p:cNvSpPr>
            <a:spLocks noGrp="1"/>
          </p:cNvSpPr>
          <p:nvPr>
            <p:ph type="title"/>
          </p:nvPr>
        </p:nvSpPr>
        <p:spPr>
          <a:xfrm>
            <a:off x="428625" y="214313"/>
            <a:ext cx="8429625" cy="642937"/>
          </a:xfrm>
        </p:spPr>
        <p:txBody>
          <a:bodyPr/>
          <a:lstStyle/>
          <a:p>
            <a:pPr eaLnBrk="1" hangingPunct="1"/>
            <a:r>
              <a:rPr lang="uk-UA" sz="3600" b="1" smtClean="0">
                <a:solidFill>
                  <a:srgbClr val="FFFF00"/>
                </a:solidFill>
              </a:rPr>
              <a:t>Самостійна робота в групах</a:t>
            </a:r>
            <a:endParaRPr lang="ru-RU" sz="3600" b="1" smtClean="0">
              <a:solidFill>
                <a:srgbClr val="FFFF00"/>
              </a:solidFill>
            </a:endParaRPr>
          </a:p>
        </p:txBody>
      </p:sp>
      <p:sp>
        <p:nvSpPr>
          <p:cNvPr id="14" name="Содержимое 13"/>
          <p:cNvSpPr>
            <a:spLocks noGrp="1"/>
          </p:cNvSpPr>
          <p:nvPr>
            <p:ph idx="1"/>
          </p:nvPr>
        </p:nvSpPr>
        <p:spPr>
          <a:xfrm>
            <a:off x="2357438" y="1571625"/>
            <a:ext cx="6472237" cy="2571750"/>
          </a:xfrm>
        </p:spPr>
        <p:txBody>
          <a:bodyPr rtlCol="0">
            <a:normAutofit lnSpcReduction="1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uk-UA" i="1" dirty="0" smtClean="0"/>
              <a:t>1-ша група визначає і записує тему, ідею,жанр.</a:t>
            </a:r>
            <a:endParaRPr lang="uk-UA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uk-UA" i="1" dirty="0" smtClean="0"/>
              <a:t>2-га група визначає строфічну будову, віршовий розмір,</a:t>
            </a:r>
            <a:r>
              <a:rPr lang="ru-RU" i="1" dirty="0" smtClean="0"/>
              <a:t> </a:t>
            </a:r>
            <a:r>
              <a:rPr lang="ru-RU" i="1" dirty="0" err="1" smtClean="0"/>
              <a:t>художні</a:t>
            </a:r>
            <a:r>
              <a:rPr lang="ru-RU" i="1" dirty="0" smtClean="0"/>
              <a:t> </a:t>
            </a:r>
            <a:r>
              <a:rPr lang="ru-RU" i="1" dirty="0" err="1" smtClean="0"/>
              <a:t>засоби</a:t>
            </a:r>
            <a:r>
              <a:rPr lang="ru-RU" i="1" dirty="0" smtClean="0"/>
              <a:t>.</a:t>
            </a:r>
            <a:r>
              <a:rPr lang="uk-UA" i="1" dirty="0" smtClean="0"/>
              <a:t> </a:t>
            </a:r>
            <a:endParaRPr lang="uk-UA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uk-UA" dirty="0"/>
          </a:p>
        </p:txBody>
      </p:sp>
      <p:pic>
        <p:nvPicPr>
          <p:cNvPr id="23556" name="Picture 4" descr="F:\Мои документы\Изображение\малюнки для презентаций\все для оформлення презентацій\анимашки\iCASH9VIW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71802" y="4000504"/>
            <a:ext cx="2852746" cy="257176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Picture 13" descr="J0076161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50" y="1071563"/>
            <a:ext cx="2046288" cy="150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Заголовок 1"/>
          <p:cNvSpPr>
            <a:spLocks noGrp="1"/>
          </p:cNvSpPr>
          <p:nvPr>
            <p:ph type="title"/>
          </p:nvPr>
        </p:nvSpPr>
        <p:spPr>
          <a:xfrm>
            <a:off x="457200" y="142875"/>
            <a:ext cx="8229600" cy="928688"/>
          </a:xfrm>
        </p:spPr>
        <p:txBody>
          <a:bodyPr/>
          <a:lstStyle/>
          <a:p>
            <a:pPr eaLnBrk="1" hangingPunct="1"/>
            <a:r>
              <a:rPr lang="uk-UA" sz="3600" b="1" smtClean="0">
                <a:solidFill>
                  <a:srgbClr val="FFFF00"/>
                </a:solidFill>
              </a:rPr>
              <a:t>Аналіз поезії </a:t>
            </a:r>
            <a:br>
              <a:rPr lang="uk-UA" sz="3600" b="1" smtClean="0">
                <a:solidFill>
                  <a:srgbClr val="FFFF00"/>
                </a:solidFill>
              </a:rPr>
            </a:br>
            <a:r>
              <a:rPr lang="uk-UA" sz="3600" b="1" smtClean="0">
                <a:solidFill>
                  <a:srgbClr val="FFFF00"/>
                </a:solidFill>
              </a:rPr>
              <a:t>“Ви щасливі, пречистії зорі”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63" y="1285875"/>
            <a:ext cx="8229600" cy="4525963"/>
          </a:xfrm>
        </p:spPr>
        <p:txBody>
          <a:bodyPr rtlCol="0">
            <a:normAutofit fontScale="700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uk-UA" b="1" i="1" dirty="0" smtClean="0"/>
              <a:t>Тема:</a:t>
            </a:r>
            <a:r>
              <a:rPr lang="uk-UA" dirty="0" smtClean="0"/>
              <a:t> відтворення мрії поетеси – стати  зорею, зіркою.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uk-UA" b="1" i="1" dirty="0" smtClean="0"/>
              <a:t>Ідея:</a:t>
            </a:r>
            <a:r>
              <a:rPr lang="uk-UA" dirty="0" smtClean="0"/>
              <a:t> возвеличення прагнення Лесі Українки позбутися туги, жалю.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uk-UA" b="1" i="1" dirty="0" smtClean="0"/>
              <a:t>Основна думка:</a:t>
            </a:r>
            <a:r>
              <a:rPr lang="uk-UA" dirty="0" smtClean="0"/>
              <a:t> оптимізм, воля, цілеспрямованість допомагають поетесі долати власну хворобу, життєві труднощі.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uk-UA" b="1" i="1" dirty="0" smtClean="0"/>
              <a:t>Жанр:</a:t>
            </a:r>
            <a:r>
              <a:rPr lang="uk-UA" dirty="0" smtClean="0"/>
              <a:t> філософська поезія.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uk-UA" b="1" i="1" dirty="0" smtClean="0"/>
              <a:t>Особливості  строфічної  будови:  </a:t>
            </a:r>
            <a:r>
              <a:rPr lang="uk-UA" dirty="0" smtClean="0"/>
              <a:t>чотиривірш (катрен), перерване римування (</a:t>
            </a:r>
            <a:r>
              <a:rPr lang="uk-UA" dirty="0" err="1" smtClean="0"/>
              <a:t>абвб</a:t>
            </a:r>
            <a:r>
              <a:rPr lang="uk-UA" dirty="0" smtClean="0"/>
              <a:t>).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b="1" i="1" dirty="0" err="1" smtClean="0"/>
              <a:t>Віршовий</a:t>
            </a:r>
            <a:r>
              <a:rPr lang="ru-RU" b="1" i="1" dirty="0" smtClean="0"/>
              <a:t> </a:t>
            </a:r>
            <a:r>
              <a:rPr lang="ru-RU" b="1" i="1" dirty="0" err="1" smtClean="0"/>
              <a:t>розмір</a:t>
            </a:r>
            <a:r>
              <a:rPr lang="ru-RU" b="1" i="1" dirty="0" smtClean="0"/>
              <a:t> </a:t>
            </a:r>
            <a:r>
              <a:rPr lang="ru-RU" b="1" i="1" dirty="0" err="1" smtClean="0"/>
              <a:t>поезії</a:t>
            </a:r>
            <a:r>
              <a:rPr lang="ru-RU" b="1" i="1" dirty="0" smtClean="0"/>
              <a:t>:</a:t>
            </a:r>
            <a:r>
              <a:rPr lang="ru-RU" dirty="0" smtClean="0"/>
              <a:t>  </a:t>
            </a:r>
            <a:r>
              <a:rPr lang="ru-RU" dirty="0" err="1" smtClean="0"/>
              <a:t>тристопний</a:t>
            </a:r>
            <a:r>
              <a:rPr lang="ru-RU" dirty="0" smtClean="0"/>
              <a:t> анапест.</a:t>
            </a:r>
            <a:endParaRPr lang="uk-UA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uk-UA" b="1" i="1" dirty="0" smtClean="0"/>
              <a:t>Художні засоби</a:t>
            </a:r>
            <a:r>
              <a:rPr lang="ru-RU" b="1" i="1" dirty="0" smtClean="0"/>
              <a:t>:</a:t>
            </a:r>
            <a:endParaRPr lang="uk-UA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uk-UA" i="1" dirty="0" smtClean="0"/>
              <a:t>Повтори:</a:t>
            </a:r>
            <a:r>
              <a:rPr lang="uk-UA" dirty="0" smtClean="0"/>
              <a:t>  «Ви щасливі...», «я б...», «</a:t>
            </a:r>
            <a:r>
              <a:rPr lang="uk-UA" dirty="0" err="1" smtClean="0"/>
              <a:t>...зорі</a:t>
            </a:r>
            <a:r>
              <a:rPr lang="uk-UA" dirty="0" smtClean="0"/>
              <a:t>», «якби я…»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uk-UA" i="1" dirty="0" smtClean="0"/>
              <a:t>Епітети:</a:t>
            </a:r>
            <a:r>
              <a:rPr lang="uk-UA" dirty="0" smtClean="0"/>
              <a:t>  «Щасливі, </a:t>
            </a:r>
            <a:r>
              <a:rPr lang="uk-UA" dirty="0" err="1" smtClean="0"/>
              <a:t>пречистії</a:t>
            </a:r>
            <a:r>
              <a:rPr lang="uk-UA" dirty="0" smtClean="0"/>
              <a:t> зорі», «</a:t>
            </a:r>
            <a:r>
              <a:rPr lang="uk-UA" dirty="0" err="1" smtClean="0"/>
              <a:t>високії</a:t>
            </a:r>
            <a:r>
              <a:rPr lang="uk-UA" dirty="0" smtClean="0"/>
              <a:t> зорі», «</a:t>
            </a:r>
            <a:r>
              <a:rPr lang="uk-UA" dirty="0" err="1" smtClean="0"/>
              <a:t>холоднії</a:t>
            </a:r>
            <a:r>
              <a:rPr lang="uk-UA" dirty="0" smtClean="0"/>
              <a:t>, ясні, тверді зорі».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uk-UA" i="1" dirty="0" smtClean="0"/>
              <a:t>Порівняння:</a:t>
            </a:r>
            <a:r>
              <a:rPr lang="uk-UA" dirty="0" smtClean="0"/>
              <a:t>  «</a:t>
            </a:r>
            <a:r>
              <a:rPr lang="ru-RU" dirty="0" smtClean="0"/>
              <a:t>З</a:t>
            </a:r>
            <a:r>
              <a:rPr lang="uk-UA" dirty="0" err="1" smtClean="0"/>
              <a:t>орі</a:t>
            </a:r>
            <a:r>
              <a:rPr lang="uk-UA" dirty="0" smtClean="0"/>
              <a:t>, неначе з кришталю».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uk-UA" dirty="0"/>
          </a:p>
        </p:txBody>
      </p:sp>
      <p:pic>
        <p:nvPicPr>
          <p:cNvPr id="24579" name="Picture 2" descr="AG00218_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15125" y="4857750"/>
            <a:ext cx="2000250" cy="180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86000" y="357188"/>
            <a:ext cx="6215063" cy="5715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uk-UA" sz="2000" b="1" i="1" dirty="0" smtClean="0"/>
              <a:t/>
            </a:r>
            <a:br>
              <a:rPr lang="uk-UA" sz="2000" b="1" i="1" dirty="0" smtClean="0"/>
            </a:br>
            <a:r>
              <a:rPr lang="uk-UA" sz="2000" b="1" i="1" dirty="0" smtClean="0"/>
              <a:t/>
            </a:r>
            <a:br>
              <a:rPr lang="uk-UA" sz="2000" b="1" i="1" dirty="0" smtClean="0"/>
            </a:br>
            <a:r>
              <a:rPr lang="uk-UA" sz="2000" b="1" dirty="0" smtClean="0">
                <a:solidFill>
                  <a:srgbClr val="FFFF00"/>
                </a:solidFill>
              </a:rPr>
              <a:t>КЛЮЧ: </a:t>
            </a:r>
            <a:r>
              <a:rPr lang="uk-UA" sz="2000" b="1" i="1" dirty="0" smtClean="0">
                <a:solidFill>
                  <a:srgbClr val="FFFF00"/>
                </a:solidFill>
              </a:rPr>
              <a:t>1-в, 2-г,3-г, 4-г, 5-а, 6-а, 7-в, 8- г, 9-б, 10-а, </a:t>
            </a:r>
            <a:br>
              <a:rPr lang="uk-UA" sz="2000" b="1" i="1" dirty="0" smtClean="0">
                <a:solidFill>
                  <a:srgbClr val="FFFF00"/>
                </a:solidFill>
              </a:rPr>
            </a:br>
            <a:r>
              <a:rPr lang="uk-UA" sz="2000" b="1" i="1" dirty="0" smtClean="0">
                <a:solidFill>
                  <a:srgbClr val="FFFF00"/>
                </a:solidFill>
              </a:rPr>
              <a:t>11-б, 12-б.</a:t>
            </a:r>
            <a:r>
              <a:rPr lang="uk-UA" dirty="0" smtClean="0">
                <a:solidFill>
                  <a:srgbClr val="FFFF00"/>
                </a:solidFill>
              </a:rPr>
              <a:t/>
            </a:r>
            <a:br>
              <a:rPr lang="uk-UA" dirty="0" smtClean="0">
                <a:solidFill>
                  <a:srgbClr val="FFFF00"/>
                </a:solidFill>
              </a:rPr>
            </a:br>
            <a:endParaRPr lang="uk-UA" dirty="0">
              <a:solidFill>
                <a:srgbClr val="FFFF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42938" y="1000125"/>
            <a:ext cx="3357562" cy="5572125"/>
          </a:xfrm>
        </p:spPr>
        <p:txBody>
          <a:bodyPr rtlCol="0">
            <a:normAutofit fontScale="25000" lnSpcReduction="20000"/>
          </a:bodyPr>
          <a:lstStyle/>
          <a:p>
            <a:pPr algn="l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sz="4800" b="1" dirty="0" smtClean="0">
                <a:solidFill>
                  <a:srgbClr val="FFFF00"/>
                </a:solidFill>
              </a:rPr>
              <a:t>1.  Щасливими, на думку поета, є:</a:t>
            </a:r>
          </a:p>
          <a:p>
            <a:pPr algn="l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sz="4800" b="1" dirty="0" smtClean="0">
                <a:solidFill>
                  <a:schemeClr val="tx1"/>
                </a:solidFill>
              </a:rPr>
              <a:t>а) небеса; б) промені; в) зорі; г) хмари.</a:t>
            </a:r>
          </a:p>
          <a:p>
            <a:pPr algn="l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sz="4800" b="1" dirty="0" smtClean="0">
                <a:solidFill>
                  <a:srgbClr val="FFFF00"/>
                </a:solidFill>
              </a:rPr>
              <a:t>2. Промені зорі в поезії — це:</a:t>
            </a:r>
          </a:p>
          <a:p>
            <a:pPr algn="l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sz="4800" b="1" dirty="0" smtClean="0">
                <a:solidFill>
                  <a:schemeClr val="tx1"/>
                </a:solidFill>
              </a:rPr>
              <a:t>а) вияв тепла; </a:t>
            </a:r>
          </a:p>
          <a:p>
            <a:pPr algn="l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sz="4800" b="1" dirty="0" smtClean="0">
                <a:solidFill>
                  <a:schemeClr val="tx1"/>
                </a:solidFill>
              </a:rPr>
              <a:t>б) народження нового дня; </a:t>
            </a:r>
          </a:p>
          <a:p>
            <a:pPr algn="l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sz="4800" b="1" dirty="0" smtClean="0">
                <a:solidFill>
                  <a:schemeClr val="tx1"/>
                </a:solidFill>
              </a:rPr>
              <a:t>в) радість;</a:t>
            </a:r>
          </a:p>
          <a:p>
            <a:pPr algn="l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sz="4800" b="1" dirty="0" smtClean="0">
                <a:solidFill>
                  <a:schemeClr val="tx1"/>
                </a:solidFill>
              </a:rPr>
              <a:t>г) їх розмова.</a:t>
            </a:r>
          </a:p>
          <a:p>
            <a:pPr algn="l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sz="4800" b="1" dirty="0" smtClean="0">
                <a:solidFill>
                  <a:srgbClr val="FFFF00"/>
                </a:solidFill>
              </a:rPr>
              <a:t>3. Лірична героїня поезії «ніколи не мовила слова», якщо б:</a:t>
            </a:r>
          </a:p>
          <a:p>
            <a:pPr algn="l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sz="4800" b="1" dirty="0" smtClean="0">
                <a:solidFill>
                  <a:schemeClr val="tx1"/>
                </a:solidFill>
              </a:rPr>
              <a:t>а) могла вільно літати над морем;</a:t>
            </a:r>
          </a:p>
          <a:p>
            <a:pPr algn="l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sz="4800" b="1" dirty="0" smtClean="0">
                <a:solidFill>
                  <a:schemeClr val="tx1"/>
                </a:solidFill>
              </a:rPr>
              <a:t>б) спостерігати красу рідного краю;</a:t>
            </a:r>
          </a:p>
          <a:p>
            <a:pPr algn="l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sz="4800" b="1" dirty="0" smtClean="0">
                <a:solidFill>
                  <a:schemeClr val="tx1"/>
                </a:solidFill>
              </a:rPr>
              <a:t>в) вважати свій народ щасливим; </a:t>
            </a:r>
          </a:p>
          <a:p>
            <a:pPr algn="l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sz="4800" b="1" dirty="0" smtClean="0">
                <a:solidFill>
                  <a:schemeClr val="tx1"/>
                </a:solidFill>
              </a:rPr>
              <a:t>г) мала промені зорі.</a:t>
            </a:r>
          </a:p>
          <a:p>
            <a:pPr algn="l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sz="4800" b="1" dirty="0" smtClean="0">
                <a:solidFill>
                  <a:srgbClr val="FFFF00"/>
                </a:solidFill>
              </a:rPr>
              <a:t>4. Зорі Леся Українка називає:</a:t>
            </a:r>
          </a:p>
          <a:p>
            <a:pPr algn="l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sz="4800" b="1" dirty="0" smtClean="0">
                <a:solidFill>
                  <a:schemeClr val="tx1"/>
                </a:solidFill>
              </a:rPr>
              <a:t>а) світлими; </a:t>
            </a:r>
          </a:p>
          <a:p>
            <a:pPr algn="l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sz="4800" b="1" dirty="0" smtClean="0">
                <a:solidFill>
                  <a:schemeClr val="tx1"/>
                </a:solidFill>
              </a:rPr>
              <a:t>б) життєстверджуючими;</a:t>
            </a:r>
          </a:p>
          <a:p>
            <a:pPr algn="l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sz="4800" b="1" dirty="0" smtClean="0">
                <a:solidFill>
                  <a:schemeClr val="tx1"/>
                </a:solidFill>
              </a:rPr>
              <a:t>в) такими, які приносять людям тепло і радість; </a:t>
            </a:r>
          </a:p>
          <a:p>
            <a:pPr algn="l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sz="4800" b="1" dirty="0" smtClean="0">
                <a:solidFill>
                  <a:schemeClr val="tx1"/>
                </a:solidFill>
              </a:rPr>
              <a:t>г) пречистими.</a:t>
            </a:r>
          </a:p>
          <a:p>
            <a:pPr algn="l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sz="4800" b="1" dirty="0" smtClean="0">
                <a:solidFill>
                  <a:srgbClr val="FFFF00"/>
                </a:solidFill>
              </a:rPr>
              <a:t>5. Поетеса заздрить зорям через те, що вони:</a:t>
            </a:r>
          </a:p>
          <a:p>
            <a:pPr algn="l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sz="4800" b="1" dirty="0" smtClean="0">
                <a:solidFill>
                  <a:schemeClr val="tx1"/>
                </a:solidFill>
              </a:rPr>
              <a:t>а) все бачать на світі; </a:t>
            </a:r>
          </a:p>
          <a:p>
            <a:pPr algn="l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sz="4800" b="1" dirty="0" smtClean="0">
                <a:solidFill>
                  <a:schemeClr val="tx1"/>
                </a:solidFill>
              </a:rPr>
              <a:t>б) кожному дарують любов;</a:t>
            </a:r>
          </a:p>
          <a:p>
            <a:pPr algn="l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sz="4800" b="1" dirty="0" smtClean="0">
                <a:solidFill>
                  <a:schemeClr val="tx1"/>
                </a:solidFill>
              </a:rPr>
              <a:t>в) символізують народження нових сподівань і мрій;</a:t>
            </a:r>
          </a:p>
          <a:p>
            <a:pPr algn="l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sz="4800" b="1" dirty="0" smtClean="0">
                <a:solidFill>
                  <a:schemeClr val="tx1"/>
                </a:solidFill>
              </a:rPr>
              <a:t>г) обігрівають знедолених.</a:t>
            </a:r>
          </a:p>
          <a:p>
            <a:pPr algn="l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sz="4800" b="1" dirty="0" smtClean="0">
                <a:solidFill>
                  <a:srgbClr val="FFFF00"/>
                </a:solidFill>
              </a:rPr>
              <a:t>6. Якби лірична героїня поезії «так високо стояла», то вона:</a:t>
            </a:r>
          </a:p>
          <a:p>
            <a:pPr algn="l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sz="4800" b="1" dirty="0" smtClean="0">
                <a:solidFill>
                  <a:schemeClr val="tx1"/>
                </a:solidFill>
              </a:rPr>
              <a:t>а) згодна бути весь вік самотньою;</a:t>
            </a:r>
          </a:p>
          <a:p>
            <a:pPr algn="l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sz="4800" b="1" dirty="0" smtClean="0">
                <a:solidFill>
                  <a:schemeClr val="tx1"/>
                </a:solidFill>
              </a:rPr>
              <a:t>б) дарувати всім людям радість і щастя;</a:t>
            </a:r>
          </a:p>
          <a:p>
            <a:pPr algn="l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sz="4800" b="1" dirty="0" smtClean="0">
                <a:solidFill>
                  <a:schemeClr val="tx1"/>
                </a:solidFill>
              </a:rPr>
              <a:t>в) знищила соціальну несправедливість на землі;</a:t>
            </a:r>
          </a:p>
          <a:p>
            <a:pPr algn="l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sz="4800" b="1" dirty="0" smtClean="0">
                <a:solidFill>
                  <a:schemeClr val="tx1"/>
                </a:solidFill>
              </a:rPr>
              <a:t>г) спостерігала за хвилями морськими.</a:t>
            </a:r>
          </a:p>
        </p:txBody>
      </p:sp>
      <p:sp>
        <p:nvSpPr>
          <p:cNvPr id="25603" name="Подзаголовок 2"/>
          <p:cNvSpPr txBox="1">
            <a:spLocks/>
          </p:cNvSpPr>
          <p:nvPr/>
        </p:nvSpPr>
        <p:spPr bwMode="auto">
          <a:xfrm>
            <a:off x="4786313" y="1000125"/>
            <a:ext cx="3357562" cy="542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r>
              <a:rPr lang="uk-UA" sz="1200" b="1">
                <a:solidFill>
                  <a:srgbClr val="FFFF00"/>
                </a:solidFill>
                <a:latin typeface="Calibri" pitchFamily="34" charset="0"/>
              </a:rPr>
              <a:t>7. Зорі в поезії порівнюються із:</a:t>
            </a:r>
          </a:p>
          <a:p>
            <a:pPr>
              <a:buFont typeface="Arial" charset="0"/>
              <a:buNone/>
            </a:pPr>
            <a:r>
              <a:rPr lang="uk-UA" sz="1200" b="1">
                <a:latin typeface="Calibri" pitchFamily="34" charset="0"/>
              </a:rPr>
              <a:t>а) золотим сяйвом; </a:t>
            </a:r>
          </a:p>
          <a:p>
            <a:pPr>
              <a:buFont typeface="Arial" charset="0"/>
              <a:buNone/>
            </a:pPr>
            <a:r>
              <a:rPr lang="uk-UA" sz="1200" b="1">
                <a:latin typeface="Calibri" pitchFamily="34" charset="0"/>
              </a:rPr>
              <a:t>б) сріблом; </a:t>
            </a:r>
          </a:p>
          <a:p>
            <a:pPr>
              <a:buFont typeface="Arial" charset="0"/>
              <a:buNone/>
            </a:pPr>
            <a:r>
              <a:rPr lang="uk-UA" sz="1200" b="1">
                <a:latin typeface="Calibri" pitchFamily="34" charset="0"/>
              </a:rPr>
              <a:t>в) кришталем, </a:t>
            </a:r>
          </a:p>
          <a:p>
            <a:pPr>
              <a:buFont typeface="Arial" charset="0"/>
              <a:buNone/>
            </a:pPr>
            <a:r>
              <a:rPr lang="uk-UA" sz="1200" b="1">
                <a:latin typeface="Calibri" pitchFamily="34" charset="0"/>
              </a:rPr>
              <a:t>г) райдугою.</a:t>
            </a:r>
          </a:p>
          <a:p>
            <a:pPr>
              <a:buFont typeface="Arial" charset="0"/>
              <a:buNone/>
            </a:pPr>
            <a:r>
              <a:rPr lang="uk-UA" sz="1200" b="1">
                <a:solidFill>
                  <a:srgbClr val="FFFF00"/>
                </a:solidFill>
                <a:latin typeface="Calibri" pitchFamily="34" charset="0"/>
              </a:rPr>
              <a:t>8. Лірична героїня поезії прагне стати:</a:t>
            </a:r>
          </a:p>
          <a:p>
            <a:pPr>
              <a:buFont typeface="Arial" charset="0"/>
              <a:buNone/>
            </a:pPr>
            <a:r>
              <a:rPr lang="uk-UA" sz="1200" b="1">
                <a:latin typeface="Calibri" pitchFamily="34" charset="0"/>
              </a:rPr>
              <a:t>а) вільним птахом; </a:t>
            </a:r>
          </a:p>
          <a:p>
            <a:pPr>
              <a:buFont typeface="Arial" charset="0"/>
              <a:buNone/>
            </a:pPr>
            <a:r>
              <a:rPr lang="uk-UA" sz="1200" b="1">
                <a:latin typeface="Calibri" pitchFamily="34" charset="0"/>
              </a:rPr>
              <a:t>б) сонцем; </a:t>
            </a:r>
          </a:p>
          <a:p>
            <a:pPr>
              <a:buFont typeface="Arial" charset="0"/>
              <a:buNone/>
            </a:pPr>
            <a:r>
              <a:rPr lang="uk-UA" sz="1200" b="1">
                <a:latin typeface="Calibri" pitchFamily="34" charset="0"/>
              </a:rPr>
              <a:t>в) трояндою; </a:t>
            </a:r>
          </a:p>
          <a:p>
            <a:pPr>
              <a:buFont typeface="Arial" charset="0"/>
              <a:buNone/>
            </a:pPr>
            <a:r>
              <a:rPr lang="uk-UA" sz="1200" b="1">
                <a:latin typeface="Calibri" pitchFamily="34" charset="0"/>
              </a:rPr>
              <a:t>г) зіркою.</a:t>
            </a:r>
          </a:p>
          <a:p>
            <a:pPr>
              <a:buFont typeface="Arial" charset="0"/>
              <a:buNone/>
            </a:pPr>
            <a:r>
              <a:rPr lang="uk-UA" sz="1200" b="1">
                <a:solidFill>
                  <a:srgbClr val="FFFF00"/>
                </a:solidFill>
                <a:latin typeface="Calibri" pitchFamily="34" charset="0"/>
              </a:rPr>
              <a:t>9. Поетеса не хоче знати:</a:t>
            </a:r>
          </a:p>
          <a:p>
            <a:pPr>
              <a:buFont typeface="Arial" charset="0"/>
              <a:buNone/>
            </a:pPr>
            <a:r>
              <a:rPr lang="uk-UA" sz="1200" b="1">
                <a:latin typeface="Calibri" pitchFamily="34" charset="0"/>
              </a:rPr>
              <a:t>а) страждань і поневірянь; </a:t>
            </a:r>
          </a:p>
          <a:p>
            <a:pPr>
              <a:buFont typeface="Arial" charset="0"/>
              <a:buNone/>
            </a:pPr>
            <a:r>
              <a:rPr lang="uk-UA" sz="1200" b="1">
                <a:latin typeface="Calibri" pitchFamily="34" charset="0"/>
              </a:rPr>
              <a:t>б) туги і жалю, </a:t>
            </a:r>
          </a:p>
          <a:p>
            <a:pPr>
              <a:buFont typeface="Arial" charset="0"/>
              <a:buNone/>
            </a:pPr>
            <a:r>
              <a:rPr lang="uk-UA" sz="1200" b="1">
                <a:latin typeface="Calibri" pitchFamily="34" charset="0"/>
              </a:rPr>
              <a:t>в) болі і зла;</a:t>
            </a:r>
          </a:p>
          <a:p>
            <a:pPr>
              <a:buFont typeface="Arial" charset="0"/>
              <a:buNone/>
            </a:pPr>
            <a:r>
              <a:rPr lang="uk-UA" sz="1200" b="1">
                <a:latin typeface="Calibri" pitchFamily="34" charset="0"/>
              </a:rPr>
              <a:t>г) жорстокості й підступності.</a:t>
            </a:r>
          </a:p>
          <a:p>
            <a:pPr>
              <a:buFont typeface="Arial" charset="0"/>
              <a:buNone/>
            </a:pPr>
            <a:r>
              <a:rPr lang="uk-UA" sz="1200" b="1">
                <a:solidFill>
                  <a:srgbClr val="FFFF00"/>
                </a:solidFill>
                <a:latin typeface="Calibri" pitchFamily="34" charset="0"/>
              </a:rPr>
              <a:t>10. Фраза, яка тричі повторюється у творі:</a:t>
            </a:r>
          </a:p>
          <a:p>
            <a:pPr>
              <a:buFont typeface="Arial" charset="0"/>
              <a:buNone/>
            </a:pPr>
            <a:r>
              <a:rPr lang="uk-UA" sz="1200" b="1">
                <a:latin typeface="Calibri" pitchFamily="34" charset="0"/>
              </a:rPr>
              <a:t>а) «ви щасливі...»;</a:t>
            </a:r>
          </a:p>
          <a:p>
            <a:pPr>
              <a:buFont typeface="Arial" charset="0"/>
              <a:buNone/>
            </a:pPr>
            <a:r>
              <a:rPr lang="uk-UA" sz="1200" b="1">
                <a:latin typeface="Calibri" pitchFamily="34" charset="0"/>
              </a:rPr>
              <a:t>б) «холоднії зорі»; </a:t>
            </a:r>
          </a:p>
          <a:p>
            <a:pPr>
              <a:buFont typeface="Arial" charset="0"/>
              <a:buNone/>
            </a:pPr>
            <a:r>
              <a:rPr lang="uk-UA" sz="1200" b="1">
                <a:latin typeface="Calibri" pitchFamily="34" charset="0"/>
              </a:rPr>
              <a:t>в) «я б ніколи...»; </a:t>
            </a:r>
          </a:p>
          <a:p>
            <a:pPr>
              <a:buFont typeface="Arial" charset="0"/>
              <a:buNone/>
            </a:pPr>
            <a:r>
              <a:rPr lang="uk-UA" sz="1200" b="1">
                <a:latin typeface="Calibri" pitchFamily="34" charset="0"/>
              </a:rPr>
              <a:t>г) «хай була б я...».</a:t>
            </a:r>
          </a:p>
          <a:p>
            <a:pPr>
              <a:buFont typeface="Arial" charset="0"/>
              <a:buNone/>
            </a:pPr>
            <a:r>
              <a:rPr lang="uk-UA" sz="1200" b="1">
                <a:solidFill>
                  <a:srgbClr val="FFFF00"/>
                </a:solidFill>
                <a:latin typeface="Calibri" pitchFamily="34" charset="0"/>
              </a:rPr>
              <a:t>11. Займенник, який підкреслює </a:t>
            </a:r>
            <a:r>
              <a:rPr lang="uk-UA" sz="1200" b="1">
                <a:latin typeface="Calibri" pitchFamily="34" charset="0"/>
              </a:rPr>
              <a:t>індивідуальність героїні поезії:</a:t>
            </a:r>
          </a:p>
          <a:p>
            <a:pPr>
              <a:buFont typeface="Arial" charset="0"/>
              <a:buNone/>
            </a:pPr>
            <a:r>
              <a:rPr lang="uk-UA" sz="1200" b="1">
                <a:latin typeface="Calibri" pitchFamily="34" charset="0"/>
              </a:rPr>
              <a:t>а) ви; б) я; в) ти; г) мене.</a:t>
            </a:r>
          </a:p>
          <a:p>
            <a:pPr>
              <a:buFont typeface="Arial" charset="0"/>
              <a:buNone/>
            </a:pPr>
            <a:r>
              <a:rPr lang="uk-UA" sz="1200" b="1">
                <a:solidFill>
                  <a:srgbClr val="FFFF00"/>
                </a:solidFill>
                <a:latin typeface="Calibri" pitchFamily="34" charset="0"/>
              </a:rPr>
              <a:t>12. До якої збірки Лесі Українки належить дана поезія?</a:t>
            </a:r>
          </a:p>
          <a:p>
            <a:pPr>
              <a:buFont typeface="Arial" charset="0"/>
              <a:buNone/>
            </a:pPr>
            <a:r>
              <a:rPr lang="uk-UA" sz="1200" b="1">
                <a:latin typeface="Calibri" pitchFamily="34" charset="0"/>
              </a:rPr>
              <a:t>а) «На крилах пісень»; </a:t>
            </a:r>
          </a:p>
          <a:p>
            <a:pPr>
              <a:buFont typeface="Arial" charset="0"/>
              <a:buNone/>
            </a:pPr>
            <a:r>
              <a:rPr lang="uk-UA" sz="1200" b="1">
                <a:latin typeface="Calibri" pitchFamily="34" charset="0"/>
              </a:rPr>
              <a:t>б) «Відгуки»; </a:t>
            </a:r>
          </a:p>
          <a:p>
            <a:pPr>
              <a:buFont typeface="Arial" charset="0"/>
              <a:buNone/>
            </a:pPr>
            <a:r>
              <a:rPr lang="uk-UA" sz="1200" b="1">
                <a:latin typeface="Calibri" pitchFamily="34" charset="0"/>
              </a:rPr>
              <a:t>в) «Думи і мрії»;</a:t>
            </a:r>
          </a:p>
          <a:p>
            <a:pPr>
              <a:buFont typeface="Arial" charset="0"/>
              <a:buNone/>
            </a:pPr>
            <a:r>
              <a:rPr lang="uk-UA" sz="1200" b="1">
                <a:latin typeface="Calibri" pitchFamily="34" charset="0"/>
              </a:rPr>
              <a:t>г) до творів, які не увійшли до жодної зі збірок.</a:t>
            </a:r>
          </a:p>
          <a:p>
            <a:pPr>
              <a:spcBef>
                <a:spcPct val="20000"/>
              </a:spcBef>
              <a:buFont typeface="Arial" charset="0"/>
              <a:buNone/>
            </a:pPr>
            <a:endParaRPr lang="uk-UA" sz="1400">
              <a:latin typeface="Calibri" pitchFamily="34" charset="0"/>
            </a:endParaRPr>
          </a:p>
        </p:txBody>
      </p:sp>
      <p:pic>
        <p:nvPicPr>
          <p:cNvPr id="25604" name="Picture 3" descr="F:\Мои документы\Изображение\малюнки для презентаций\все для оформлення презентацій\анимашки\fb1baba1e964c1adae12b4a25293547b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429500" y="285750"/>
            <a:ext cx="1570038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785813" y="285750"/>
            <a:ext cx="1928812" cy="571500"/>
          </a:xfrm>
          <a:prstGeom prst="rect">
            <a:avLst/>
          </a:prstGeom>
        </p:spPr>
        <p:txBody>
          <a:bodyPr anchor="ctr">
            <a:normAutofit fontScale="82500" lnSpcReduction="2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uk-UA" sz="4400" b="1" dirty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Тест</a:t>
            </a:r>
            <a:r>
              <a:rPr lang="uk-UA" sz="4400" b="1" dirty="0">
                <a:latin typeface="+mj-lt"/>
                <a:ea typeface="+mj-ea"/>
                <a:cs typeface="+mj-cs"/>
              </a:rPr>
              <a:t>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4"/>
          <p:cNvSpPr txBox="1">
            <a:spLocks/>
          </p:cNvSpPr>
          <p:nvPr/>
        </p:nvSpPr>
        <p:spPr>
          <a:xfrm>
            <a:off x="500063" y="214313"/>
            <a:ext cx="7772400" cy="642937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uk-UA" sz="3600" b="1" dirty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Історії кохання</a:t>
            </a:r>
          </a:p>
        </p:txBody>
      </p:sp>
      <p:pic>
        <p:nvPicPr>
          <p:cNvPr id="26626" name="Picture 2" descr="C:\Users\Елена\Pictures\Рисунок3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857250"/>
            <a:ext cx="9144000" cy="600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Вір мені1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1928813" y="1928813"/>
            <a:ext cx="4857750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 fullScrn="1">
              <p:cMediaNode>
                <p:cTn id="7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vide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2"/>
          <p:cNvSpPr>
            <a:spLocks noGrp="1" noChangeArrowheads="1"/>
          </p:cNvSpPr>
          <p:nvPr>
            <p:ph type="title"/>
          </p:nvPr>
        </p:nvSpPr>
        <p:spPr>
          <a:xfrm>
            <a:off x="1714500" y="0"/>
            <a:ext cx="5643563" cy="1214438"/>
          </a:xfrm>
        </p:spPr>
        <p:txBody>
          <a:bodyPr/>
          <a:lstStyle/>
          <a:p>
            <a:pPr eaLnBrk="1" hangingPunct="1"/>
            <a:r>
              <a:rPr lang="uk-UA" sz="3600" b="1" smtClean="0"/>
              <a:t>Складання сенкану </a:t>
            </a:r>
            <a:br>
              <a:rPr lang="uk-UA" sz="3600" b="1" smtClean="0"/>
            </a:br>
            <a:r>
              <a:rPr lang="uk-UA" sz="3600" b="1" smtClean="0"/>
              <a:t>«Леся Українка»</a:t>
            </a:r>
            <a:endParaRPr lang="ru-RU" sz="3600" smtClean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00375" y="1643063"/>
            <a:ext cx="5786438" cy="3043237"/>
          </a:xfrm>
        </p:spPr>
        <p:txBody>
          <a:bodyPr/>
          <a:lstStyle/>
          <a:p>
            <a:pPr eaLnBrk="1" hangingPunct="1"/>
            <a:r>
              <a:rPr lang="uk-UA" sz="2800" b="1" smtClean="0">
                <a:solidFill>
                  <a:srgbClr val="FFFF00"/>
                </a:solidFill>
              </a:rPr>
              <a:t>Леся </a:t>
            </a:r>
          </a:p>
          <a:p>
            <a:pPr eaLnBrk="1" hangingPunct="1"/>
            <a:r>
              <a:rPr lang="uk-UA" sz="2800" b="1" smtClean="0">
                <a:solidFill>
                  <a:srgbClr val="FFFF00"/>
                </a:solidFill>
              </a:rPr>
              <a:t>Мужня, вольова </a:t>
            </a:r>
          </a:p>
          <a:p>
            <a:pPr eaLnBrk="1" hangingPunct="1"/>
            <a:r>
              <a:rPr lang="uk-UA" sz="2800" b="1" smtClean="0">
                <a:solidFill>
                  <a:srgbClr val="FFFF00"/>
                </a:solidFill>
              </a:rPr>
              <a:t>Любить, пізнає, працює</a:t>
            </a:r>
          </a:p>
          <a:p>
            <a:pPr eaLnBrk="1" hangingPunct="1"/>
            <a:r>
              <a:rPr lang="uk-UA" sz="2800" b="1" smtClean="0">
                <a:solidFill>
                  <a:srgbClr val="FFFF00"/>
                </a:solidFill>
              </a:rPr>
              <a:t>Картини життя пристрасно малює</a:t>
            </a:r>
          </a:p>
          <a:p>
            <a:pPr eaLnBrk="1" hangingPunct="1"/>
            <a:r>
              <a:rPr lang="uk-UA" sz="2800" b="1" smtClean="0">
                <a:solidFill>
                  <a:srgbClr val="FFFF00"/>
                </a:solidFill>
              </a:rPr>
              <a:t>Оптимістка</a:t>
            </a:r>
            <a:endParaRPr lang="ru-RU" sz="2800" b="1" smtClean="0">
              <a:solidFill>
                <a:srgbClr val="FFFF00"/>
              </a:solidFill>
            </a:endParaRPr>
          </a:p>
        </p:txBody>
      </p:sp>
      <p:pic>
        <p:nvPicPr>
          <p:cNvPr id="4" name="Рисунок 3" descr="0_1e9f5_6296bb9a_orig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384052" y="285728"/>
            <a:ext cx="2759947" cy="235745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5" descr="C:\Documents and Settings\Учитель\Рабочий стол\орнаменти\37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E1EAE5"/>
              </a:clrFrom>
              <a:clrTo>
                <a:srgbClr val="E1EAE5">
                  <a:alpha val="0"/>
                </a:srgbClr>
              </a:clrTo>
            </a:clrChange>
          </a:blip>
          <a:srcRect l="2083" r="3125"/>
          <a:stretch>
            <a:fillRect/>
          </a:stretch>
        </p:blipFill>
        <p:spPr bwMode="auto">
          <a:xfrm>
            <a:off x="0" y="5000636"/>
            <a:ext cx="9144000" cy="1857364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6" name="Рисунок 15" descr="Леся Українка. Фото 1888 р.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282" y="1000108"/>
            <a:ext cx="2645981" cy="3862398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0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0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87"/>
          </a:xfrm>
        </p:spPr>
        <p:txBody>
          <a:bodyPr/>
          <a:lstStyle/>
          <a:p>
            <a:pPr eaLnBrk="1" hangingPunct="1"/>
            <a:r>
              <a:rPr lang="uk-UA" sz="3600" b="1" smtClean="0">
                <a:solidFill>
                  <a:srgbClr val="FFFF00"/>
                </a:solidFill>
              </a:rPr>
              <a:t>Вправа «Мікрофон» </a:t>
            </a:r>
            <a:endParaRPr lang="uk-UA" sz="3600" smtClean="0">
              <a:solidFill>
                <a:srgbClr val="FFFF00"/>
              </a:solidFill>
            </a:endParaRPr>
          </a:p>
        </p:txBody>
      </p:sp>
      <p:sp>
        <p:nvSpPr>
          <p:cNvPr id="28674" name="Содержимое 2"/>
          <p:cNvSpPr>
            <a:spLocks noGrp="1"/>
          </p:cNvSpPr>
          <p:nvPr>
            <p:ph idx="1"/>
          </p:nvPr>
        </p:nvSpPr>
        <p:spPr>
          <a:xfrm>
            <a:off x="500063" y="1571625"/>
            <a:ext cx="8229600" cy="3543300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endParaRPr lang="uk-UA" smtClean="0"/>
          </a:p>
          <a:p>
            <a:pPr eaLnBrk="1" hangingPunct="1"/>
            <a:r>
              <a:rPr lang="uk-UA" smtClean="0"/>
              <a:t>Мене вразило …</a:t>
            </a:r>
          </a:p>
          <a:p>
            <a:pPr eaLnBrk="1" hangingPunct="1"/>
            <a:r>
              <a:rPr lang="uk-UA" smtClean="0"/>
              <a:t>Лесю Українку я вважаю …</a:t>
            </a:r>
          </a:p>
          <a:p>
            <a:pPr eaLnBrk="1" hangingPunct="1">
              <a:buFont typeface="Arial" charset="0"/>
              <a:buNone/>
            </a:pPr>
            <a:endParaRPr lang="uk-UA" smtClean="0"/>
          </a:p>
          <a:p>
            <a:pPr algn="ctr" eaLnBrk="1" hangingPunct="1">
              <a:buFont typeface="Arial" charset="0"/>
              <a:buNone/>
            </a:pPr>
            <a:r>
              <a:rPr lang="uk-UA" b="1" smtClean="0">
                <a:solidFill>
                  <a:srgbClr val="FFFF00"/>
                </a:solidFill>
              </a:rPr>
              <a:t>Які риси характеру ви хотіли б запозичити у Лесі Українки?</a:t>
            </a:r>
          </a:p>
          <a:p>
            <a:pPr eaLnBrk="1" hangingPunct="1">
              <a:buFont typeface="Arial" charset="0"/>
              <a:buNone/>
            </a:pPr>
            <a:endParaRPr lang="uk-UA" smtClean="0"/>
          </a:p>
        </p:txBody>
      </p:sp>
      <p:pic>
        <p:nvPicPr>
          <p:cNvPr id="4" name="Picture 5" descr="C:\Documents and Settings\Учитель\Рабочий стол\орнаменти\37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E1EAE5"/>
              </a:clrFrom>
              <a:clrTo>
                <a:srgbClr val="E1EAE5">
                  <a:alpha val="0"/>
                </a:srgbClr>
              </a:clrTo>
            </a:clrChange>
          </a:blip>
          <a:srcRect l="2083" r="3125"/>
          <a:stretch>
            <a:fillRect/>
          </a:stretch>
        </p:blipFill>
        <p:spPr bwMode="auto">
          <a:xfrm>
            <a:off x="0" y="5000636"/>
            <a:ext cx="9144000" cy="1857364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28676" name="Picture 2" descr="F:\Мои документы\Изображение\малюнки для презентаций\все для оформлення презентацій\Використані малюнки\dbdee13c60c9204fee7ec8d256b5f9fa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88" y="198438"/>
            <a:ext cx="1571625" cy="1897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00760" y="1000108"/>
            <a:ext cx="2800350" cy="28956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C:\Documents and Settings\Учитель\Рабочий стол\орнаменти\37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E1EAE5"/>
              </a:clrFrom>
              <a:clrTo>
                <a:srgbClr val="E1EAE5">
                  <a:alpha val="0"/>
                </a:srgbClr>
              </a:clrTo>
            </a:clrChange>
          </a:blip>
          <a:srcRect l="2083" r="3125"/>
          <a:stretch>
            <a:fillRect/>
          </a:stretch>
        </p:blipFill>
        <p:spPr bwMode="auto">
          <a:xfrm rot="5400000">
            <a:off x="-2428887" y="2428883"/>
            <a:ext cx="6858003" cy="2000233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71625" y="5357813"/>
            <a:ext cx="7358063" cy="1071562"/>
          </a:xfrm>
        </p:spPr>
        <p:txBody>
          <a:bodyPr rtlCol="0">
            <a:normAutofit fontScale="250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sz="11200" b="1" i="1" dirty="0" smtClean="0">
                <a:solidFill>
                  <a:schemeClr val="tx1"/>
                </a:solidFill>
                <a:latin typeface="+mj-lt"/>
              </a:rPr>
              <a:t>Хто відчув насолоду творчості, для того вже всі інші насолоди не існують.</a:t>
            </a:r>
            <a:endParaRPr lang="uk-UA" sz="11200" dirty="0" smtClean="0">
              <a:solidFill>
                <a:schemeClr val="tx1"/>
              </a:solidFill>
              <a:latin typeface="+mj-lt"/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sz="11200" b="1" i="1" dirty="0" smtClean="0">
                <a:solidFill>
                  <a:schemeClr val="tx1"/>
                </a:solidFill>
                <a:latin typeface="+mj-lt"/>
              </a:rPr>
              <a:t>                                                   А.Чехов</a:t>
            </a:r>
            <a:endParaRPr lang="uk-UA" sz="11200" dirty="0" smtClean="0">
              <a:solidFill>
                <a:schemeClr val="tx1"/>
              </a:solidFill>
              <a:latin typeface="+mj-lt"/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z="4400" b="1" dirty="0">
              <a:solidFill>
                <a:schemeClr val="tx1"/>
              </a:solidFill>
            </a:endParaRPr>
          </a:p>
        </p:txBody>
      </p:sp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>
          <a:xfrm>
            <a:off x="1143000" y="0"/>
            <a:ext cx="7772400" cy="1000125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uk-UA" sz="4000" b="1" i="1" dirty="0" smtClean="0"/>
              <a:t/>
            </a:r>
            <a:br>
              <a:rPr lang="uk-UA" sz="4000" b="1" i="1" dirty="0" smtClean="0"/>
            </a:br>
            <a:r>
              <a:rPr lang="uk-UA" sz="4000" b="1" i="1" dirty="0" smtClean="0"/>
              <a:t/>
            </a:r>
            <a:br>
              <a:rPr lang="uk-UA" sz="4000" b="1" i="1" dirty="0" smtClean="0"/>
            </a:br>
            <a:r>
              <a:rPr lang="uk-UA" sz="3100" b="1" i="1" dirty="0" smtClean="0"/>
              <a:t>Творчість – рушійна сила, </a:t>
            </a:r>
            <a:br>
              <a:rPr lang="uk-UA" sz="3100" b="1" i="1" dirty="0" smtClean="0"/>
            </a:br>
            <a:r>
              <a:rPr lang="uk-UA" sz="3100" b="1" i="1" dirty="0" smtClean="0"/>
              <a:t>яка підтримує в нас життя. </a:t>
            </a:r>
            <a:br>
              <a:rPr lang="uk-UA" sz="3100" b="1" i="1" dirty="0" smtClean="0"/>
            </a:br>
            <a:r>
              <a:rPr lang="uk-UA" sz="3100" b="1" i="1" dirty="0" smtClean="0"/>
              <a:t>                                                       М.</a:t>
            </a:r>
            <a:r>
              <a:rPr lang="uk-UA" sz="3100" b="1" i="1" dirty="0" err="1" smtClean="0"/>
              <a:t>Венс</a:t>
            </a:r>
            <a:r>
              <a:rPr lang="uk-UA" sz="3100" dirty="0" smtClean="0"/>
              <a:t/>
            </a:r>
            <a:br>
              <a:rPr lang="uk-UA" sz="3100" dirty="0" smtClean="0"/>
            </a:br>
            <a:endParaRPr lang="uk-UA" sz="3100" dirty="0"/>
          </a:p>
        </p:txBody>
      </p:sp>
      <p:pic>
        <p:nvPicPr>
          <p:cNvPr id="5" name="Рисунок 50" descr="Леся Українка. Фото 1896 р.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868" y="1428736"/>
            <a:ext cx="2714643" cy="379649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Заголовок 1"/>
          <p:cNvSpPr>
            <a:spLocks noGrp="1"/>
          </p:cNvSpPr>
          <p:nvPr>
            <p:ph type="title"/>
          </p:nvPr>
        </p:nvSpPr>
        <p:spPr>
          <a:xfrm>
            <a:off x="285750" y="2500313"/>
            <a:ext cx="8229600" cy="582612"/>
          </a:xfrm>
        </p:spPr>
        <p:txBody>
          <a:bodyPr/>
          <a:lstStyle/>
          <a:p>
            <a:pPr eaLnBrk="1" hangingPunct="1"/>
            <a:r>
              <a:rPr lang="uk-UA" sz="3600" b="1" smtClean="0">
                <a:solidFill>
                  <a:srgbClr val="FFFF00"/>
                </a:solidFill>
              </a:rPr>
              <a:t>Домашнє завдання</a:t>
            </a:r>
            <a:endParaRPr lang="uk-UA" sz="3600" smtClean="0">
              <a:solidFill>
                <a:srgbClr val="FFFF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50" y="3143250"/>
            <a:ext cx="8229600" cy="1757363"/>
          </a:xfrm>
        </p:spPr>
        <p:txBody>
          <a:bodyPr rtlCol="0">
            <a:normAutofit fontScale="925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uk-UA" dirty="0" smtClean="0"/>
              <a:t>Повторити біографію Лесі Українки (с.122-123).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uk-UA" dirty="0" smtClean="0"/>
              <a:t>Опрацювати поезію «Давня весна»: скласти 5 запитань до неї.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uk-UA" dirty="0"/>
          </a:p>
        </p:txBody>
      </p:sp>
      <p:pic>
        <p:nvPicPr>
          <p:cNvPr id="4" name="Picture 5" descr="C:\Documents and Settings\Учитель\Рабочий стол\орнаменти\37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E1EAE5"/>
              </a:clrFrom>
              <a:clrTo>
                <a:srgbClr val="E1EAE5">
                  <a:alpha val="0"/>
                </a:srgbClr>
              </a:clrTo>
            </a:clrChange>
          </a:blip>
          <a:srcRect l="2083" r="3125"/>
          <a:stretch>
            <a:fillRect/>
          </a:stretch>
        </p:blipFill>
        <p:spPr bwMode="auto">
          <a:xfrm>
            <a:off x="0" y="5000636"/>
            <a:ext cx="9144000" cy="1857364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6" name="Picture 1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43240" y="214290"/>
            <a:ext cx="2314579" cy="23145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Заголовок 4"/>
          <p:cNvSpPr>
            <a:spLocks noGrp="1"/>
          </p:cNvSpPr>
          <p:nvPr>
            <p:ph type="ctrTitle"/>
          </p:nvPr>
        </p:nvSpPr>
        <p:spPr>
          <a:xfrm>
            <a:off x="500063" y="214313"/>
            <a:ext cx="7772400" cy="642937"/>
          </a:xfrm>
        </p:spPr>
        <p:txBody>
          <a:bodyPr/>
          <a:lstStyle/>
          <a:p>
            <a:pPr eaLnBrk="1" hangingPunct="1"/>
            <a:r>
              <a:rPr lang="uk-UA" sz="3600" b="1" smtClean="0">
                <a:solidFill>
                  <a:srgbClr val="FFFF00"/>
                </a:solidFill>
              </a:rPr>
              <a:t>ХТО Я?</a:t>
            </a:r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>
          <a:xfrm>
            <a:off x="1714500" y="2000250"/>
            <a:ext cx="6400800" cy="17526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uk-UA" dirty="0"/>
          </a:p>
        </p:txBody>
      </p:sp>
      <p:pic>
        <p:nvPicPr>
          <p:cNvPr id="14339" name="Picture 2" descr="C:\Users\Елена\Pictures\Рисунок3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857250"/>
            <a:ext cx="9144000" cy="600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хто я 1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1428750" y="1785938"/>
            <a:ext cx="6357938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 fullScrn="1">
              <p:cMediaNode>
                <p:cTn id="7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61" name="Группа 13"/>
          <p:cNvGrpSpPr>
            <a:grpSpLocks/>
          </p:cNvGrpSpPr>
          <p:nvPr/>
        </p:nvGrpSpPr>
        <p:grpSpPr bwMode="auto">
          <a:xfrm rot="10800000">
            <a:off x="5546725" y="0"/>
            <a:ext cx="3597275" cy="2741613"/>
            <a:chOff x="152400" y="4269574"/>
            <a:chExt cx="3598050" cy="2740826"/>
          </a:xfrm>
        </p:grpSpPr>
        <p:pic>
          <p:nvPicPr>
            <p:cNvPr id="12" name="Picture 4" descr="C:\Documents and Settings\Учитель\Рабочий стол\орнаменти\37.jpg"/>
            <p:cNvPicPr>
              <a:picLocks noChangeAspect="1" noChangeArrowheads="1"/>
            </p:cNvPicPr>
            <p:nvPr/>
          </p:nvPicPr>
          <p:blipFill>
            <a:blip r:embed="rId2" cstate="print"/>
            <a:srcRect l="3036" t="4792" r="2834"/>
            <a:stretch>
              <a:fillRect/>
            </a:stretch>
          </p:blipFill>
          <p:spPr bwMode="auto">
            <a:xfrm rot="16200000">
              <a:off x="-632522" y="5054496"/>
              <a:ext cx="2740826" cy="1170982"/>
            </a:xfrm>
            <a:prstGeom prst="rect">
              <a:avLst/>
            </a:prstGeom>
            <a:noFill/>
            <a:effectLst>
              <a:softEdge rad="127000"/>
            </a:effectLst>
          </p:spPr>
        </p:pic>
        <p:pic>
          <p:nvPicPr>
            <p:cNvPr id="13" name="Picture 4" descr="C:\Documents and Settings\Учитель\Рабочий стол\орнаменти\37.jpg"/>
            <p:cNvPicPr>
              <a:picLocks noChangeAspect="1" noChangeArrowheads="1"/>
            </p:cNvPicPr>
            <p:nvPr/>
          </p:nvPicPr>
          <p:blipFill>
            <a:blip r:embed="rId2" cstate="print"/>
            <a:srcRect l="3036" t="4792" r="2834"/>
            <a:stretch>
              <a:fillRect/>
            </a:stretch>
          </p:blipFill>
          <p:spPr bwMode="auto">
            <a:xfrm rot="10800000">
              <a:off x="1009624" y="5839418"/>
              <a:ext cx="2740826" cy="1170982"/>
            </a:xfrm>
            <a:prstGeom prst="rect">
              <a:avLst/>
            </a:prstGeom>
            <a:noFill/>
            <a:effectLst>
              <a:softEdge rad="127000"/>
            </a:effectLst>
          </p:spPr>
        </p:pic>
      </p:grpSp>
      <p:pic>
        <p:nvPicPr>
          <p:cNvPr id="9" name="Содержимое 8" descr="lesja-4-1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214414" y="1428736"/>
            <a:ext cx="2985588" cy="4357718"/>
          </a:xfrm>
          <a:prstGeom prst="ellipse">
            <a:avLst/>
          </a:prstGeom>
          <a:effectLst>
            <a:softEdge rad="112500"/>
          </a:effectLst>
        </p:spPr>
      </p:pic>
      <p:sp>
        <p:nvSpPr>
          <p:cNvPr id="10" name="Прямоугольник 9"/>
          <p:cNvSpPr/>
          <p:nvPr/>
        </p:nvSpPr>
        <p:spPr>
          <a:xfrm>
            <a:off x="1357290" y="5857892"/>
            <a:ext cx="2810385" cy="707886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(1871-1913)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857224" y="0"/>
            <a:ext cx="3643338" cy="156966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4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 Леся Українка</a:t>
            </a:r>
            <a:endParaRPr lang="ru-RU" sz="4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</a:endParaRPr>
          </a:p>
        </p:txBody>
      </p:sp>
      <p:sp>
        <p:nvSpPr>
          <p:cNvPr id="16" name="Заголовок 1"/>
          <p:cNvSpPr txBox="1">
            <a:spLocks/>
          </p:cNvSpPr>
          <p:nvPr/>
        </p:nvSpPr>
        <p:spPr>
          <a:xfrm>
            <a:off x="3714750" y="2714625"/>
            <a:ext cx="5429250" cy="2214563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uk-UA" sz="2800" b="1" dirty="0">
                <a:latin typeface="+mn-lt"/>
                <a:ea typeface="+mj-ea"/>
                <a:cs typeface="+mj-cs"/>
              </a:rPr>
              <a:t>Хто вам сказав, що я слабка,                    </a:t>
            </a:r>
            <a:br>
              <a:rPr lang="uk-UA" sz="2800" b="1" dirty="0">
                <a:latin typeface="+mn-lt"/>
                <a:ea typeface="+mj-ea"/>
                <a:cs typeface="+mj-cs"/>
              </a:rPr>
            </a:br>
            <a:r>
              <a:rPr lang="uk-UA" sz="2800" b="1" dirty="0">
                <a:latin typeface="+mn-lt"/>
                <a:ea typeface="+mj-ea"/>
                <a:cs typeface="+mj-cs"/>
              </a:rPr>
              <a:t>що я корюся долі?                                         </a:t>
            </a:r>
            <a:br>
              <a:rPr lang="uk-UA" sz="2800" b="1" dirty="0">
                <a:latin typeface="+mn-lt"/>
                <a:ea typeface="+mj-ea"/>
                <a:cs typeface="+mj-cs"/>
              </a:rPr>
            </a:br>
            <a:r>
              <a:rPr lang="uk-UA" sz="2800" b="1" dirty="0">
                <a:latin typeface="+mn-lt"/>
                <a:ea typeface="+mj-ea"/>
                <a:cs typeface="+mj-cs"/>
              </a:rPr>
              <a:t>Хіба тремтить моя рука                         </a:t>
            </a:r>
            <a:br>
              <a:rPr lang="uk-UA" sz="2800" b="1" dirty="0">
                <a:latin typeface="+mn-lt"/>
                <a:ea typeface="+mj-ea"/>
                <a:cs typeface="+mj-cs"/>
              </a:rPr>
            </a:br>
            <a:r>
              <a:rPr lang="uk-UA" sz="2800" b="1" dirty="0">
                <a:latin typeface="+mn-lt"/>
                <a:ea typeface="+mj-ea"/>
                <a:cs typeface="+mj-cs"/>
              </a:rPr>
              <a:t>чи пісня й думка кволі?  </a:t>
            </a:r>
            <a:r>
              <a:rPr lang="uk-UA" sz="2800" dirty="0">
                <a:latin typeface="+mn-lt"/>
                <a:ea typeface="+mj-ea"/>
                <a:cs typeface="+mj-cs"/>
              </a:rPr>
              <a:t>                                </a:t>
            </a:r>
            <a:endParaRPr lang="ru-RU" sz="2800" dirty="0">
              <a:latin typeface="+mn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535562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14678" y="1643050"/>
            <a:ext cx="2946784" cy="2357427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3" name="Рисунок 2" descr="vol10-097-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58016" y="428604"/>
            <a:ext cx="1775713" cy="2428892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4" name="Рисунок 3" descr="lu_1896_big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429388" y="3286124"/>
            <a:ext cx="2186940" cy="3048000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5" name="Рисунок 4" descr="lesya_6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14348" y="3250674"/>
            <a:ext cx="2139557" cy="3109954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6" name="Picture 25" descr="pchilka_olena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42910" y="357166"/>
            <a:ext cx="1857388" cy="2425804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sp>
        <p:nvSpPr>
          <p:cNvPr id="16390" name="TextBox 6"/>
          <p:cNvSpPr txBox="1">
            <a:spLocks noChangeArrowheads="1"/>
          </p:cNvSpPr>
          <p:nvPr/>
        </p:nvSpPr>
        <p:spPr bwMode="auto">
          <a:xfrm>
            <a:off x="2928938" y="4071938"/>
            <a:ext cx="350043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b="1">
                <a:latin typeface="Calibri" pitchFamily="34" charset="0"/>
              </a:rPr>
              <a:t>Леся з мамою </a:t>
            </a:r>
            <a:r>
              <a:rPr lang="uk-UA">
                <a:latin typeface="Calibri" pitchFamily="34" charset="0"/>
              </a:rPr>
              <a:t>       </a:t>
            </a:r>
            <a:endParaRPr lang="ru-RU">
              <a:latin typeface="Calibri" pitchFamily="34" charset="0"/>
            </a:endParaRPr>
          </a:p>
        </p:txBody>
      </p:sp>
      <p:sp>
        <p:nvSpPr>
          <p:cNvPr id="16391" name="TextBox 7"/>
          <p:cNvSpPr txBox="1">
            <a:spLocks noChangeArrowheads="1"/>
          </p:cNvSpPr>
          <p:nvPr/>
        </p:nvSpPr>
        <p:spPr bwMode="auto">
          <a:xfrm>
            <a:off x="5138738" y="285750"/>
            <a:ext cx="13747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uk-UA" b="1">
                <a:latin typeface="Calibri" pitchFamily="34" charset="0"/>
              </a:rPr>
              <a:t>Батько Лесі </a:t>
            </a:r>
            <a:endParaRPr lang="ru-RU" b="1">
              <a:latin typeface="Calibri" pitchFamily="34" charset="0"/>
            </a:endParaRPr>
          </a:p>
        </p:txBody>
      </p:sp>
      <p:sp>
        <p:nvSpPr>
          <p:cNvPr id="16392" name="TextBox 8"/>
          <p:cNvSpPr txBox="1">
            <a:spLocks noChangeArrowheads="1"/>
          </p:cNvSpPr>
          <p:nvPr/>
        </p:nvSpPr>
        <p:spPr bwMode="auto">
          <a:xfrm>
            <a:off x="2930525" y="285750"/>
            <a:ext cx="128746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uk-UA" b="1">
                <a:latin typeface="Calibri" pitchFamily="34" charset="0"/>
              </a:rPr>
              <a:t>Мама Лесі </a:t>
            </a:r>
            <a:endParaRPr lang="ru-RU" b="1">
              <a:latin typeface="Calibri" pitchFamily="34" charset="0"/>
            </a:endParaRPr>
          </a:p>
        </p:txBody>
      </p:sp>
      <p:sp>
        <p:nvSpPr>
          <p:cNvPr id="16393" name="TextBox 9"/>
          <p:cNvSpPr txBox="1">
            <a:spLocks noChangeArrowheads="1"/>
          </p:cNvSpPr>
          <p:nvPr/>
        </p:nvSpPr>
        <p:spPr bwMode="auto">
          <a:xfrm>
            <a:off x="285750" y="6488113"/>
            <a:ext cx="301466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b="1">
                <a:latin typeface="Calibri" pitchFamily="34" charset="0"/>
              </a:rPr>
              <a:t>Леся з братом  Михайлом</a:t>
            </a:r>
            <a:endParaRPr lang="ru-RU" b="1">
              <a:latin typeface="Calibri" pitchFamily="34" charset="0"/>
            </a:endParaRPr>
          </a:p>
        </p:txBody>
      </p:sp>
      <p:sp>
        <p:nvSpPr>
          <p:cNvPr id="16394" name="TextBox 10"/>
          <p:cNvSpPr txBox="1">
            <a:spLocks noChangeArrowheads="1"/>
          </p:cNvSpPr>
          <p:nvPr/>
        </p:nvSpPr>
        <p:spPr bwMode="auto">
          <a:xfrm>
            <a:off x="6572250" y="6488113"/>
            <a:ext cx="197961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b="1">
                <a:latin typeface="Calibri" pitchFamily="34" charset="0"/>
              </a:rPr>
              <a:t>Леся з сестрами</a:t>
            </a:r>
            <a:endParaRPr lang="ru-RU" b="1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C:\Documents and Settings\Учитель\Рабочий стол\орнаменти\37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E1EAE5"/>
              </a:clrFrom>
              <a:clrTo>
                <a:srgbClr val="E1EAE5">
                  <a:alpha val="0"/>
                </a:srgbClr>
              </a:clrTo>
            </a:clrChange>
          </a:blip>
          <a:srcRect l="2083" r="3125"/>
          <a:stretch>
            <a:fillRect/>
          </a:stretch>
        </p:blipFill>
        <p:spPr bwMode="auto">
          <a:xfrm rot="5400000">
            <a:off x="-2428887" y="2428883"/>
            <a:ext cx="6858003" cy="2000233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17410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71625" y="1071563"/>
            <a:ext cx="7358063" cy="3571875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endParaRPr lang="uk-UA" i="1" smtClean="0">
              <a:solidFill>
                <a:schemeClr val="tx1"/>
              </a:solidFill>
            </a:endParaRPr>
          </a:p>
          <a:p>
            <a:pPr eaLnBrk="1" hangingPunct="1">
              <a:lnSpc>
                <a:spcPct val="80000"/>
              </a:lnSpc>
            </a:pPr>
            <a:r>
              <a:rPr lang="uk-UA" b="1" smtClean="0">
                <a:solidFill>
                  <a:schemeClr val="tx1"/>
                </a:solidFill>
              </a:rPr>
              <a:t>Леся Українка. </a:t>
            </a:r>
          </a:p>
          <a:p>
            <a:pPr eaLnBrk="1" hangingPunct="1">
              <a:lnSpc>
                <a:spcPct val="80000"/>
              </a:lnSpc>
            </a:pPr>
            <a:r>
              <a:rPr lang="uk-UA" b="1" smtClean="0">
                <a:solidFill>
                  <a:schemeClr val="tx1"/>
                </a:solidFill>
              </a:rPr>
              <a:t>Розповідь про життя поетеси, її мужність і силу духу. Потужне ліричне начало, романтичність, волелюбність, оптимізм, мрія і дійсність як провідні мотиви. Поезія «Ви щасливі, пречистії зорі»</a:t>
            </a:r>
          </a:p>
          <a:p>
            <a:pPr eaLnBrk="1" hangingPunct="1">
              <a:lnSpc>
                <a:spcPct val="80000"/>
              </a:lnSpc>
            </a:pPr>
            <a:endParaRPr lang="uk-UA" sz="3600" smtClean="0">
              <a:solidFill>
                <a:schemeClr val="tx1"/>
              </a:solidFill>
            </a:endParaRPr>
          </a:p>
          <a:p>
            <a:pPr eaLnBrk="1" hangingPunct="1">
              <a:lnSpc>
                <a:spcPct val="80000"/>
              </a:lnSpc>
            </a:pPr>
            <a:r>
              <a:rPr lang="uk-UA" sz="3600" b="1" i="1" smtClean="0">
                <a:solidFill>
                  <a:schemeClr val="tx1"/>
                </a:solidFill>
              </a:rPr>
              <a:t>                       </a:t>
            </a:r>
            <a:endParaRPr lang="uk-UA" sz="3600" smtClean="0">
              <a:solidFill>
                <a:schemeClr val="tx1"/>
              </a:solidFill>
            </a:endParaRPr>
          </a:p>
          <a:p>
            <a:pPr eaLnBrk="1" hangingPunct="1">
              <a:lnSpc>
                <a:spcPct val="80000"/>
              </a:lnSpc>
            </a:pPr>
            <a:endParaRPr lang="ru-RU" sz="1100" b="1" smtClean="0">
              <a:solidFill>
                <a:schemeClr val="tx1"/>
              </a:solidFill>
            </a:endParaRPr>
          </a:p>
        </p:txBody>
      </p:sp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>
          <a:xfrm>
            <a:off x="1143000" y="357188"/>
            <a:ext cx="7772400" cy="1000125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uk-UA" sz="4000" b="1" i="1" dirty="0" smtClean="0"/>
              <a:t/>
            </a:r>
            <a:br>
              <a:rPr lang="uk-UA" sz="4000" b="1" i="1" dirty="0" smtClean="0"/>
            </a:br>
            <a:r>
              <a:rPr lang="uk-UA" sz="4000" b="1" i="1" dirty="0" smtClean="0"/>
              <a:t/>
            </a:r>
            <a:br>
              <a:rPr lang="uk-UA" sz="4000" b="1" i="1" dirty="0" smtClean="0"/>
            </a:br>
            <a:r>
              <a:rPr lang="uk-UA" sz="4000" b="1" i="1" dirty="0" smtClean="0">
                <a:solidFill>
                  <a:srgbClr val="FFFF00"/>
                </a:solidFill>
              </a:rPr>
              <a:t>ТЕМА УРОКУ: </a:t>
            </a:r>
            <a:br>
              <a:rPr lang="uk-UA" sz="4000" b="1" i="1" dirty="0" smtClean="0">
                <a:solidFill>
                  <a:srgbClr val="FFFF00"/>
                </a:solidFill>
              </a:rPr>
            </a:br>
            <a:r>
              <a:rPr lang="uk-UA" sz="4000" b="1" i="1" dirty="0" smtClean="0"/>
              <a:t>             </a:t>
            </a:r>
            <a:r>
              <a:rPr lang="uk-UA" dirty="0" smtClean="0"/>
              <a:t/>
            </a:r>
            <a:br>
              <a:rPr lang="uk-UA" dirty="0" smtClean="0"/>
            </a:br>
            <a:endParaRPr lang="uk-UA" dirty="0"/>
          </a:p>
        </p:txBody>
      </p:sp>
      <p:pic>
        <p:nvPicPr>
          <p:cNvPr id="17412" name="Picture 2" descr="AG00218_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15063" y="4500563"/>
            <a:ext cx="2214562" cy="200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214438" y="214313"/>
            <a:ext cx="7000875" cy="64611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600" b="1" dirty="0">
                <a:solidFill>
                  <a:srgbClr val="FFFF00"/>
                </a:solidFill>
                <a:latin typeface="+mj-lt"/>
              </a:rPr>
              <a:t>Обличчя української історії</a:t>
            </a:r>
            <a:endParaRPr lang="uk-UA" sz="3600" dirty="0">
              <a:solidFill>
                <a:srgbClr val="FFFF00"/>
              </a:solidFill>
              <a:latin typeface="+mj-lt"/>
            </a:endParaRPr>
          </a:p>
        </p:txBody>
      </p:sp>
      <p:pic>
        <p:nvPicPr>
          <p:cNvPr id="18434" name="Picture 2" descr="C:\Users\Елена\Pictures\Рисунок3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857250"/>
            <a:ext cx="9144000" cy="600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Леся Українка1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1500188" y="1857375"/>
            <a:ext cx="6286500" cy="407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 fullScrn="1">
              <p:cMediaNode>
                <p:cTn id="7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C:\Documents and Settings\Учитель\Рабочий стол\орнаменти\37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E1EAE5"/>
              </a:clrFrom>
              <a:clrTo>
                <a:srgbClr val="E1EAE5">
                  <a:alpha val="0"/>
                </a:srgbClr>
              </a:clrTo>
            </a:clrChange>
          </a:blip>
          <a:srcRect l="2083" r="3125"/>
          <a:stretch>
            <a:fillRect/>
          </a:stretch>
        </p:blipFill>
        <p:spPr bwMode="auto">
          <a:xfrm rot="5400000">
            <a:off x="-2428887" y="2428883"/>
            <a:ext cx="6858003" cy="2000233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2143125" y="214313"/>
            <a:ext cx="6429375" cy="64611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600" b="1" dirty="0">
                <a:solidFill>
                  <a:srgbClr val="FFFF00"/>
                </a:solidFill>
                <a:latin typeface="+mj-lt"/>
              </a:rPr>
              <a:t>Віднови  інформацію</a:t>
            </a:r>
            <a:endParaRPr lang="uk-UA" sz="3600" dirty="0">
              <a:solidFill>
                <a:srgbClr val="FFFF00"/>
              </a:solidFill>
              <a:latin typeface="+mj-lt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857375" y="857250"/>
          <a:ext cx="6929438" cy="5905500"/>
        </p:xfrm>
        <a:graphic>
          <a:graphicData uri="http://schemas.openxmlformats.org/drawingml/2006/table">
            <a:tbl>
              <a:tblPr/>
              <a:tblGrid>
                <a:gridCol w="1471681"/>
                <a:gridCol w="5457805"/>
              </a:tblGrid>
              <a:tr h="40448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b="1" i="1" dirty="0">
                          <a:solidFill>
                            <a:srgbClr val="FFFF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Дата </a:t>
                      </a:r>
                      <a:endParaRPr lang="uk-UA" sz="16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b="1" i="1" dirty="0">
                          <a:solidFill>
                            <a:srgbClr val="FFFF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Подія </a:t>
                      </a:r>
                      <a:endParaRPr lang="uk-UA" sz="16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706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b="1" dirty="0">
                          <a:latin typeface="Times New Roman"/>
                          <a:ea typeface="Calibri"/>
                          <a:cs typeface="Times New Roman"/>
                        </a:rPr>
                        <a:t>25 лютого 1871 року</a:t>
                      </a:r>
                      <a:endParaRPr lang="uk-UA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6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706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6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b="1" dirty="0">
                          <a:latin typeface="Times New Roman"/>
                          <a:ea typeface="Calibri"/>
                          <a:cs typeface="Times New Roman"/>
                        </a:rPr>
                        <a:t>Перший вірш «Надія»</a:t>
                      </a:r>
                      <a:endParaRPr lang="uk-UA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706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b="1" dirty="0">
                          <a:latin typeface="Times New Roman"/>
                          <a:ea typeface="Calibri"/>
                          <a:cs typeface="Times New Roman"/>
                        </a:rPr>
                        <a:t>6 січня 1881р.</a:t>
                      </a:r>
                      <a:endParaRPr lang="uk-UA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b="1" dirty="0">
                          <a:latin typeface="Times New Roman"/>
                          <a:ea typeface="Calibri"/>
                          <a:cs typeface="Times New Roman"/>
                        </a:rPr>
                        <a:t>Перебувала у Луцьку, під час освячення води промочила ноги і почала тяжко хворіти</a:t>
                      </a:r>
                      <a:endParaRPr lang="uk-UA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706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b="1" dirty="0">
                          <a:latin typeface="Times New Roman"/>
                          <a:ea typeface="Calibri"/>
                          <a:cs typeface="Times New Roman"/>
                        </a:rPr>
                        <a:t>1883р.</a:t>
                      </a:r>
                      <a:endParaRPr lang="uk-UA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6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706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b="1" dirty="0">
                          <a:latin typeface="Times New Roman"/>
                          <a:ea typeface="Calibri"/>
                          <a:cs typeface="Times New Roman"/>
                        </a:rPr>
                        <a:t>1884р.</a:t>
                      </a:r>
                      <a:endParaRPr lang="uk-UA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b="1" dirty="0">
                          <a:latin typeface="Times New Roman"/>
                          <a:ea typeface="Calibri"/>
                          <a:cs typeface="Times New Roman"/>
                        </a:rPr>
                        <a:t>Починає друкувати поезії в альманасі «Зоря» під псевдонімом Леся Українка</a:t>
                      </a:r>
                      <a:endParaRPr lang="uk-UA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706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6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b="1" dirty="0">
                          <a:latin typeface="Times New Roman"/>
                          <a:ea typeface="Calibri"/>
                          <a:cs typeface="Times New Roman"/>
                        </a:rPr>
                        <a:t>Написала для молодшої сестри книжку «Стародавня історія східних народів»</a:t>
                      </a:r>
                      <a:endParaRPr lang="uk-UA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706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b="1" dirty="0">
                          <a:latin typeface="Times New Roman"/>
                          <a:ea typeface="Calibri"/>
                          <a:cs typeface="Times New Roman"/>
                        </a:rPr>
                        <a:t>1893р.</a:t>
                      </a:r>
                      <a:endParaRPr lang="uk-UA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6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706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b="1" dirty="0">
                          <a:latin typeface="Times New Roman"/>
                          <a:ea typeface="Calibri"/>
                          <a:cs typeface="Times New Roman"/>
                        </a:rPr>
                        <a:t>1899р. </a:t>
                      </a:r>
                      <a:endParaRPr lang="uk-UA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6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7413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b="1" dirty="0">
                          <a:latin typeface="Times New Roman"/>
                          <a:ea typeface="Calibri"/>
                          <a:cs typeface="Times New Roman"/>
                        </a:rPr>
                        <a:t>1902р.</a:t>
                      </a:r>
                      <a:endParaRPr lang="uk-UA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b="1" dirty="0">
                          <a:latin typeface="Times New Roman"/>
                          <a:ea typeface="Calibri"/>
                          <a:cs typeface="Times New Roman"/>
                        </a:rPr>
                        <a:t>Виходить друком збірка «Відгуки». Вона включає 30 віршів  і одну драматичну поему.</a:t>
                      </a:r>
                      <a:endParaRPr lang="uk-UA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706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b="1" dirty="0">
                          <a:latin typeface="Times New Roman"/>
                          <a:ea typeface="Calibri"/>
                          <a:cs typeface="Times New Roman"/>
                        </a:rPr>
                        <a:t>Одруження з відомим фольклористом Климентом Квіткою</a:t>
                      </a:r>
                      <a:endParaRPr lang="uk-UA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7413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6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b="1" dirty="0">
                          <a:latin typeface="Times New Roman"/>
                          <a:ea typeface="Calibri"/>
                          <a:cs typeface="Times New Roman"/>
                        </a:rPr>
                        <a:t>Померла у </a:t>
                      </a:r>
                      <a:r>
                        <a:rPr lang="uk-UA" sz="1600" b="1" dirty="0" err="1">
                          <a:latin typeface="Times New Roman"/>
                          <a:ea typeface="Calibri"/>
                          <a:cs typeface="Times New Roman"/>
                        </a:rPr>
                        <a:t>м.Сурамі</a:t>
                      </a:r>
                      <a:r>
                        <a:rPr lang="uk-UA" sz="1600" b="1" dirty="0">
                          <a:latin typeface="Times New Roman"/>
                          <a:ea typeface="Calibri"/>
                          <a:cs typeface="Times New Roman"/>
                        </a:rPr>
                        <a:t> (Грузія), де перебувала на лікуванні. Похована на Байковому кладовищі в </a:t>
                      </a:r>
                      <a:r>
                        <a:rPr lang="uk-UA" sz="1600" b="1" dirty="0" err="1">
                          <a:latin typeface="Times New Roman"/>
                          <a:ea typeface="Calibri"/>
                          <a:cs typeface="Times New Roman"/>
                        </a:rPr>
                        <a:t>м.Києві</a:t>
                      </a:r>
                      <a:endParaRPr lang="uk-UA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C:\Documents and Settings\Учитель\Рабочий стол\орнаменти\37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E1EAE5"/>
              </a:clrFrom>
              <a:clrTo>
                <a:srgbClr val="E1EAE5">
                  <a:alpha val="0"/>
                </a:srgbClr>
              </a:clrTo>
            </a:clrChange>
          </a:blip>
          <a:srcRect l="2083" r="3125"/>
          <a:stretch>
            <a:fillRect/>
          </a:stretch>
        </p:blipFill>
        <p:spPr bwMode="auto">
          <a:xfrm rot="5400000">
            <a:off x="-2428887" y="2428883"/>
            <a:ext cx="6858003" cy="2000233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1928813" y="214313"/>
            <a:ext cx="7000875" cy="64611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600" b="1" dirty="0">
                <a:solidFill>
                  <a:srgbClr val="FFFF00"/>
                </a:solidFill>
                <a:latin typeface="+mj-lt"/>
              </a:rPr>
              <a:t>Перевір</a:t>
            </a:r>
            <a:r>
              <a:rPr lang="ru-RU" sz="3600" b="1" dirty="0">
                <a:solidFill>
                  <a:srgbClr val="FFFF00"/>
                </a:solidFill>
                <a:latin typeface="+mj-lt"/>
              </a:rPr>
              <a:t> себе</a:t>
            </a:r>
            <a:endParaRPr lang="uk-UA" sz="3600" dirty="0">
              <a:solidFill>
                <a:srgbClr val="FFFF00"/>
              </a:solidFill>
              <a:latin typeface="+mj-lt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500188" y="928688"/>
          <a:ext cx="7429500" cy="5681662"/>
        </p:xfrm>
        <a:graphic>
          <a:graphicData uri="http://schemas.openxmlformats.org/drawingml/2006/table">
            <a:tbl>
              <a:tblPr/>
              <a:tblGrid>
                <a:gridCol w="1577885"/>
                <a:gridCol w="5851667"/>
              </a:tblGrid>
              <a:tr h="35719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b="1" i="1" dirty="0">
                          <a:solidFill>
                            <a:srgbClr val="FFFF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Дата </a:t>
                      </a:r>
                      <a:endParaRPr lang="uk-UA" sz="14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b="1" i="1" dirty="0">
                          <a:solidFill>
                            <a:srgbClr val="FFFF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Подія </a:t>
                      </a:r>
                      <a:endParaRPr lang="uk-UA" sz="14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006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>
                          <a:latin typeface="Times New Roman"/>
                          <a:ea typeface="Calibri"/>
                          <a:cs typeface="Times New Roman"/>
                        </a:rPr>
                        <a:t>25 лютого </a:t>
                      </a:r>
                      <a:endParaRPr lang="uk-UA" sz="1400" b="1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 smtClean="0">
                          <a:latin typeface="Times New Roman"/>
                          <a:ea typeface="Calibri"/>
                          <a:cs typeface="Times New Roman"/>
                        </a:rPr>
                        <a:t>1871 </a:t>
                      </a:r>
                      <a:r>
                        <a:rPr lang="uk-UA" sz="1400" b="1" dirty="0">
                          <a:latin typeface="Times New Roman"/>
                          <a:ea typeface="Calibri"/>
                          <a:cs typeface="Times New Roman"/>
                        </a:rPr>
                        <a:t>року</a:t>
                      </a:r>
                      <a:endParaRPr lang="uk-UA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>
                          <a:latin typeface="Times New Roman"/>
                          <a:ea typeface="Calibri"/>
                          <a:cs typeface="Times New Roman"/>
                        </a:rPr>
                        <a:t>Народилася в родині Петра Косача та Олени </a:t>
                      </a:r>
                      <a:r>
                        <a:rPr lang="uk-UA" sz="1400" b="1" dirty="0" err="1">
                          <a:latin typeface="Times New Roman"/>
                          <a:ea typeface="Calibri"/>
                          <a:cs typeface="Times New Roman"/>
                        </a:rPr>
                        <a:t>Драгоманової</a:t>
                      </a:r>
                      <a:r>
                        <a:rPr lang="uk-UA" sz="1400" b="1" dirty="0">
                          <a:latin typeface="Times New Roman"/>
                          <a:ea typeface="Calibri"/>
                          <a:cs typeface="Times New Roman"/>
                        </a:rPr>
                        <a:t> у місті Новоград-Волинському</a:t>
                      </a:r>
                      <a:endParaRPr lang="uk-UA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889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b="1">
                          <a:latin typeface="Times New Roman"/>
                          <a:ea typeface="Calibri"/>
                          <a:cs typeface="Times New Roman"/>
                        </a:rPr>
                        <a:t>1880 р.</a:t>
                      </a:r>
                      <a:endParaRPr lang="uk-UA" sz="1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>
                          <a:latin typeface="Times New Roman"/>
                          <a:ea typeface="Calibri"/>
                          <a:cs typeface="Times New Roman"/>
                        </a:rPr>
                        <a:t>Перший вірш «Надія»</a:t>
                      </a:r>
                      <a:endParaRPr lang="uk-UA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889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b="1">
                          <a:latin typeface="Times New Roman"/>
                          <a:ea typeface="Calibri"/>
                          <a:cs typeface="Times New Roman"/>
                        </a:rPr>
                        <a:t>6 січня 1881р.</a:t>
                      </a:r>
                      <a:endParaRPr lang="uk-UA" sz="1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>
                          <a:latin typeface="Times New Roman"/>
                          <a:ea typeface="Calibri"/>
                          <a:cs typeface="Times New Roman"/>
                        </a:rPr>
                        <a:t>Перебувала у Луцьку, під час освячення води застудилась і почала тяжко хворіти</a:t>
                      </a:r>
                      <a:endParaRPr lang="uk-UA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889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b="1">
                          <a:latin typeface="Times New Roman"/>
                          <a:ea typeface="Calibri"/>
                          <a:cs typeface="Times New Roman"/>
                        </a:rPr>
                        <a:t>1883р.</a:t>
                      </a:r>
                      <a:endParaRPr lang="uk-UA" sz="1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>
                          <a:latin typeface="Times New Roman"/>
                          <a:ea typeface="Calibri"/>
                          <a:cs typeface="Times New Roman"/>
                        </a:rPr>
                        <a:t>Перенесла операцію на лівій руці і мусила відмовитись від занять музикою</a:t>
                      </a:r>
                      <a:endParaRPr lang="uk-UA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889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b="1">
                          <a:latin typeface="Times New Roman"/>
                          <a:ea typeface="Calibri"/>
                          <a:cs typeface="Times New Roman"/>
                        </a:rPr>
                        <a:t>1884р.</a:t>
                      </a:r>
                      <a:endParaRPr lang="uk-UA" sz="1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>
                          <a:latin typeface="Times New Roman"/>
                          <a:ea typeface="Calibri"/>
                          <a:cs typeface="Times New Roman"/>
                        </a:rPr>
                        <a:t>Починає друкувати поезії в альманасі «Зоря» під псевдонімом Леся Українка</a:t>
                      </a:r>
                      <a:endParaRPr lang="uk-UA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889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b="1">
                          <a:latin typeface="Times New Roman"/>
                          <a:ea typeface="Calibri"/>
                          <a:cs typeface="Times New Roman"/>
                        </a:rPr>
                        <a:t>1890р.</a:t>
                      </a:r>
                      <a:endParaRPr lang="uk-UA" sz="1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>
                          <a:latin typeface="Times New Roman"/>
                          <a:ea typeface="Calibri"/>
                          <a:cs typeface="Times New Roman"/>
                        </a:rPr>
                        <a:t>Написала для молодшої сестри книжку «Стародавня історія східних народів»</a:t>
                      </a:r>
                      <a:endParaRPr lang="uk-UA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889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b="1">
                          <a:latin typeface="Times New Roman"/>
                          <a:ea typeface="Calibri"/>
                          <a:cs typeface="Times New Roman"/>
                        </a:rPr>
                        <a:t>1893р.</a:t>
                      </a:r>
                      <a:endParaRPr lang="uk-UA" sz="1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>
                          <a:latin typeface="Times New Roman"/>
                          <a:ea typeface="Calibri"/>
                          <a:cs typeface="Times New Roman"/>
                        </a:rPr>
                        <a:t>Виходить друком збірка «На крилах пісень». Вона включає 69 віршів і три поеми. </a:t>
                      </a:r>
                      <a:endParaRPr lang="uk-UA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889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b="1">
                          <a:latin typeface="Times New Roman"/>
                          <a:ea typeface="Calibri"/>
                          <a:cs typeface="Times New Roman"/>
                        </a:rPr>
                        <a:t>1899р. </a:t>
                      </a:r>
                      <a:endParaRPr lang="uk-UA" sz="1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>
                          <a:latin typeface="Times New Roman"/>
                          <a:ea typeface="Calibri"/>
                          <a:cs typeface="Times New Roman"/>
                        </a:rPr>
                        <a:t>Побачила світ збірка «Думи і мрії». Вона включає 50 віршів і дві поеми. </a:t>
                      </a:r>
                      <a:endParaRPr lang="uk-UA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889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b="1">
                          <a:latin typeface="Times New Roman"/>
                          <a:ea typeface="Calibri"/>
                          <a:cs typeface="Times New Roman"/>
                        </a:rPr>
                        <a:t>1902р.</a:t>
                      </a:r>
                      <a:endParaRPr lang="uk-UA" sz="1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>
                          <a:latin typeface="Times New Roman"/>
                          <a:ea typeface="Calibri"/>
                          <a:cs typeface="Times New Roman"/>
                        </a:rPr>
                        <a:t>Виходить друком збірка «Відгуки». Вона включає 30 віршів  і одну драматичну поему.</a:t>
                      </a:r>
                      <a:endParaRPr lang="uk-UA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889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b="1">
                          <a:latin typeface="Times New Roman"/>
                          <a:ea typeface="Calibri"/>
                          <a:cs typeface="Times New Roman"/>
                        </a:rPr>
                        <a:t>1907р.</a:t>
                      </a:r>
                      <a:endParaRPr lang="uk-UA" sz="1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>
                          <a:latin typeface="Times New Roman"/>
                          <a:ea typeface="Calibri"/>
                          <a:cs typeface="Times New Roman"/>
                        </a:rPr>
                        <a:t>Одруження з відомим фольклористом Климентом Квіткою</a:t>
                      </a:r>
                      <a:endParaRPr lang="uk-UA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092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b="1">
                          <a:latin typeface="Times New Roman"/>
                          <a:ea typeface="Calibri"/>
                          <a:cs typeface="Times New Roman"/>
                        </a:rPr>
                        <a:t>1 серпня 1913р. </a:t>
                      </a:r>
                      <a:endParaRPr lang="uk-UA" sz="1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>
                          <a:latin typeface="Times New Roman"/>
                          <a:ea typeface="Calibri"/>
                          <a:cs typeface="Times New Roman"/>
                        </a:rPr>
                        <a:t>Померла у </a:t>
                      </a:r>
                      <a:r>
                        <a:rPr lang="uk-UA" sz="1400" b="1" dirty="0" err="1">
                          <a:latin typeface="Times New Roman"/>
                          <a:ea typeface="Calibri"/>
                          <a:cs typeface="Times New Roman"/>
                        </a:rPr>
                        <a:t>м.Сурамі</a:t>
                      </a:r>
                      <a:r>
                        <a:rPr lang="uk-UA" sz="1400" b="1" dirty="0">
                          <a:latin typeface="Times New Roman"/>
                          <a:ea typeface="Calibri"/>
                          <a:cs typeface="Times New Roman"/>
                        </a:rPr>
                        <a:t> (Грузія), де перебувала на лікуванні. Похована на Байковому кладовищі в </a:t>
                      </a:r>
                      <a:r>
                        <a:rPr lang="uk-UA" sz="1400" b="1" dirty="0" err="1">
                          <a:latin typeface="Times New Roman"/>
                          <a:ea typeface="Calibri"/>
                          <a:cs typeface="Times New Roman"/>
                        </a:rPr>
                        <a:t>м.Києві</a:t>
                      </a:r>
                      <a:endParaRPr lang="uk-UA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C:\Documents and Settings\Учитель\Рабочий стол\орнаменти\37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E1EAE5"/>
              </a:clrFrom>
              <a:clrTo>
                <a:srgbClr val="E1EAE5">
                  <a:alpha val="0"/>
                </a:srgbClr>
              </a:clrTo>
            </a:clrChange>
          </a:blip>
          <a:srcRect l="2083" r="3125"/>
          <a:stretch>
            <a:fillRect/>
          </a:stretch>
        </p:blipFill>
        <p:spPr bwMode="auto">
          <a:xfrm rot="5400000">
            <a:off x="-2428887" y="2428883"/>
            <a:ext cx="6858003" cy="2000233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1571625" y="428625"/>
            <a:ext cx="5429250" cy="286226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600" b="1" dirty="0">
                <a:latin typeface="+mj-lt"/>
              </a:rPr>
              <a:t>ДОВІДКА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600" b="1" dirty="0" err="1">
                <a:latin typeface="+mj-lt"/>
              </a:rPr>
              <a:t>“Вивчені</a:t>
            </a:r>
            <a:r>
              <a:rPr lang="uk-UA" sz="3600" b="1" dirty="0">
                <a:latin typeface="+mj-lt"/>
              </a:rPr>
              <a:t> твори Лесі </a:t>
            </a:r>
            <a:r>
              <a:rPr lang="uk-UA" sz="3600" b="1" dirty="0" err="1">
                <a:latin typeface="+mj-lt"/>
              </a:rPr>
              <a:t>Українки”</a:t>
            </a:r>
            <a:r>
              <a:rPr lang="uk-UA" sz="3600" b="1" dirty="0">
                <a:latin typeface="+mj-lt"/>
              </a:rPr>
              <a:t>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uk-UA" sz="3600" b="1" dirty="0">
              <a:latin typeface="+mj-lt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uk-UA" sz="3600" dirty="0">
              <a:latin typeface="+mj-lt"/>
            </a:endParaRPr>
          </a:p>
        </p:txBody>
      </p:sp>
      <p:sp>
        <p:nvSpPr>
          <p:cNvPr id="21507" name="Rectangle 2"/>
          <p:cNvSpPr>
            <a:spLocks noChangeArrowheads="1"/>
          </p:cNvSpPr>
          <p:nvPr/>
        </p:nvSpPr>
        <p:spPr bwMode="auto">
          <a:xfrm>
            <a:off x="1857375" y="2316163"/>
            <a:ext cx="7000875" cy="378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uk-UA" sz="2400" b="1">
                <a:latin typeface="Calibri" pitchFamily="34" charset="0"/>
                <a:ea typeface="Calibri" pitchFamily="34" charset="0"/>
                <a:cs typeface="Times New Roman" pitchFamily="18" charset="0"/>
              </a:rPr>
              <a:t>1 клас – </a:t>
            </a:r>
            <a:r>
              <a:rPr lang="uk-UA" sz="2400">
                <a:latin typeface="Calibri" pitchFamily="34" charset="0"/>
                <a:ea typeface="Calibri" pitchFamily="34" charset="0"/>
                <a:cs typeface="Times New Roman" pitchFamily="18" charset="0"/>
              </a:rPr>
              <a:t>уривки «Красо України, Подолля!», </a:t>
            </a:r>
          </a:p>
          <a:p>
            <a:r>
              <a:rPr lang="uk-UA" sz="2400">
                <a:latin typeface="Calibri" pitchFamily="34" charset="0"/>
                <a:ea typeface="Calibri" pitchFamily="34" charset="0"/>
                <a:cs typeface="Times New Roman" pitchFamily="18" charset="0"/>
              </a:rPr>
              <a:t>                «Вишеньки»</a:t>
            </a:r>
            <a:endParaRPr lang="uk-UA" sz="2400">
              <a:latin typeface="Calibri" pitchFamily="34" charset="0"/>
              <a:ea typeface="Calibri" pitchFamily="34" charset="0"/>
              <a:cs typeface="Arial" charset="0"/>
            </a:endParaRPr>
          </a:p>
          <a:p>
            <a:pPr eaLnBrk="0" hangingPunct="0"/>
            <a:r>
              <a:rPr lang="uk-UA" sz="2400" b="1">
                <a:latin typeface="Calibri" pitchFamily="34" charset="0"/>
                <a:ea typeface="Calibri" pitchFamily="34" charset="0"/>
                <a:cs typeface="Arial" charset="0"/>
              </a:rPr>
              <a:t>2 клас – </a:t>
            </a:r>
            <a:r>
              <a:rPr lang="uk-UA" sz="2400">
                <a:latin typeface="Calibri" pitchFamily="34" charset="0"/>
                <a:ea typeface="Calibri" pitchFamily="34" charset="0"/>
                <a:cs typeface="Arial" charset="0"/>
              </a:rPr>
              <a:t>«Красо України, Подолля!», </a:t>
            </a:r>
          </a:p>
          <a:p>
            <a:pPr eaLnBrk="0" hangingPunct="0"/>
            <a:r>
              <a:rPr lang="uk-UA" sz="2400">
                <a:latin typeface="Calibri" pitchFamily="34" charset="0"/>
                <a:ea typeface="Calibri" pitchFamily="34" charset="0"/>
                <a:cs typeface="Arial" charset="0"/>
              </a:rPr>
              <a:t>                «Сніг з морозом поморозив», </a:t>
            </a:r>
          </a:p>
          <a:p>
            <a:pPr eaLnBrk="0" hangingPunct="0"/>
            <a:r>
              <a:rPr lang="uk-UA" sz="2400">
                <a:latin typeface="Calibri" pitchFamily="34" charset="0"/>
                <a:ea typeface="Calibri" pitchFamily="34" charset="0"/>
                <a:cs typeface="Arial" charset="0"/>
              </a:rPr>
              <a:t>                «Вишеньки», «На зеленому горбочку»</a:t>
            </a:r>
          </a:p>
          <a:p>
            <a:pPr eaLnBrk="0" hangingPunct="0"/>
            <a:r>
              <a:rPr lang="uk-UA" sz="2400" b="1">
                <a:latin typeface="Calibri" pitchFamily="34" charset="0"/>
                <a:ea typeface="Calibri" pitchFamily="34" charset="0"/>
                <a:cs typeface="Arial" charset="0"/>
              </a:rPr>
              <a:t>3 клас – </a:t>
            </a:r>
            <a:r>
              <a:rPr lang="uk-UA" sz="2400">
                <a:latin typeface="Calibri" pitchFamily="34" charset="0"/>
                <a:ea typeface="Calibri" pitchFamily="34" charset="0"/>
                <a:cs typeface="Arial" charset="0"/>
              </a:rPr>
              <a:t>«Мамо, йде вже зима…»</a:t>
            </a:r>
          </a:p>
          <a:p>
            <a:pPr eaLnBrk="0" hangingPunct="0"/>
            <a:r>
              <a:rPr lang="uk-UA" sz="2400" b="1">
                <a:latin typeface="Calibri" pitchFamily="34" charset="0"/>
                <a:ea typeface="Calibri" pitchFamily="34" charset="0"/>
                <a:cs typeface="Arial" charset="0"/>
              </a:rPr>
              <a:t>4 клас – </a:t>
            </a:r>
            <a:r>
              <a:rPr lang="uk-UA" sz="2400">
                <a:latin typeface="Calibri" pitchFamily="34" charset="0"/>
                <a:ea typeface="Calibri" pitchFamily="34" charset="0"/>
                <a:cs typeface="Arial" charset="0"/>
              </a:rPr>
              <a:t>«Давня весна», «Вечірня година», </a:t>
            </a:r>
          </a:p>
          <a:p>
            <a:pPr eaLnBrk="0" hangingPunct="0"/>
            <a:r>
              <a:rPr lang="uk-UA" sz="2400">
                <a:latin typeface="Calibri" pitchFamily="34" charset="0"/>
                <a:ea typeface="Calibri" pitchFamily="34" charset="0"/>
                <a:cs typeface="Arial" charset="0"/>
              </a:rPr>
              <a:t>                «Вже сонечко в море сіда»</a:t>
            </a:r>
          </a:p>
          <a:p>
            <a:pPr eaLnBrk="0" hangingPunct="0"/>
            <a:r>
              <a:rPr lang="uk-UA" sz="2400" b="1">
                <a:latin typeface="Calibri" pitchFamily="34" charset="0"/>
                <a:ea typeface="Calibri" pitchFamily="34" charset="0"/>
                <a:cs typeface="Arial" charset="0"/>
              </a:rPr>
              <a:t>6 клас – </a:t>
            </a:r>
            <a:r>
              <a:rPr lang="uk-UA" sz="2400">
                <a:latin typeface="Calibri" pitchFamily="34" charset="0"/>
                <a:ea typeface="Calibri" pitchFamily="34" charset="0"/>
                <a:cs typeface="Arial" charset="0"/>
              </a:rPr>
              <a:t>«Мрії», «Як дитиною бувало», </a:t>
            </a:r>
          </a:p>
          <a:p>
            <a:pPr eaLnBrk="0" hangingPunct="0"/>
            <a:r>
              <a:rPr lang="uk-UA" sz="2400">
                <a:latin typeface="Calibri" pitchFamily="34" charset="0"/>
                <a:ea typeface="Calibri" pitchFamily="34" charset="0"/>
                <a:cs typeface="Arial" charset="0"/>
              </a:rPr>
              <a:t>                «Тиша морська», «Співець»</a:t>
            </a:r>
          </a:p>
        </p:txBody>
      </p:sp>
      <p:pic>
        <p:nvPicPr>
          <p:cNvPr id="21508" name="Picture 8" descr="AG00030_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00875" y="500063"/>
            <a:ext cx="1714500" cy="1668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ULLVER_BOOKMARK" val="п20114523598SlideId262"/>
</p:tagLst>
</file>

<file path=ppt/theme/theme1.xml><?xml version="1.0" encoding="utf-8"?>
<a:theme xmlns:a="http://schemas.openxmlformats.org/drawingml/2006/main" name="3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3</Template>
  <TotalTime>291</TotalTime>
  <Words>806</Words>
  <Application>Microsoft Office PowerPoint</Application>
  <PresentationFormat>Экран (4:3)</PresentationFormat>
  <Paragraphs>164</Paragraphs>
  <Slides>18</Slides>
  <Notes>0</Notes>
  <HiddenSlides>0</HiddenSlides>
  <MMClips>3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2" baseType="lpstr">
      <vt:lpstr>Arial</vt:lpstr>
      <vt:lpstr>Calibri</vt:lpstr>
      <vt:lpstr>Times New Roman</vt:lpstr>
      <vt:lpstr>3</vt:lpstr>
      <vt:lpstr>  Творчість – рушійна сила,  яка підтримує в нас життя.                                                         М.Венс </vt:lpstr>
      <vt:lpstr>ХТО Я?</vt:lpstr>
      <vt:lpstr>Слайд 3</vt:lpstr>
      <vt:lpstr>Слайд 4</vt:lpstr>
      <vt:lpstr>  ТЕМА УРОКУ:                </vt:lpstr>
      <vt:lpstr>Слайд 6</vt:lpstr>
      <vt:lpstr>Слайд 7</vt:lpstr>
      <vt:lpstr>Слайд 8</vt:lpstr>
      <vt:lpstr>Слайд 9</vt:lpstr>
      <vt:lpstr>Слайд 10</vt:lpstr>
      <vt:lpstr>Самостійна робота в групах</vt:lpstr>
      <vt:lpstr>Аналіз поезії  “Ви щасливі, пречистії зорі”</vt:lpstr>
      <vt:lpstr>  КЛЮЧ: 1-в, 2-г,3-г, 4-г, 5-а, 6-а, 7-в, 8- г, 9-б, 10-а,  11-б, 12-б. </vt:lpstr>
      <vt:lpstr>Слайд 14</vt:lpstr>
      <vt:lpstr>Складання сенкану  «Леся Українка»</vt:lpstr>
      <vt:lpstr>Вправа «Мікрофон» </vt:lpstr>
      <vt:lpstr>  Творчість – рушійна сила,  яка підтримує в нас життя.                                                         М.Венс </vt:lpstr>
      <vt:lpstr>Домашнє завдання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Хто вам сказав, що я слабка,                     що я корюся долі?                                          Хіба тремтить моя рука                          чи пісня й думка кволі?</dc:title>
  <dc:creator>Елена</dc:creator>
  <cp:lastModifiedBy>Admin</cp:lastModifiedBy>
  <cp:revision>38</cp:revision>
  <dcterms:created xsi:type="dcterms:W3CDTF">2014-10-29T19:43:37Z</dcterms:created>
  <dcterms:modified xsi:type="dcterms:W3CDTF">2014-11-18T08:19:24Z</dcterms:modified>
</cp:coreProperties>
</file>