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96" r:id="rId2"/>
  </p:sldMasterIdLst>
  <p:notesMasterIdLst>
    <p:notesMasterId r:id="rId44"/>
  </p:notesMasterIdLst>
  <p:sldIdLst>
    <p:sldId id="290" r:id="rId3"/>
    <p:sldId id="305" r:id="rId4"/>
    <p:sldId id="261" r:id="rId5"/>
    <p:sldId id="300" r:id="rId6"/>
    <p:sldId id="299" r:id="rId7"/>
    <p:sldId id="306" r:id="rId8"/>
    <p:sldId id="301" r:id="rId9"/>
    <p:sldId id="262" r:id="rId10"/>
    <p:sldId id="302" r:id="rId11"/>
    <p:sldId id="264" r:id="rId12"/>
    <p:sldId id="303" r:id="rId13"/>
    <p:sldId id="265" r:id="rId14"/>
    <p:sldId id="292" r:id="rId15"/>
    <p:sldId id="263" r:id="rId16"/>
    <p:sldId id="266" r:id="rId17"/>
    <p:sldId id="307" r:id="rId18"/>
    <p:sldId id="308" r:id="rId19"/>
    <p:sldId id="294" r:id="rId20"/>
    <p:sldId id="295" r:id="rId21"/>
    <p:sldId id="293" r:id="rId22"/>
    <p:sldId id="297" r:id="rId23"/>
    <p:sldId id="282" r:id="rId24"/>
    <p:sldId id="311" r:id="rId25"/>
    <p:sldId id="310" r:id="rId26"/>
    <p:sldId id="279" r:id="rId27"/>
    <p:sldId id="315" r:id="rId28"/>
    <p:sldId id="269" r:id="rId29"/>
    <p:sldId id="280" r:id="rId30"/>
    <p:sldId id="281" r:id="rId31"/>
    <p:sldId id="270" r:id="rId32"/>
    <p:sldId id="283" r:id="rId33"/>
    <p:sldId id="284" r:id="rId34"/>
    <p:sldId id="286" r:id="rId35"/>
    <p:sldId id="287" r:id="rId36"/>
    <p:sldId id="288" r:id="rId37"/>
    <p:sldId id="312" r:id="rId38"/>
    <p:sldId id="289" r:id="rId39"/>
    <p:sldId id="267" r:id="rId40"/>
    <p:sldId id="296" r:id="rId41"/>
    <p:sldId id="313" r:id="rId42"/>
    <p:sldId id="31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00CC"/>
    <a:srgbClr val="FF66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83" d="100"/>
          <a:sy n="83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044F2-97F9-47A9-92CE-3AD001EF5379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72D22C-817B-415E-8655-E787A03000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12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2D22C-817B-415E-8655-E787A03000C0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08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2D22C-817B-415E-8655-E787A03000C0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53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0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877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872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42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99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697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449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12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542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62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4351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391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77004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74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743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399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3E57E-ED6B-4F09-B284-21F6C42EF376}" type="datetimeFigureOut">
              <a:rPr lang="ru-RU" smtClean="0"/>
              <a:pPr/>
              <a:t>29.05.2018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BB50E09-D91E-4E3A-B1AB-5CBF18A8F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34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1%D0%B0%D0%B1%D0%B0%D1%97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uk.wikipedia.org/w/index.php?title=%D0%9F%D0%B0%D0%BD%D0%BA%D0%BE%D0%B2_%D0%9F%D0%B0%D0%BD%D0%B0%D1%81_%D0%A4%D0%B5%D0%B4%D0%BE%D1%80%D0%BE%D0%B2%D0%B8%D1%87&amp;action=edit&amp;redlink=1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картинка бджола та шершен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8" y="1196752"/>
            <a:ext cx="3672408" cy="40888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772816"/>
            <a:ext cx="6986737" cy="3764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Життя і творчість </a:t>
            </a:r>
          </a:p>
          <a:p>
            <a:pPr marL="0" indent="0" algn="ctr">
              <a:buNone/>
            </a:pPr>
            <a:r>
              <a:rPr lang="uk-UA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 Сковороди – філософа, просвітителя, поета</a:t>
            </a:r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uk-UA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(рекомендовано для самостійного опрацювання учнями) 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80112" y="4581128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 узагальнила:</a:t>
            </a:r>
          </a:p>
          <a:p>
            <a:pPr algn="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СЕЗЬКО Т.А., </a:t>
            </a:r>
          </a:p>
          <a:p>
            <a:pPr algn="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української мови та літератури Краматорської української гімназії.</a:t>
            </a: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Картинки по запросу картинка українська стріч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5796136" cy="337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13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ea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3387" y="395095"/>
            <a:ext cx="4510947" cy="2795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3190544"/>
            <a:ext cx="535781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Харківський колегіум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3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276872"/>
            <a:ext cx="2372829" cy="36351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8680"/>
            <a:ext cx="47148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Викладач  синтаксису, грецької мови та етики.</a:t>
            </a:r>
          </a:p>
          <a:p>
            <a:pPr>
              <a:buBlip>
                <a:blip r:embed="rId4"/>
              </a:buBlip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Написав підручник з етики. Це був його перший філософський твір.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3808" y="3929066"/>
            <a:ext cx="630019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uk-UA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Знайомство з учнем закладу Михайлом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Ковалинським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пізніше – перший біограф Сковороди), з яким підтримував дружні стосунки до кінця життя.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9145016" cy="6192688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1768 — 1769 — 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катехізис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додаткових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класах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Харківському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колегіумі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1769 р. — початок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странницького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періоду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1770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відвідини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Києва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Сковорода три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місяці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Китаєвій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пустині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звідки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перебирається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ахтирського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Троїцького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монастиря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1772 р. — написаний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Разглагол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древнем мире»,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одразу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«Разговор пяти путников о истинном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щастии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жизни».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1774 р. — з початку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року 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околиці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Харкова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Тут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закінчує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«Басни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Харьковския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і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дописує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«Кольцо».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1775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Саввич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присвячує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 С.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Тевяшову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свою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«Алфавит, или букварь мира».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1776 р. — написано трактат «Икона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Алкивиадская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1781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Таганрогу.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1783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—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Бабаях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закінчує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 над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діалогом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«Брань архистратига Михаила со сатаною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ищої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 і не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один раз починав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Та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завадило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виняткових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здібностей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гострого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розуму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знати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єврейську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італійську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французьку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грати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музичних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інструментах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тому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скрипці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бандурі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гуслях,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флейті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майстерно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віршувати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віртуозно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271492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fghjkl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166"/>
          <a:stretch>
            <a:fillRect/>
          </a:stretch>
        </p:blipFill>
        <p:spPr>
          <a:xfrm>
            <a:off x="-108520" y="0"/>
            <a:ext cx="925252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>
                  <a:solidFill>
                    <a:schemeClr val="tx2">
                      <a:lumMod val="10000"/>
                    </a:schemeClr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Карта подорожей  Г. Сковороди</a:t>
            </a:r>
            <a:endParaRPr lang="ru-RU" sz="2400" b="1" cap="all" dirty="0">
              <a:ln w="0">
                <a:solidFill>
                  <a:schemeClr val="tx2">
                    <a:lumMod val="10000"/>
                  </a:schemeClr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66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use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262" y="1528222"/>
            <a:ext cx="2546138" cy="3367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691400" y="332656"/>
            <a:ext cx="64526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1783 — 1785 — в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період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три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«Беседа 1, наре-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ченная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observatorium</a:t>
            </a:r>
            <a:r>
              <a:rPr lang="en-US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 «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2, нареченная </a:t>
            </a:r>
            <a:r>
              <a:rPr lang="en-US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obserwamorium</a:t>
            </a:r>
            <a:r>
              <a:rPr lang="en-US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specula»;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«Пря бесу с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Варсавою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1785 — 1790 — Сковорода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селах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Гусинка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Маначиновка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Великий Бурлук. 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1787 р. —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присвячує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Федору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Диському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«Убогий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жайворонок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ж року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пише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другий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педагогічний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«Благодарный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Еродий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1790 р. —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дарує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Я. М.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Донцю-Захаржевському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«Книжечку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Плутархову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 спокойствии души».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ж року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переїжджає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села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Іванівка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1791 р. —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присвячує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Михайлу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Коваленському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філософський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«Потоп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Змиин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написаний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наприкінці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вісімдесятих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1792 р. — весь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Григорій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Саввич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Гусинці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1794 р. —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навесні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року в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Івановці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художник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Лук’янов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пише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портрет Г. С. Сковороди;  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влітку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відвідує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Коваленського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орловському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маєтку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Хотетові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жовтня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1794 року Г. С. Сковорода помер в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Іванівка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заповівши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написати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своєму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надгробку</a:t>
            </a: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«Мир ловил меня, но не поймал». </a:t>
            </a:r>
            <a:b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14282" y="2285992"/>
            <a:ext cx="2571768" cy="17145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00430" y="2285992"/>
            <a:ext cx="2500330" cy="171451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08" y="2285992"/>
            <a:ext cx="2428892" cy="17145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иугольник 11"/>
          <p:cNvSpPr/>
          <p:nvPr/>
        </p:nvSpPr>
        <p:spPr>
          <a:xfrm>
            <a:off x="2786050" y="2928934"/>
            <a:ext cx="785818" cy="428628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иугольник 12"/>
          <p:cNvSpPr/>
          <p:nvPr/>
        </p:nvSpPr>
        <p:spPr>
          <a:xfrm>
            <a:off x="6000760" y="2928934"/>
            <a:ext cx="785818" cy="428628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14282" y="2643182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Макрокосмос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Всесвіт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0430" y="2643182"/>
            <a:ext cx="250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Мікрокосмос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2643182"/>
            <a:ext cx="24288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Світ символів</a:t>
            </a:r>
          </a:p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Біблія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452" y="332656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ФІЛОСОФСЬКІ ПОГЛЯДИ Г.СКОВОРОДИ</a:t>
            </a:r>
            <a:endParaRPr lang="uk-UA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581127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Філософ-просвітитель твердив, що навчання допоможе швидше й точніше виявити природні задатки кожної людини, сприятиме успішному оволодінню знаннями й уміннями, необхідними для продуктивної праці, корисної собі й суспільству.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9073007" cy="1741760"/>
          </a:xfrm>
        </p:spPr>
        <p:txBody>
          <a:bodyPr/>
          <a:lstStyle/>
          <a:p>
            <a:pPr lvl="0" defTabSz="914400">
              <a:spcBef>
                <a:spcPts val="0"/>
              </a:spcBef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ФІЛОСОФСЬКІ ПОГЛЯДИ Г.СКОВОРОДИ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352928" cy="4960893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Науку про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щастя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найважливішою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 як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мікрокосм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два начала,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поєднуються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один з одним: 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тлінному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відображається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нетлінне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тлінним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стоїть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дух. До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зводив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сутність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думка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точка, тому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часто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Доки плоть та кров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панувати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доки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визнає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їхньої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злиденності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шлях до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істини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закритий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вважає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Скрізь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пізнає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себе", – твердить Сковорода.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Філософія Г.С.Сковороди є прекрасним прикладом існування філософії українського духу як динамічної, здатної до розвитку і постійного вдосконалення оригінальної системи поглядів, ідеалів, вірувань, надій, любові, честі, совісті, гідності і порядності; вона є своєрідним пошуком і визначенням українським народом свого місця в суспільно-історичному процесі, закликом до гуманізму і "сродної" людській природі дії.</a:t>
            </a:r>
          </a:p>
        </p:txBody>
      </p:sp>
    </p:spTree>
    <p:extLst>
      <p:ext uri="{BB962C8B-B14F-4D97-AF65-F5344CB8AC3E}">
        <p14:creationId xmlns:p14="http://schemas.microsoft.com/office/powerpoint/2010/main" val="3344427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r="487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925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" y="0"/>
            <a:ext cx="91401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213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72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6347713" cy="648072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ЛЮБИЙ ДРУЖЕ!</a:t>
            </a:r>
            <a:endParaRPr lang="uk-UA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124744"/>
            <a:ext cx="8208912" cy="525658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стане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підготовці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уроку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Тут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познайомишся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життєвим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творчим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Великого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Сковороди,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сформуєш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уявлення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будуть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стояти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 тобою на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зможеш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оцінити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досвід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теми;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цілісну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картину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робочого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простору;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поглибиш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розшириш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діапазон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практичного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того,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цілісний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Г.Сковороди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можеш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скористатися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відеопрезентаціями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r>
              <a:rPr lang="uk-UA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www.youtube.com</a:t>
            </a:r>
            <a:r>
              <a:rPr lang="uk-UA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Обличчя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Григорій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Сковорода» 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Афоризми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Сковороди»  за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посиланням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https://www.youtube.com/watch?v=S2EBBaC3Ulw;  https://www.youtube.com/watch?v=TYsBkmhXSfU </a:t>
            </a:r>
          </a:p>
          <a:p>
            <a:pPr marL="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Бажаю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тобі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успіху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24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405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874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663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3971" y="1535306"/>
            <a:ext cx="3410271" cy="46503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150599"/>
            <a:ext cx="4593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 </a:t>
            </a:r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БЛОК. </a:t>
            </a:r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ВИКОНАВЧО-ДІЯЛЬНИСНИЙ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692696"/>
            <a:ext cx="6338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ЗБІРКА 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«Байки харківські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4242" y="1772816"/>
            <a:ext cx="439016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припустити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перші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1769. За словами Сковороди,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-десятка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написав у 70-их роках XVIII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сторіччя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Решту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1774 року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Бабаї"/>
              </a:rPr>
              <a:t>Бабаях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Того ж року,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Скворода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надіслав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увесь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збірник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приятеля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Панков Панас Федорович (ще не написана)"/>
              </a:rPr>
              <a:t>Панаса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Панков Панас Федорович (ще не написана)"/>
              </a:rPr>
              <a:t> Панкова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 листом-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посвятою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висловив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погляди на жанр байки.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Автограф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збірки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зберігся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три списки,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найціннішим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той,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ЦНБВ (шифр 326 Л. Муз. 605/2).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датують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1774 роком.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347713" cy="132080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Друковані видання.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7"/>
            <a:ext cx="8640960" cy="1440160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Збірка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вперше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опублікована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російською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1837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Окремим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виданням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вибрані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байки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надруковано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1946 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Федіра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Бурлака за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редакцією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Павла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Тичини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348880"/>
            <a:ext cx="333924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uk-UA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байок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 і Чиж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Жайворонки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і Тулуб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Чиж і Щиглик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Годинникові колеса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Орел і Сорока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і Тулуб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Мурашка і Свиня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Дві курки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Вітер 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964433"/>
            <a:ext cx="29254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Оселка і Ніж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Орел і Черепаха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Сова і Дрізд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Змія і Буфон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Жаби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коштовні камені - Діамант і Смарагд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та Кобила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Нетопир і двоє пташат - Горленя та Голубок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 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Олень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3102932"/>
            <a:ext cx="32403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Зозуля та дрізд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Гній та Діамант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і Вовк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Кріт і Лінкс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 та Мавпи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Щука і Рак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Бджола та Шершень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Олениця та Кабан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Баба та Гончар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Соловей, Жайворонок та Дрізд</a:t>
            </a:r>
          </a:p>
        </p:txBody>
      </p:sp>
    </p:spTree>
    <p:extLst>
      <p:ext uri="{BB962C8B-B14F-4D97-AF65-F5344CB8AC3E}">
        <p14:creationId xmlns:p14="http://schemas.microsoft.com/office/powerpoint/2010/main" val="2667901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4849" cy="73116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 збірки «Байки харківські»:</a:t>
            </a:r>
            <a:b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424935" cy="4628587"/>
          </a:xfrm>
        </p:spPr>
        <p:txBody>
          <a:bodyPr>
            <a:normAutofit fontScale="92500"/>
          </a:bodyPr>
          <a:lstStyle/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 для оновлення людей і їхнього життя («Змія і Буфон»)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оспівування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наполегливості, сили волі, працелюбності, засудження лінощів («Верблюд і Олень»).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 праці за природними нахилами («Бджола та Шершень»).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висміювання розумової обмеженості  (“Жайворонки”).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засудження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чванства й самодурства панства (“Голова і тулуб”).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відтворення істини й висловлення критичного ставлення до суспільних явищ («Олениця і кабан”).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протиставлення простоти  і розуму пихатості й глухості (“Чиж і Щиглик”).</a:t>
            </a:r>
          </a:p>
          <a:p>
            <a:r>
              <a:rPr lang="uk-UA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уславлення дружби, засудження лицемірства та хитрощів («Собака і Вовк»).</a:t>
            </a:r>
          </a:p>
          <a:p>
            <a:endParaRPr lang="uk-UA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27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7984" y="644048"/>
            <a:ext cx="467029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«Сродна  праця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28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відповідає природним здібностям і нахилам </a:t>
            </a:r>
          </a:p>
          <a:p>
            <a:r>
              <a:rPr lang="uk-UA" sz="28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людини: «Бджола і Шершень», «Годинникові Коліщата»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05438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 збірки «Байки харківські»:</a:t>
            </a:r>
            <a:b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208" y="3717032"/>
            <a:ext cx="499255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5"/>
            <a:ext cx="4176464" cy="261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13672"/>
            <a:ext cx="5841696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шершень</a:t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976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дурна?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знаєш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плоди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твоєї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стільки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самій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людям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корисні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часто і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шкодять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приносячи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замість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нагороди смерть;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одначе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перестаєш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дурість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свою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збирати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вас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голів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безмозкі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Видно,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пуття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закохані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мед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поважний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дурень, пане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раднику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відповіла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 Мед любить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їсти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ведмідь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Шершень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того. І ми могли б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по-злодійському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добувати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часом наша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братія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робить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коли б ми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їсти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любили. Але нам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незрівнянно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радість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збирати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аніж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споживати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До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доки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помремо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без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купаючись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меду, для нас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найлютіша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мук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Шершень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се образ людей,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живуть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крадіжкою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чужого і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їсти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се символ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мудрої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у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природженому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трудиться.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шершнів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пуття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кажуть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сей, до прикладу, студент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учився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мовляв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учитися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коли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матимете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достатку?..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Кажуть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незважаючи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слова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Сіраха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Веселість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— і не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тямлять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природжене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для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найсолодша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втіха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Погляньте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блаженної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навчітеся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Спитайте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вашого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хорта, коли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веселіший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відповість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вам,— коли полюю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зайця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 Коли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заєць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смачніший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відповість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мисливець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,-коли добре за ним полюю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Погляньте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кота,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сидить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 вами, коли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куражніший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оді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коли всю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ніч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бродить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зловивши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й не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їсть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миші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Замкни в достатку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бджолу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помре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туги, в той час, коли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літати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квітоносних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лугах?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гірше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купатися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достатку і смертельно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каратися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природженого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гіршої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муки, як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хворіти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думками, а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хворіють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думки,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позбавляючись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природженого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І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більшої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радості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аніж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покликанням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Солодка тут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тілесна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терпіння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сама смерть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душа,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володарка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втішається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природженим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ділом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Або так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мусиш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щасливий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Не достатком, не чином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натурою, як видно з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Ціцеронової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книжечки "Про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старість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"...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 ж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розкусити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треба,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 значить-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натурою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 се сказав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древній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Епікур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"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Подяка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блаженній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натурі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те,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зробила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неважким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важке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непотрібним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uk-UA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0092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856" y="404664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Справжня цінність людини визначається </a:t>
            </a:r>
          </a:p>
          <a:p>
            <a:pPr algn="just"/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зовнішніми  її якостями, а внутрішніми, які розкриваються в справах: « Ворона і Чиж», « Жайворонки», «Голова і Тулуб» , «Два коштовні камінці: Діамант і Смарагд»</a:t>
            </a:r>
            <a:endParaRPr lang="uk-UA" sz="2800" b="1" i="1" dirty="0" smtClean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1" name="Рисунок 10" descr="default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20688"/>
            <a:ext cx="2786050" cy="3214686"/>
          </a:xfrm>
          <a:prstGeom prst="rect">
            <a:avLst/>
          </a:prstGeom>
        </p:spPr>
      </p:pic>
      <p:pic>
        <p:nvPicPr>
          <p:cNvPr id="12" name="Рисунок 11" descr="Чи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6918" y="2852936"/>
            <a:ext cx="3366122" cy="2214554"/>
          </a:xfrm>
          <a:prstGeom prst="rect">
            <a:avLst/>
          </a:prstGeom>
        </p:spPr>
      </p:pic>
      <p:pic>
        <p:nvPicPr>
          <p:cNvPr id="13" name="Рисунок 12" descr="ga_12614526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3392374"/>
            <a:ext cx="2880320" cy="3465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260648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Викриття згубних для людини прагнень та пристрастей </a:t>
            </a:r>
          </a:p>
          <a:p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«Чиж і Щиглик», «Сова і Дрізд», </a:t>
            </a:r>
          </a:p>
          <a:p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«Жаби», «Щука і Рак»</a:t>
            </a:r>
          </a:p>
        </p:txBody>
      </p:sp>
      <p:pic>
        <p:nvPicPr>
          <p:cNvPr id="5" name="Рисунок 4" descr="turmer74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20" y="2636912"/>
            <a:ext cx="2643174" cy="3964761"/>
          </a:xfrm>
          <a:prstGeom prst="rect">
            <a:avLst/>
          </a:prstGeom>
        </p:spPr>
      </p:pic>
      <p:pic>
        <p:nvPicPr>
          <p:cNvPr id="6" name="Рисунок 5" descr="івапролдж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2714612" cy="40793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t="42587" r="65520" b="9126"/>
          <a:stretch/>
        </p:blipFill>
        <p:spPr bwMode="auto">
          <a:xfrm>
            <a:off x="5541052" y="2060848"/>
            <a:ext cx="291230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80" t="36800" r="8560"/>
          <a:stretch/>
        </p:blipFill>
        <p:spPr bwMode="auto">
          <a:xfrm>
            <a:off x="6264188" y="4077071"/>
            <a:ext cx="2652430" cy="25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5896" y="357165"/>
            <a:ext cx="5508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Уславлення дружби : «Пес і Вовк», </a:t>
            </a:r>
          </a:p>
          <a:p>
            <a:r>
              <a:rPr lang="uk-UA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Соловей», «Жайворонок і Дрізд»</a:t>
            </a:r>
          </a:p>
        </p:txBody>
      </p:sp>
      <p:pic>
        <p:nvPicPr>
          <p:cNvPr id="5" name="Рисунок 4" descr="увкапнолд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4125449" cy="302323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0" t="55333" r="66500" b="16001"/>
          <a:stretch/>
        </p:blipFill>
        <p:spPr bwMode="auto">
          <a:xfrm>
            <a:off x="2627784" y="3934142"/>
            <a:ext cx="3096344" cy="277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070" y="1556792"/>
            <a:ext cx="3421385" cy="323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0px-Григорий_Сковор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71601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716016" y="620688"/>
            <a:ext cx="43204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ГРИГОРІЙ СКОВОРОДА. Життя і творчість філософа, просвітителя, поета.    Його християнські морально-етичні погляди.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УКРАЇНОЗНАВЧИЙ КОМПОНЕНТ: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«Сродна праця» як реалізація поклику особистості. «Ср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потреба духу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Щастя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потреби духу.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Ідея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сродної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творах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Сковороди.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КОНЦЕНТР: УКРАЇНСЬКА МЕНТАЛЬНІСТЬ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2656" y="404664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байок Сковороди</a:t>
            </a:r>
            <a:endParaRPr lang="ru-RU" sz="3200" b="1" spc="50" dirty="0">
              <a:ln w="1143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844824"/>
            <a:ext cx="76328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Прозова форма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Переважно оригінальні сюжети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Сюжетна частина: або короткий діалог, або розгорнуте оповідання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Сила, або мораль подається у формі короткого афоризму</a:t>
            </a:r>
          </a:p>
          <a:p>
            <a:pPr marL="342900" indent="-342900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Викривальна суть байок щодо вад людського характеру</a:t>
            </a:r>
          </a:p>
          <a:p>
            <a:pPr marL="342900" indent="-342900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Уславлення високих моральних якостей людини в образах-алегоріях</a:t>
            </a:r>
          </a:p>
          <a:p>
            <a:pPr marL="342900" indent="-342900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Мовне багатство: насиченість прислів'ями, приказками, крилатими висловами, цитатами з Біблії та філософських творів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726" y="519931"/>
            <a:ext cx="9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«АСОЦІАТИВНИЙ ЛАНЦЮЖОК»</a:t>
            </a:r>
            <a:endParaRPr lang="uk-UA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17048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Самоперевірка (слайди30-39): Поясни значення малюнків, світлин. Які асоціації виникають? Поясни, спираючись на отриманий досвід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0599"/>
            <a:ext cx="482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ІІІ </a:t>
            </a:r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БЛОК. </a:t>
            </a:r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КОНТРОЛЬНО-КОРЕКЦІЙНИЙ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38" y="4365104"/>
            <a:ext cx="6014462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42" y="2007609"/>
            <a:ext cx="4320155" cy="28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07609"/>
            <a:ext cx="3168352" cy="22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84" y="5012597"/>
            <a:ext cx="2233909" cy="173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Санкт- Петербур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812" y="3501008"/>
            <a:ext cx="6282920" cy="3168352"/>
          </a:xfrm>
          <a:prstGeom prst="rect">
            <a:avLst/>
          </a:prstGeom>
        </p:spPr>
      </p:pic>
      <p:pic>
        <p:nvPicPr>
          <p:cNvPr id="11" name="Рисунок 10" descr="arenskiy-kapel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60648"/>
            <a:ext cx="6284076" cy="3240360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ea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6480720" cy="3645024"/>
          </a:xfrm>
          <a:prstGeom prst="rect">
            <a:avLst/>
          </a:prstGeom>
        </p:spPr>
      </p:pic>
      <p:pic>
        <p:nvPicPr>
          <p:cNvPr id="8" name="Рисунок 7" descr="image2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820214"/>
            <a:ext cx="6480720" cy="2921154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00px-Rokotov_Portrait_Catherine_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772816"/>
            <a:ext cx="4066335" cy="4608512"/>
          </a:xfrm>
          <a:prstGeom prst="rect">
            <a:avLst/>
          </a:prstGeom>
        </p:spPr>
      </p:pic>
      <p:pic>
        <p:nvPicPr>
          <p:cNvPr id="7" name="Рисунок 6" descr="vas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54907"/>
            <a:ext cx="4440830" cy="4126221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fault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404664"/>
            <a:ext cx="4507003" cy="4608512"/>
          </a:xfrm>
          <a:prstGeom prst="rect">
            <a:avLst/>
          </a:prstGeom>
        </p:spPr>
      </p:pic>
      <p:pic>
        <p:nvPicPr>
          <p:cNvPr id="7" name="Рисунок 6" descr="s640x48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312268"/>
            <a:ext cx="4159962" cy="424847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60439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273235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Картинки по запросу картинка шершен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063" y="405248"/>
            <a:ext cx="3386353" cy="290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71" y="3016364"/>
            <a:ext cx="2778482" cy="27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025" y="3501008"/>
            <a:ext cx="3200147" cy="295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1220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88045"/>
            <a:ext cx="4537204" cy="229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7" y="214454"/>
            <a:ext cx="4255194" cy="285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974" y="32223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Малюнок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Г.Сковороди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Фонтан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4180"/>
            <a:ext cx="21621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4180"/>
            <a:ext cx="198402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3485"/>
            <a:ext cx="3858940" cy="198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50px-Пам'ятник_Григорію_Сковороді_в_Лохвиці_на_Полтавщині_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8" y="836712"/>
            <a:ext cx="2844378" cy="41044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18" y="5194430"/>
            <a:ext cx="2890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Лохвицьке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медичне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училище 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адресою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вул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27, м. </a:t>
            </a:r>
            <a:r>
              <a:rPr lang="ru-RU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Лохвиця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Полтавська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450px-Пам'ятник_Сковороді_Григорію_(Харків,_Університетська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3607" y="836712"/>
            <a:ext cx="2952328" cy="43577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28184" y="5644525"/>
            <a:ext cx="2643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Харків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skovoroda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1571612"/>
            <a:ext cx="2946800" cy="39290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00364" y="5429264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м.Київ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" y="44624"/>
            <a:ext cx="9136922" cy="6645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365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endParaRPr lang="uk-UA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08912" cy="5400600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Познайомитися з життєвим шляхом Г.Сковороди;</a:t>
            </a:r>
          </a:p>
          <a:p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спонукати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пошукової та дослідницької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діяльності; </a:t>
            </a:r>
            <a:endParaRPr lang="uk-UA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усвідомлювати, що пошуки та вірний вибір «сродної праці», праці за покликанням, є дійсним вираженням людини, її життєдіяльності і самоутвердження;</a:t>
            </a:r>
          </a:p>
          <a:p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 моральні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якості, громадянськість, формувати культуру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почуттів, любов до  культурної спадщини свого народу.</a:t>
            </a:r>
            <a:endParaRPr lang="uk-UA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8688890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820472" cy="48446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Сродна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найсолодша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річ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те,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народжений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Ніхто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пожне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мiцної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покликання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покликанням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вважатиме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найсолодшу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вiд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втiху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турбуватись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турбуватись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значить, 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бути мертвим,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адже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турбота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се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запалився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той добре почав, а добре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наполовину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любить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чогось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братися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коли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матиме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доброго,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звертатиметься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поганого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 велика справа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панувати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тілами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керувати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душами.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охота –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перемагає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50404"/>
            <a:ext cx="964907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АФОРИЗМИ 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Г.СКОВОРОДИ про працю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1581994" y="6135052"/>
            <a:ext cx="6374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 спробуй пояснити значення афоризмів.</a:t>
            </a:r>
            <a:endParaRPr lang="uk-UA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9436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6201736" cy="443136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r>
              <a:rPr lang="uk-UA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4268547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дізнався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нового? (Чи 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отримав 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нові знання? Які саме?, Яке значення вони мають? Де їх можна використати?)</a:t>
            </a:r>
          </a:p>
          <a:p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 Г.Сковорода вкладав у поняття «сродна праця»?</a:t>
            </a:r>
            <a:endParaRPr lang="uk-U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видалося тобі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важким 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Повернися до слайду № 5, перевір чи виправдалися очікувані результати?</a:t>
            </a:r>
            <a:endParaRPr lang="uk-UA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098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6864" cy="847800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ОЧІКУВАНІ РЕЗУЛЬТАТИ</a:t>
            </a:r>
            <a:endParaRPr lang="uk-UA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352928" cy="4844611"/>
          </a:xfrm>
        </p:spPr>
        <p:txBody>
          <a:bodyPr>
            <a:noAutofit/>
          </a:bodyPr>
          <a:lstStyle/>
          <a:p>
            <a:r>
              <a:rPr lang="uk-UA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 уміє: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співвідносити   нову інформацію із набутим досвідом;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ділитися своїми знаннями, навичками;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пояснювати свій вибір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демонструвати іншим результати своєї діяльності;</a:t>
            </a:r>
          </a:p>
          <a:p>
            <a:pPr marL="0" indent="0">
              <a:buNone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      висловлювати 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судження   про філософські ідеї Г.Сковороди та їх 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актуальність.</a:t>
            </a:r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 знає :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життєвий та творчий шлях Г.Сковороди;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філософські погляди  видатного педагога;</a:t>
            </a:r>
          </a:p>
          <a:p>
            <a:pPr marL="0" indent="0">
              <a:buNone/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що таке «сродна праця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байок Г.Сковороди.</a:t>
            </a:r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473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481656" cy="69269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СЛОВНИК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424081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endParaRPr lang="uk-UA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оняття </a:t>
            </a:r>
            <a:r>
              <a:rPr lang="uk-UA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 в українознавстві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запозичено від латинського </a:t>
            </a:r>
            <a:r>
              <a:rPr lang="en-US" sz="7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concentratio</a:t>
            </a:r>
            <a:r>
              <a:rPr lang="en-US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концентрація, що походить від двох слів (</a:t>
            </a:r>
            <a:r>
              <a:rPr lang="en-US" sz="7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</a:t>
            </a:r>
            <a:r>
              <a:rPr lang="en-US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разом і </a:t>
            </a:r>
            <a:r>
              <a:rPr lang="en-US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centrum –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центр) і означає зосередження, скупчення, зібрання в одному місці або навколо єдиного центру. К</a:t>
            </a:r>
            <a:r>
              <a:rPr lang="uk-UA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онцентрів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знань може і має бути стільки і таких, скільки і яких існує сфер людського буття. З</a:t>
            </a:r>
            <a:r>
              <a:rPr lang="uk-UA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концепцією П.Кононенка, «центром» українознавства є Україна й український світ, а його концентрами – Україна-етнос, Україна-природа, </a:t>
            </a:r>
            <a:r>
              <a:rPr lang="uk-UA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Україна-характер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(ментальність) і </a:t>
            </a:r>
            <a:r>
              <a:rPr lang="uk-UA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тощо.</a:t>
            </a:r>
          </a:p>
          <a:p>
            <a:pPr marL="0" indent="0" algn="just">
              <a:buNone/>
            </a:pPr>
            <a:endParaRPr lang="uk-UA" sz="7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Ментальність; ментальний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 лат. </a:t>
            </a:r>
            <a:r>
              <a:rPr lang="en-US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mentalis –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розумовий; </a:t>
            </a:r>
            <a:r>
              <a:rPr lang="en-US" sz="7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mens</a:t>
            </a:r>
            <a:r>
              <a:rPr lang="en-US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mentis – </a:t>
            </a:r>
            <a:r>
              <a:rPr lang="uk-UA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розум, думка, інтелект. Ментальність – це глибинний рівень колективної та індивідуальної свідомості, що вміщує і несвідоме; це і сукупність готовностей, установ та нахилів індивіда чи соціальної групи діяти, мислити, відчувати та сприймати світ певною мірою .</a:t>
            </a:r>
          </a:p>
          <a:p>
            <a:pPr marL="0" indent="0" algn="just">
              <a:buNone/>
            </a:pPr>
            <a:endParaRPr lang="uk-UA" sz="7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Філосо́фія</a:t>
            </a:r>
            <a:r>
              <a:rPr lang="vi-VN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(дав.-гр. </a:t>
            </a:r>
            <a:r>
              <a:rPr lang="el-GR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φιλοσοφία, </a:t>
            </a:r>
            <a:r>
              <a:rPr lang="vi-VN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дослівно: любов до мудрості) — дисципліна, що вивчає найбільш загальні суттєві характеристики і фундаментальні принципи реальності і пізнання, буття людини, відносини людини і світу, про найзагальніші суттєві характеристики людського ставлення до природи, суспільства та духовного життя у всіх його основних </a:t>
            </a:r>
            <a:r>
              <a:rPr lang="vi-VN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проявах. </a:t>
            </a:r>
            <a:r>
              <a:rPr lang="vi-VN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 під філософією розуміють форму людського мислення, теоретичну форму світогляду</a:t>
            </a:r>
            <a:r>
              <a:rPr lang="vi-VN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7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Своїм основним завданням філософія має встановлення перших, основних істин, які слугують першопочатком або принципами для інших істин. </a:t>
            </a:r>
            <a:endParaRPr lang="uk-UA" sz="7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59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56984" cy="648072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  Й ТВОРЧІСТЬ Г.СКОВОРОДИ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498862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1722 року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Саввича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Чорнухи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Лубянської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Київського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намісництва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1738 р. —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Києво-Могилянської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Академії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1742 р.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прийнятий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півчим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придворної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капели.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1744 р. — з валкою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Єлізавєти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Петрівни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повертається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Києва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Академії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1750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Венгрії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країнах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Західної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1753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 кордону.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1753 року написаний перший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датований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присвячений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вступові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єпископську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кафедру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Переяславі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Іоанна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Козловича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1753 — 1754 — час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трактату «Рассуждение о поэзии и руководство к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искусству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оной».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663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БЛОК. ТЕОРЕТИЧНИЙ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552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ogilyank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308" y="1499747"/>
            <a:ext cx="4354260" cy="2898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800px-Стара_чорнухинська_шко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5197" y="783868"/>
            <a:ext cx="3648405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855197" y="3686172"/>
            <a:ext cx="364840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0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у селі </a:t>
            </a:r>
            <a:r>
              <a:rPr lang="uk-UA" sz="2000" b="1" cap="all" dirty="0" err="1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Чорнухи</a:t>
            </a:r>
            <a:endParaRPr lang="ru-RU" sz="2000" b="1" cap="all" dirty="0">
              <a:ln/>
              <a:solidFill>
                <a:srgbClr val="002060"/>
              </a:solidFill>
              <a:effectLst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06" y="4450865"/>
            <a:ext cx="400049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0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Києво-Могилянська академія</a:t>
            </a:r>
            <a:endParaRPr lang="ru-RU" sz="2000" b="1" cap="all" dirty="0">
              <a:ln/>
              <a:solidFill>
                <a:srgbClr val="002060"/>
              </a:solidFill>
              <a:effectLst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arenskiy-kapel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8210" y="4398051"/>
            <a:ext cx="4576813" cy="23600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6357958"/>
            <a:ext cx="414337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uk-UA" sz="20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Петербурзька школа</a:t>
            </a:r>
            <a:endParaRPr lang="ru-RU" sz="2000" b="1" cap="all" dirty="0">
              <a:ln/>
              <a:solidFill>
                <a:srgbClr val="002060"/>
              </a:solidFill>
              <a:effectLst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3" y="260648"/>
            <a:ext cx="6211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ОСВІТА  Г.С.СКОВОРОДИ</a:t>
            </a:r>
            <a:endParaRPr lang="uk-UA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9036496" cy="5204651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1754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Сковороди з посади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піїтики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Переяславській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семінарії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наймається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домашнім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вчителем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маєтку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Каврай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поміщика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Степана Томари.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1755 р. —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Троїце-Сергіївій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лаврі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1755-1758 —Сковорода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Каврай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Степана Томари.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1759 р. —запрошено на посаду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поезії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колегіуму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Влітку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1760 року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сварки з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архімандритом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Гервасієм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колегіуму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1760 — 1761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Стариця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Влітку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1761 року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повернення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колегіуму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1761-1764 - Сковорода-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синтаксису та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грецької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колегіумі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1764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Києва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1766 р. —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складено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лекцію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«Начальная дверь ко христианскому добронравию».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 року Сковорода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усамітнюється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гужвінському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околицях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Харкова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перший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філософський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Наркисс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1767 р. — написано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діалог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Асхань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7001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1">
      <a:dk1>
        <a:srgbClr val="92D050"/>
      </a:dk1>
      <a:lt1>
        <a:srgbClr val="FFFF00"/>
      </a:lt1>
      <a:dk2>
        <a:srgbClr val="92D050"/>
      </a:dk2>
      <a:lt2>
        <a:srgbClr val="DEF5FA"/>
      </a:lt2>
      <a:accent1>
        <a:srgbClr val="00B050"/>
      </a:accent1>
      <a:accent2>
        <a:srgbClr val="00B0F0"/>
      </a:accent2>
      <a:accent3>
        <a:srgbClr val="EB641B"/>
      </a:accent3>
      <a:accent4>
        <a:srgbClr val="8ED5F1"/>
      </a:accent4>
      <a:accent5>
        <a:srgbClr val="92D050"/>
      </a:accent5>
      <a:accent6>
        <a:srgbClr val="7D3C4A"/>
      </a:accent6>
      <a:hlink>
        <a:srgbClr val="FFFF00"/>
      </a:hlink>
      <a:folHlink>
        <a:srgbClr val="0070C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1749</TotalTime>
  <Words>2632</Words>
  <Application>Microsoft Office PowerPoint</Application>
  <PresentationFormat>Экран (4:3)</PresentationFormat>
  <Paragraphs>202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Яркая</vt:lpstr>
      <vt:lpstr>Грань</vt:lpstr>
      <vt:lpstr>Презентация PowerPoint</vt:lpstr>
      <vt:lpstr>ЛЮБИЙ ДРУЖЕ!</vt:lpstr>
      <vt:lpstr>Презентация PowerPoint</vt:lpstr>
      <vt:lpstr>МЕТА:</vt:lpstr>
      <vt:lpstr>ОЧІКУВАНІ РЕЗУЛЬТАТИ</vt:lpstr>
      <vt:lpstr>СЛОВНИК</vt:lpstr>
      <vt:lpstr>ЖИТТЯ  Й ТВОРЧІСТЬ Г.СКОВОРОДИ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ФІЛОСОФСЬКІ ПОГЛЯДИ Г.СКОВОРОДИ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Друковані видання. </vt:lpstr>
      <vt:lpstr>Тематика збірки «Байки харківські»: </vt:lpstr>
      <vt:lpstr>Презентация PowerPoint</vt:lpstr>
      <vt:lpstr>Бджола та шершень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Рефлексія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63</cp:revision>
  <dcterms:created xsi:type="dcterms:W3CDTF">2011-11-03T17:08:52Z</dcterms:created>
  <dcterms:modified xsi:type="dcterms:W3CDTF">2018-05-29T07:14:44Z</dcterms:modified>
</cp:coreProperties>
</file>