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7" r:id="rId3"/>
    <p:sldId id="274" r:id="rId4"/>
    <p:sldId id="261" r:id="rId5"/>
    <p:sldId id="263" r:id="rId6"/>
    <p:sldId id="256" r:id="rId7"/>
    <p:sldId id="270" r:id="rId8"/>
    <p:sldId id="262" r:id="rId9"/>
    <p:sldId id="272" r:id="rId10"/>
    <p:sldId id="266" r:id="rId11"/>
    <p:sldId id="260" r:id="rId12"/>
    <p:sldId id="259" r:id="rId13"/>
    <p:sldId id="273" r:id="rId14"/>
    <p:sldId id="258" r:id="rId15"/>
    <p:sldId id="271" r:id="rId16"/>
    <p:sldId id="265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20" autoAdjust="0"/>
    <p:restoredTop sz="94660"/>
  </p:normalViewPr>
  <p:slideViewPr>
    <p:cSldViewPr>
      <p:cViewPr varScale="1">
        <p:scale>
          <a:sx n="73" d="100"/>
          <a:sy n="73" d="100"/>
        </p:scale>
        <p:origin x="-8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AA505-5F17-4259-BE54-19B987F44152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04507-9992-4DAC-8A4E-4F27852CD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AADE5-8F82-4B68-AD81-7E615DBB7C44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E0939-A76B-411D-B880-DCE1DBDE7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02BB9-CB21-4955-A10E-CC4606E2E560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924D-F46C-4E65-BD36-F8965E534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A80FA-7546-40CD-A57C-2C9B3573D748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4D1AB-A601-4D7A-8E1E-7C247E1F4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A6447-EA7D-42BB-95A6-B39D0D2DC204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57FBE-BFFA-4024-A591-CD093286D1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E9A2C-DDA2-43B9-B285-727600F3742F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8E91E-9F8D-4FDC-A5EE-D368840D4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38701-063B-4D0A-85FC-20DFF869209F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B403F-B904-43F2-A295-0B13DD553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A6145-B998-4B6F-BDED-C417CFCC0F86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E08BE-526C-4012-8087-631CB3A40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A96FE-7CA7-470E-A065-29878E2AF6D8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728C1-40B0-48C5-90D4-496BCF90C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59FB6-D75E-49B2-A1BF-B40724092E18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D725A-628D-43F3-AF6A-C77BAF67E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4E2C1-A45A-4510-84A9-9E4EDF0FB0F6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E04B6-3BCB-4711-81FB-A81FE1436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9EA239-BEF6-4D27-B94D-A5123218D57B}" type="datetimeFigureOut">
              <a:rPr lang="ru-RU"/>
              <a:pPr>
                <a:defRPr/>
              </a:pPr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17C167-0A95-419D-857F-BF63A66BC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User\Desktop\&#1090;&#1080;&#1096;&#1072;%20&#1084;&#1086;&#1088;&#1089;&#1100;&#1082;&#1072;%20(5)\&#1050;&#1072;&#1088;&#1090;&#1080;&#1085;&#1099;%20&#1048;.&#1050;.%20&#1040;&#1081;&#1074;&#1072;&#1079;&#1086;&#1074;&#1089;&#1082;&#1086;&#1075;&#1086;%20(&#1074;&#1080;&#1076;&#1077;&#1086;-&#1101;&#1082;&#1089;&#1082;&#1091;&#1088;&#1089;&#1080;&#1103;).mp4" TargetMode="External"/><Relationship Id="rId1" Type="http://schemas.microsoft.com/office/2007/relationships/media" Target="file:///C:\Users\User\Desktop\&#1090;&#1080;&#1096;&#1072;%20&#1084;&#1086;&#1088;&#1089;&#1100;&#1082;&#1072;%20(5)\&#1050;&#1072;&#1088;&#1090;&#1080;&#1085;&#1099;%20&#1048;.&#1050;.%20&#1040;&#1081;&#1074;&#1072;&#1079;&#1086;&#1074;&#1089;&#1082;&#1086;&#1075;&#1086;%20(&#1074;&#1080;&#1076;&#1077;&#1086;-&#1101;&#1082;&#1089;&#1082;&#1091;&#1088;&#1089;&#1080;&#1103;).mp4" TargetMode="Externa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file:///C:\Users\User\Desktop\&#1090;&#1080;&#1096;&#1072;%20&#1084;&#1086;&#1088;&#1089;&#1100;&#1082;&#1072;%20(5)\&#1051;.%20&#1059;&#1082;&#1088;&#1072;&#1111;&#1085;&#1082;&#1072;%20&#1058;&#1080;&#1096;&#1072;%20&#1084;&#1086;&#1088;&#1089;&#1100;&#1082;&#1072;%20&#1084;&#1091;&#1079;.&#1042;&#1072;&#1083;&#1077;&#1088;&#1110;&#1103;%20&#1050;&#1074;&#1072;&#1089;&#1085;&#1077;&#1074;&#1089;&#1100;&#1082;&#1086;&#1075;&#1086;.avi.mp4" TargetMode="External"/><Relationship Id="rId2" Type="http://schemas.microsoft.com/office/2007/relationships/media" Target="NULL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7.xml"/><Relationship Id="rId4" Type="http://schemas.openxmlformats.org/officeDocument/2006/relationships/video" Target="file:///C:\Users\User\Desktop\&#1090;&#1080;&#1096;&#1072;%20&#1084;&#1086;&#1088;&#1089;&#1100;&#1082;&#1072;%20(5)\&#1051;.%20&#1059;&#1082;&#1088;&#1072;&#1111;&#1085;&#1082;&#1072;%20&#1058;&#1080;&#1096;&#1072;%20&#1084;&#1086;&#1088;&#1089;&#1100;&#1082;&#1072;%20&#1084;&#1091;&#1079;.&#1042;&#1072;&#1083;&#1077;&#1088;&#1110;&#1103;%20&#1050;&#1074;&#1072;&#1089;&#1085;&#1077;&#1074;&#1089;&#1100;&#1082;&#1086;&#1075;&#1086;.avi.mp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.mp4"/><Relationship Id="rId7" Type="http://schemas.openxmlformats.org/officeDocument/2006/relationships/image" Target="../media/image5.png"/><Relationship Id="rId2" Type="http://schemas.microsoft.com/office/2007/relationships/media" Target="NULL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1.mp4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://www.stihi.ru/pics/2011/09/19/85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9274175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0825" y="188913"/>
            <a:ext cx="8497888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kern="50" dirty="0">
                <a:solidFill>
                  <a:schemeClr val="bg2"/>
                </a:solidFill>
                <a:latin typeface="Times New Roman"/>
                <a:ea typeface="Andale Sans UI"/>
                <a:cs typeface="+mn-cs"/>
              </a:rPr>
              <a:t>"</a:t>
            </a:r>
            <a:r>
              <a:rPr lang="uk-UA" sz="2800" b="1" kern="50" dirty="0" err="1">
                <a:solidFill>
                  <a:schemeClr val="bg2"/>
                </a:solidFill>
                <a:latin typeface="Times New Roman"/>
                <a:ea typeface="Andale Sans UI"/>
                <a:cs typeface="+mn-cs"/>
              </a:rPr>
              <a:t>Розсипанка</a:t>
            </a:r>
            <a:r>
              <a:rPr lang="uk-UA" sz="2800" b="1" kern="50" dirty="0">
                <a:solidFill>
                  <a:schemeClr val="bg2"/>
                </a:solidFill>
                <a:latin typeface="Times New Roman"/>
                <a:ea typeface="Andale Sans UI"/>
                <a:cs typeface="+mn-cs"/>
              </a:rPr>
              <a:t>"</a:t>
            </a:r>
            <a:endParaRPr lang="ru-RU" sz="2800" kern="50" dirty="0">
              <a:solidFill>
                <a:schemeClr val="bg2"/>
              </a:solidFill>
              <a:latin typeface="Times New Roman"/>
              <a:ea typeface="Andale Sans UI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kern="50" dirty="0">
                <a:solidFill>
                  <a:schemeClr val="bg2"/>
                </a:solidFill>
                <a:latin typeface="Times New Roman"/>
                <a:ea typeface="Andale Sans UI"/>
                <a:cs typeface="+mn-cs"/>
              </a:rPr>
              <a:t>Духу, багатство, міцність, найбільше, людини</a:t>
            </a:r>
            <a:endParaRPr lang="ru-RU" sz="3200" b="1" kern="50" dirty="0">
              <a:solidFill>
                <a:schemeClr val="bg2"/>
              </a:solidFill>
              <a:latin typeface="Times New Roman"/>
              <a:ea typeface="Andale Sans U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  <a:cs typeface="+mn-cs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95288" y="1916113"/>
            <a:ext cx="18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>
              <a:latin typeface="Trebuchet MS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338" y="1747838"/>
            <a:ext cx="8478837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kern="50" dirty="0">
                <a:latin typeface="Times New Roman"/>
                <a:ea typeface="Andale Sans UI"/>
                <a:cs typeface="+mn-cs"/>
              </a:rPr>
              <a:t>Найбільше багатство людини — міцність духу(Гете).</a:t>
            </a:r>
            <a:endParaRPr lang="ru-RU" sz="3200" b="1" kern="50" dirty="0">
              <a:latin typeface="Times New Roman"/>
              <a:ea typeface="Andale Sans UI"/>
              <a:cs typeface="+mn-cs"/>
            </a:endParaRP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322263" y="2897188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>
              <a:latin typeface="Trebuchet MS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825" y="2928938"/>
            <a:ext cx="8785225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2857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kern="50" dirty="0">
                <a:solidFill>
                  <a:schemeClr val="bg2">
                    <a:lumMod val="90000"/>
                  </a:schemeClr>
                </a:solidFill>
                <a:latin typeface="Times New Roman"/>
                <a:ea typeface="Andale Sans UI"/>
                <a:cs typeface="+mn-cs"/>
              </a:rPr>
              <a:t>1.Мужній той, хто зумів в нещасті добрим бути. (</a:t>
            </a:r>
            <a:r>
              <a:rPr lang="uk-UA" sz="2800" b="1" i="1" kern="50" dirty="0" err="1">
                <a:solidFill>
                  <a:schemeClr val="bg2">
                    <a:lumMod val="90000"/>
                  </a:schemeClr>
                </a:solidFill>
                <a:latin typeface="Times New Roman"/>
                <a:ea typeface="Andale Sans UI"/>
                <a:cs typeface="+mn-cs"/>
              </a:rPr>
              <a:t>Марціал</a:t>
            </a:r>
            <a:r>
              <a:rPr lang="uk-UA" sz="2800" b="1" i="1" kern="50" dirty="0">
                <a:solidFill>
                  <a:schemeClr val="bg2">
                    <a:lumMod val="90000"/>
                  </a:schemeClr>
                </a:solidFill>
                <a:latin typeface="Times New Roman"/>
                <a:ea typeface="Andale Sans UI"/>
                <a:cs typeface="+mn-cs"/>
              </a:rPr>
              <a:t>).</a:t>
            </a:r>
            <a:endParaRPr lang="ru-RU" sz="2800" b="1" kern="50" dirty="0">
              <a:solidFill>
                <a:schemeClr val="bg2">
                  <a:lumMod val="90000"/>
                </a:schemeClr>
              </a:solidFill>
              <a:latin typeface="Times New Roman"/>
              <a:ea typeface="Andale Sans UI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825" y="4005263"/>
            <a:ext cx="81375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09600" indent="2857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kern="50" dirty="0">
                <a:solidFill>
                  <a:schemeClr val="bg2"/>
                </a:solidFill>
                <a:latin typeface="Times New Roman"/>
                <a:ea typeface="Andale Sans UI"/>
                <a:cs typeface="+mn-cs"/>
              </a:rPr>
              <a:t>2. Кожен </a:t>
            </a:r>
            <a:r>
              <a:rPr lang="uk-UA" sz="3200" b="1" i="1" kern="50" dirty="0" err="1">
                <a:solidFill>
                  <a:schemeClr val="bg2"/>
                </a:solidFill>
                <a:latin typeface="Times New Roman"/>
                <a:ea typeface="Andale Sans UI"/>
                <a:cs typeface="+mn-cs"/>
              </a:rPr>
              <a:t>ковальсвоєї</a:t>
            </a:r>
            <a:r>
              <a:rPr lang="uk-UA" sz="3200" b="1" i="1" kern="50" dirty="0">
                <a:solidFill>
                  <a:schemeClr val="bg2"/>
                </a:solidFill>
                <a:latin typeface="Times New Roman"/>
                <a:ea typeface="Andale Sans UI"/>
                <a:cs typeface="+mn-cs"/>
              </a:rPr>
              <a:t> долі (</a:t>
            </a:r>
            <a:r>
              <a:rPr lang="uk-UA" sz="3200" b="1" i="1" kern="50" dirty="0" err="1">
                <a:solidFill>
                  <a:schemeClr val="bg2"/>
                </a:solidFill>
                <a:latin typeface="Times New Roman"/>
                <a:ea typeface="Andale Sans UI"/>
                <a:cs typeface="+mn-cs"/>
              </a:rPr>
              <a:t>Аппій</a:t>
            </a:r>
            <a:r>
              <a:rPr lang="uk-UA" sz="3200" b="1" i="1" kern="50" dirty="0">
                <a:solidFill>
                  <a:schemeClr val="bg2"/>
                </a:solidFill>
                <a:latin typeface="Times New Roman"/>
                <a:ea typeface="Andale Sans UI"/>
                <a:cs typeface="+mn-cs"/>
              </a:rPr>
              <a:t>). </a:t>
            </a:r>
            <a:endParaRPr lang="ru-RU" sz="3200" b="1" kern="50" dirty="0">
              <a:solidFill>
                <a:schemeClr val="bg2"/>
              </a:solidFill>
              <a:latin typeface="Times New Roman"/>
              <a:ea typeface="Andale Sans UI"/>
              <a:cs typeface="+mn-cs"/>
            </a:endParaRPr>
          </a:p>
        </p:txBody>
      </p:sp>
      <p:sp>
        <p:nvSpPr>
          <p:cNvPr id="13320" name="TextBox 7"/>
          <p:cNvSpPr txBox="1">
            <a:spLocks noChangeArrowheads="1"/>
          </p:cNvSpPr>
          <p:nvPr/>
        </p:nvSpPr>
        <p:spPr bwMode="auto">
          <a:xfrm>
            <a:off x="1042988" y="5157788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>
              <a:latin typeface="Trebuchet MS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0825" y="4537075"/>
            <a:ext cx="878522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2857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kern="50" dirty="0">
                <a:solidFill>
                  <a:schemeClr val="bg2"/>
                </a:solidFill>
                <a:latin typeface="Times New Roman"/>
                <a:ea typeface="Andale Sans UI"/>
                <a:cs typeface="+mn-cs"/>
              </a:rPr>
              <a:t>3. Тільки герой знаходить мужність додержуватися своєї долі. (Гессе Герман).</a:t>
            </a:r>
            <a:endParaRPr lang="ru-RU" sz="3200" b="1" kern="50" dirty="0">
              <a:solidFill>
                <a:schemeClr val="bg2"/>
              </a:solidFill>
              <a:latin typeface="Times New Roman"/>
              <a:ea typeface="Andale Sans UI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476250"/>
            <a:ext cx="9088438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oboi.cc/uploads/new/big/oboik.ru_479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77963" y="-366713"/>
            <a:ext cx="11822113" cy="839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Прямоугольник 3"/>
          <p:cNvSpPr>
            <a:spLocks noChangeArrowheads="1"/>
          </p:cNvSpPr>
          <p:nvPr/>
        </p:nvSpPr>
        <p:spPr bwMode="auto">
          <a:xfrm>
            <a:off x="-30163" y="338138"/>
            <a:ext cx="489585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1-ша група – епітети.</a:t>
            </a:r>
            <a:endParaRPr lang="ru-RU" sz="32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1" name="Прямоугольник 4"/>
          <p:cNvSpPr>
            <a:spLocks noChangeArrowheads="1"/>
          </p:cNvSpPr>
          <p:nvPr/>
        </p:nvSpPr>
        <p:spPr bwMode="auto">
          <a:xfrm>
            <a:off x="2452688" y="1557338"/>
            <a:ext cx="42433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2-га група – метафори.</a:t>
            </a:r>
            <a:endParaRPr lang="ru-RU" sz="32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2" name="Прямоугольник 5"/>
          <p:cNvSpPr>
            <a:spLocks noChangeArrowheads="1"/>
          </p:cNvSpPr>
          <p:nvPr/>
        </p:nvSpPr>
        <p:spPr bwMode="auto">
          <a:xfrm>
            <a:off x="3059113" y="3505200"/>
            <a:ext cx="6234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3-а група – порівняння, пестливі слова</a:t>
            </a:r>
            <a:r>
              <a:rPr lang="uk-UA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svitppt.com.ua/images/31/30017/770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6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39713" y="1265238"/>
          <a:ext cx="8136904" cy="5403500"/>
        </p:xfrm>
        <a:graphic>
          <a:graphicData uri="http://schemas.openxmlformats.org/drawingml/2006/table">
            <a:tbl>
              <a:tblPr firstRow="1" firstCol="1" bandRow="1"/>
              <a:tblGrid>
                <a:gridCol w="4057073"/>
                <a:gridCol w="4079831"/>
              </a:tblGrid>
              <a:tr h="1263133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effectLst/>
                          <a:latin typeface="Calibri"/>
                          <a:ea typeface="SimSun"/>
                          <a:cs typeface="Calibri"/>
                        </a:rPr>
                        <a:t>Реальний зміст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effectLst/>
                          <a:latin typeface="Calibri"/>
                          <a:ea typeface="SimSun"/>
                          <a:cs typeface="Calibri"/>
                        </a:rPr>
                        <a:t>Прихований зміст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90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Краса моря літнього сонячного дня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60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Тиша, спокій. Човен на морі, золотиста сонячна доріжка, хтось веслує.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Романтичне бажання ліричної героїні поплисти  в далекі краї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1520" y="211808"/>
            <a:ext cx="8784976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Прямий і прихований (алегоричний) зміст вірша «Тиша морська»</a:t>
            </a:r>
            <a:endParaRPr lang="ru-RU" b="1" dirty="0">
              <a:latin typeface="+mn-lt"/>
              <a:cs typeface="+mn-cs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00563" y="2492375"/>
            <a:ext cx="4032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Море – житейське море, життя</a:t>
            </a:r>
            <a:endParaRPr lang="ru-RU" sz="28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84663" y="3600450"/>
            <a:ext cx="397827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Вітри, підводне каміння – життєві  труднощі , негаразди</a:t>
            </a:r>
            <a:endParaRPr lang="ru-RU" sz="28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297363" y="5157788"/>
            <a:ext cx="40909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Лірична героїня відважна й готова їх подолати</a:t>
            </a:r>
            <a:endParaRPr lang="ru-RU" sz="28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i7.beon.ru/90/95/1199590/95/82442695/8f526341b21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5888"/>
            <a:ext cx="8893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188913"/>
            <a:ext cx="8424863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1. На сьогоднішньому уроці я відкрив (відкрила) для себе…</a:t>
            </a:r>
            <a:endParaRPr lang="ru-RU" sz="3200" kern="0" dirty="0"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628775"/>
            <a:ext cx="87122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2.Твори Лесі Українки читають і дорослі, і малі, тому що…</a:t>
            </a:r>
            <a:endParaRPr lang="ru-RU" sz="3200" kern="0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9203" y="3645024"/>
            <a:ext cx="805021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3</a:t>
            </a: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.Що </a:t>
            </a:r>
            <a:r>
              <a:rPr lang="ru-RU" sz="3200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сучасні</a:t>
            </a: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 </a:t>
            </a:r>
            <a:r>
              <a:rPr lang="ru-RU" sz="3200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школярі</a:t>
            </a: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 </a:t>
            </a:r>
            <a:r>
              <a:rPr lang="ru-RU" sz="3200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можуть</a:t>
            </a: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 </a:t>
            </a:r>
            <a:r>
              <a:rPr lang="ru-RU" sz="3200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узяти</a:t>
            </a: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 для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себе з </a:t>
            </a:r>
            <a:r>
              <a:rPr lang="ru-RU" sz="3200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історії</a:t>
            </a: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 </a:t>
            </a:r>
            <a:r>
              <a:rPr lang="ru-RU" sz="3200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життя</a:t>
            </a: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 </a:t>
            </a:r>
            <a:r>
              <a:rPr lang="ru-RU" sz="3200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письменниці</a:t>
            </a: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 та </a:t>
            </a:r>
            <a:r>
              <a:rPr lang="ru-RU" sz="3200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її</a:t>
            </a: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 </a:t>
            </a:r>
            <a:r>
              <a:rPr lang="ru-RU" sz="3200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поезій</a:t>
            </a:r>
            <a:r>
              <a:rPr lang="ru-RU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? </a:t>
            </a:r>
            <a:endParaRPr lang="ru-RU" sz="3200" kern="0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548188" y="3409950"/>
            <a:ext cx="47625" cy="3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Shap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87313"/>
            <a:ext cx="9144000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2690813"/>
            <a:ext cx="8064500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kern="50" dirty="0">
                <a:latin typeface="Times New Roman"/>
                <a:ea typeface="Andale Sans UI"/>
                <a:cs typeface="+mn-cs"/>
              </a:rPr>
              <a:t>Словничок:</a:t>
            </a:r>
            <a:r>
              <a:rPr lang="uk-UA" sz="3200" b="1" kern="50" dirty="0">
                <a:latin typeface="Times New Roman"/>
                <a:ea typeface="Andale Sans UI"/>
                <a:cs typeface="+mn-cs"/>
              </a:rPr>
              <a:t> </a:t>
            </a:r>
            <a:endParaRPr lang="ru-RU" sz="3200" b="1" kern="50" dirty="0">
              <a:latin typeface="Times New Roman"/>
              <a:ea typeface="Andale Sans UI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kern="50" dirty="0">
                <a:latin typeface="Times New Roman"/>
                <a:ea typeface="Andale Sans UI"/>
                <a:cs typeface="+mn-cs"/>
              </a:rPr>
              <a:t> </a:t>
            </a:r>
            <a:r>
              <a:rPr lang="uk-UA" sz="3200" b="1" i="1" kern="50" dirty="0">
                <a:latin typeface="Times New Roman"/>
                <a:ea typeface="Andale Sans UI"/>
                <a:cs typeface="+mn-cs"/>
              </a:rPr>
              <a:t>стоїцизм</a:t>
            </a:r>
            <a:r>
              <a:rPr lang="uk-UA" sz="3200" b="1" kern="50" dirty="0">
                <a:latin typeface="Times New Roman"/>
                <a:ea typeface="Andale Sans UI"/>
                <a:cs typeface="+mn-cs"/>
              </a:rPr>
              <a:t> — риса характеру, що характеризується стійкістю, мужністю, вмінням долати труднощі за допомогою розуму.</a:t>
            </a:r>
            <a:endParaRPr lang="ru-RU" sz="3200" b="1" kern="50" dirty="0">
              <a:latin typeface="Times New Roman"/>
              <a:ea typeface="Andale Sans UI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476671"/>
            <a:ext cx="3633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>
                <a:latin typeface="Times New Roman"/>
                <a:ea typeface="Calibri"/>
              </a:rPr>
              <a:t>Гра „ Так “ – „Ні “</a:t>
            </a:r>
            <a:endParaRPr lang="ru-RU" sz="32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1664" y="1192396"/>
            <a:ext cx="8273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Times New Roman"/>
                <a:ea typeface="Calibri"/>
              </a:rPr>
              <a:t>1) Леся Українка – це псевдонім </a:t>
            </a:r>
            <a:r>
              <a:rPr lang="uk-UA" sz="3200" b="1" dirty="0" err="1" smtClean="0">
                <a:solidFill>
                  <a:srgbClr val="002060"/>
                </a:solidFill>
                <a:latin typeface="Times New Roman"/>
                <a:ea typeface="Calibri"/>
              </a:rPr>
              <a:t>Л.П.Косач</a:t>
            </a:r>
            <a:r>
              <a:rPr lang="uk-UA" sz="3200" b="1" dirty="0" smtClean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499" y="1774088"/>
            <a:ext cx="86799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002060"/>
                </a:solidFill>
                <a:latin typeface="Times New Roman"/>
                <a:ea typeface="Calibri"/>
              </a:rPr>
              <a:t>2) Леся в дитинстві не дружила з братом Михайликом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499" y="2854389"/>
            <a:ext cx="86799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>
                <a:solidFill>
                  <a:srgbClr val="002060"/>
                </a:solidFill>
                <a:latin typeface="Times New Roman"/>
                <a:ea typeface="Calibri"/>
              </a:rPr>
              <a:t>3</a:t>
            </a:r>
            <a:r>
              <a:rPr lang="uk-UA" sz="3200" b="1" dirty="0">
                <a:solidFill>
                  <a:srgbClr val="002060"/>
                </a:solidFill>
                <a:latin typeface="Times New Roman"/>
                <a:ea typeface="Calibri"/>
              </a:rPr>
              <a:t>) Леся навчалася в Київському університеті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1664" y="3608919"/>
            <a:ext cx="84146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002060"/>
                </a:solidFill>
                <a:latin typeface="Times New Roman"/>
                <a:ea typeface="Calibri"/>
              </a:rPr>
              <a:t>4) Мати Лесі була дитячою письменницею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499" y="4293096"/>
            <a:ext cx="9112028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002060"/>
                </a:solidFill>
                <a:latin typeface="Times New Roman"/>
                <a:ea typeface="Calibri"/>
              </a:rPr>
              <a:t>5) Перша збірка називалася </a:t>
            </a:r>
            <a:r>
              <a:rPr lang="uk-UA" sz="3200" b="1" dirty="0" smtClean="0">
                <a:solidFill>
                  <a:srgbClr val="002060"/>
                </a:solidFill>
                <a:latin typeface="Times New Roman"/>
                <a:ea typeface="Calibri"/>
              </a:rPr>
              <a:t>«На </a:t>
            </a:r>
            <a:r>
              <a:rPr lang="uk-UA" sz="3200" b="1" dirty="0">
                <a:solidFill>
                  <a:srgbClr val="002060"/>
                </a:solidFill>
                <a:latin typeface="Times New Roman"/>
                <a:ea typeface="Calibri"/>
              </a:rPr>
              <a:t>крилах </a:t>
            </a:r>
            <a:r>
              <a:rPr lang="uk-UA" sz="3200" b="1" dirty="0" smtClean="0">
                <a:solidFill>
                  <a:srgbClr val="002060"/>
                </a:solidFill>
                <a:latin typeface="Times New Roman"/>
                <a:ea typeface="Calibri"/>
              </a:rPr>
              <a:t>пісень»  </a:t>
            </a:r>
            <a:endParaRPr lang="ru-RU" sz="3200" b="1" dirty="0">
              <a:solidFill>
                <a:srgbClr val="002060"/>
              </a:solidFill>
              <a:effectLst/>
              <a:latin typeface="Calibri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1664" y="5227736"/>
            <a:ext cx="71712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002060"/>
                </a:solidFill>
                <a:latin typeface="Times New Roman"/>
                <a:ea typeface="Calibri"/>
              </a:rPr>
              <a:t>6) Леся Українка писала лише вірші 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82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svitppt.com.ua/images/22/21851/770/img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2088" y="0"/>
            <a:ext cx="9336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701675" y="2060575"/>
            <a:ext cx="799306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 dirty="0">
                <a:latin typeface="Trebuchet MS" pitchFamily="34" charset="0"/>
              </a:rPr>
              <a:t>Тема. Леся Українка. « Тиша морська». Життєрадісний погляд дівчини на світ, вільнолюбство, впевненість, розвинена уява. Значення мистецтва в житті людини. Гармонія людини і природи </a:t>
            </a:r>
            <a:endParaRPr lang="ru-RU" sz="3600" b="1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img1.liveinternet.ru/images/attach/d/0/137/941/137941303_Jj46k7cCd04Wogitg0XbHqUlxIY400x5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100013"/>
            <a:ext cx="9329738" cy="755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1520" y="764704"/>
            <a:ext cx="7488832" cy="4524315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bg2"/>
                </a:solidFill>
                <a:latin typeface="Trebuchet MS" pitchFamily="34" charset="0"/>
                <a:cs typeface="Times New Roman" pitchFamily="18" charset="0"/>
              </a:rPr>
              <a:t>Мета: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ознайомити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поезією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Лесі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Українки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«Тиша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морська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», 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розкрити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ідейно-художній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зміст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розвивати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вміння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виразно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читати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поетичні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твори,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навички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усного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зв’язного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монологічного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мовлення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виховувати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творчу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уяву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любов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поетичного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слова,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пошану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класиків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літератури</a:t>
            </a:r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endParaRPr lang="uk-UA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Shap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95800" y="3386138"/>
            <a:ext cx="1524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hap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0" y="836613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Леся Українка Тиша морська. Відеопоезія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6" name="Леся Українка Тиша морська. Відеопоезія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9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950" y="476250"/>
          <a:ext cx="9036496" cy="6279073"/>
        </p:xfrm>
        <a:graphic>
          <a:graphicData uri="http://schemas.openxmlformats.org/drawingml/2006/table">
            <a:tbl>
              <a:tblPr/>
              <a:tblGrid>
                <a:gridCol w="3456384"/>
                <a:gridCol w="2565536"/>
                <a:gridCol w="3014576"/>
              </a:tblGrid>
              <a:tr h="5300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текст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темп, інтонація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800" kern="50">
                          <a:effectLst/>
                          <a:latin typeface="Times New Roman"/>
                          <a:ea typeface="Andale Sans UI"/>
                        </a:rPr>
                        <a:t> почуття</a:t>
                      </a:r>
                      <a:endParaRPr lang="ru-RU" sz="2800" kern="5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490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Певне, се країна світла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та злотистої блакиті, 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Певне, тут не чули зроду, 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Що бува негода в світі!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середній,  питальна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розповідна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середній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uk-UA" sz="2800" kern="50" dirty="0" smtClean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 smtClean="0">
                          <a:effectLst/>
                          <a:latin typeface="Times New Roman"/>
                          <a:ea typeface="Andale Sans UI"/>
                        </a:rPr>
                        <a:t>питально-оклична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захоплення від дивовижної краси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uk-UA" sz="2800" kern="50" smtClean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smtClean="0">
                          <a:effectLst/>
                          <a:latin typeface="Times New Roman"/>
                          <a:ea typeface="Andale Sans UI"/>
                        </a:rPr>
                        <a:t>здивування</a:t>
                      </a: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,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 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800" kern="50" dirty="0">
                          <a:effectLst/>
                          <a:latin typeface="Times New Roman"/>
                          <a:ea typeface="Andale Sans UI"/>
                        </a:rPr>
                        <a:t>подив від неймовірності, краси</a:t>
                      </a:r>
                      <a:endParaRPr lang="ru-RU" sz="2800" kern="50" dirty="0">
                        <a:effectLst/>
                        <a:latin typeface="Times New Roman"/>
                        <a:ea typeface="Andale Sans UI"/>
                      </a:endParaRPr>
                    </a:p>
                  </a:txBody>
                  <a:tcPr marL="34925" marR="34925" marT="34925" marB="349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images.myshared.ru/17/1127833/slide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0"/>
            <a:ext cx="8820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krlit.net/lesson/6klas/6klas.files/image011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395536" y="476672"/>
            <a:ext cx="8352928" cy="561662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569</TotalTime>
  <Words>341</Words>
  <Application>Microsoft Office PowerPoint</Application>
  <PresentationFormat>Экран (4:3)</PresentationFormat>
  <Paragraphs>62</Paragraphs>
  <Slides>16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Пользователь Windows</cp:lastModifiedBy>
  <cp:revision>37</cp:revision>
  <dcterms:created xsi:type="dcterms:W3CDTF">2017-12-02T16:47:09Z</dcterms:created>
  <dcterms:modified xsi:type="dcterms:W3CDTF">2019-01-30T21:10:36Z</dcterms:modified>
</cp:coreProperties>
</file>