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76" r:id="rId4"/>
    <p:sldId id="258" r:id="rId5"/>
    <p:sldId id="259" r:id="rId6"/>
    <p:sldId id="260" r:id="rId7"/>
    <p:sldId id="261" r:id="rId8"/>
    <p:sldId id="262" r:id="rId9"/>
    <p:sldId id="277" r:id="rId10"/>
    <p:sldId id="278" r:id="rId11"/>
    <p:sldId id="279" r:id="rId12"/>
    <p:sldId id="280" r:id="rId13"/>
    <p:sldId id="269" r:id="rId14"/>
    <p:sldId id="263" r:id="rId15"/>
    <p:sldId id="268" r:id="rId16"/>
    <p:sldId id="264" r:id="rId17"/>
    <p:sldId id="265" r:id="rId18"/>
    <p:sldId id="266" r:id="rId19"/>
    <p:sldId id="270" r:id="rId20"/>
    <p:sldId id="271" r:id="rId21"/>
    <p:sldId id="275" r:id="rId22"/>
    <p:sldId id="272" r:id="rId23"/>
    <p:sldId id="273" r:id="rId24"/>
    <p:sldId id="274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660033"/>
    <a:srgbClr val="0000FF"/>
    <a:srgbClr val="0033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C53F2-3AA0-48C1-8B8A-ABF56790C346}" type="datetimeFigureOut">
              <a:rPr lang="ru-RU" smtClean="0"/>
              <a:pPr/>
              <a:t>05.10.2014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4FE17-4BE1-48CA-B2C2-FB4BFEDF31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9285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8291D-325E-4B67-B970-4B4295769BA8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7FE8-901B-42B9-BFBD-8F7567989DF7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2A3DA-5EEA-4912-8F7C-22562DBE2A38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151-2726-48F1-BA5D-ECBEDFD00B82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B899-F043-4750-970F-8F9F2D13A367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C188-6F44-471E-AB98-A03EAA9D5DE2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86B4-8662-47C3-8E6B-8FAB4C254346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A618-51C9-4A29-B296-DA0088E0B558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5D17-5A97-4CFD-A094-2B3294EA96AB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4E4BC-5BDA-421D-B357-1E480C488A9F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37F5B-A162-4D4E-AEA9-1D7649EB4CC3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419CD7B-5F32-4B25-8F9E-D392A8D6DDCE}" type="datetime1">
              <a:rPr lang="ru-RU" smtClean="0"/>
              <a:pPr/>
              <a:t>05.10.2014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143329-7828-4FF9-BDB4-EC72B894B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142984"/>
            <a:ext cx="8229600" cy="3786214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0066"/>
                </a:solidFill>
              </a:rPr>
              <a:t>В. Королів-Старий</a:t>
            </a:r>
            <a:br>
              <a:rPr lang="uk-UA" dirty="0" smtClean="0">
                <a:solidFill>
                  <a:srgbClr val="FF0066"/>
                </a:solidFill>
              </a:rPr>
            </a:br>
            <a:r>
              <a:rPr lang="uk-UA" dirty="0" err="1" smtClean="0">
                <a:solidFill>
                  <a:srgbClr val="FF0066"/>
                </a:solidFill>
              </a:rPr>
              <a:t>“Хуха-Моховинка”</a:t>
            </a:r>
            <a:r>
              <a:rPr lang="uk-UA" dirty="0" smtClean="0">
                <a:solidFill>
                  <a:srgbClr val="FF0066"/>
                </a:solidFill>
              </a:rPr>
              <a:t/>
            </a:r>
            <a:br>
              <a:rPr lang="uk-UA" dirty="0" smtClean="0">
                <a:solidFill>
                  <a:srgbClr val="FF0066"/>
                </a:solidFill>
              </a:rPr>
            </a:br>
            <a:r>
              <a:rPr lang="uk-UA" dirty="0" smtClean="0">
                <a:solidFill>
                  <a:srgbClr val="FF0066"/>
                </a:solidFill>
              </a:rPr>
              <a:t/>
            </a:r>
            <a:br>
              <a:rPr lang="uk-UA" dirty="0" smtClean="0">
                <a:solidFill>
                  <a:srgbClr val="FF0066"/>
                </a:solidFill>
              </a:rPr>
            </a:br>
            <a:r>
              <a:rPr lang="uk-UA" sz="5400" dirty="0" smtClean="0">
                <a:solidFill>
                  <a:srgbClr val="FF0066"/>
                </a:solidFill>
              </a:rPr>
              <a:t>Добро і зло у казці</a:t>
            </a:r>
            <a:endParaRPr lang="ru-RU" sz="5400" dirty="0">
              <a:solidFill>
                <a:srgbClr val="FF0066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282" y="214290"/>
            <a:ext cx="5357850" cy="1714512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Тема уроку:</a:t>
            </a:r>
            <a:endParaRPr kumimoji="0" lang="ru-RU" sz="6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1571612"/>
            <a:ext cx="9144000" cy="271464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8000" dirty="0" smtClean="0"/>
              <a:t> 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Добре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діло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саме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себе 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хвалить.</a:t>
            </a:r>
            <a:endParaRPr lang="ru-RU" sz="8000" b="1" dirty="0" smtClean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071934" y="5286388"/>
            <a:ext cx="4714876" cy="107157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Народна мудрість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923928" y="357166"/>
            <a:ext cx="5429256" cy="5929354"/>
          </a:xfrm>
          <a:prstGeom prst="rect">
            <a:avLst/>
          </a:prstGeom>
        </p:spPr>
        <p:txBody>
          <a:bodyPr vert="horz" anchor="ctr">
            <a:normAutofit fontScale="62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8000" dirty="0" smtClean="0"/>
              <a:t> </a:t>
            </a:r>
            <a:r>
              <a:rPr lang="uk-UA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«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Кожного разу, коли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тобі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чого-небудь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дуже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хочеться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спинись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і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поміркуй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чи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добре те,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чого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тобі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хочеться</a:t>
            </a:r>
            <a:r>
              <a:rPr lang="uk-UA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»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572132" y="5786454"/>
            <a:ext cx="421481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Л. Толстой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7702" r="5638"/>
          <a:stretch>
            <a:fillRect/>
          </a:stretch>
        </p:blipFill>
        <p:spPr bwMode="auto">
          <a:xfrm>
            <a:off x="214282" y="357166"/>
            <a:ext cx="4137915" cy="597691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714744" y="-285776"/>
            <a:ext cx="5429256" cy="6643734"/>
          </a:xfrm>
          <a:prstGeom prst="rect">
            <a:avLst/>
          </a:prstGeom>
        </p:spPr>
        <p:txBody>
          <a:bodyPr vert="horz" anchor="ctr">
            <a:normAutofit fontScale="40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9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9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Дехто</a:t>
            </a:r>
            <a:r>
              <a:rPr lang="ru-RU" sz="9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запитав:</a:t>
            </a:r>
          </a:p>
          <a:p>
            <a:pPr algn="ctr">
              <a:spcBef>
                <a:spcPct val="0"/>
              </a:spcBef>
              <a:defRPr/>
            </a:pPr>
            <a:r>
              <a:rPr lang="uk-UA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«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Чи правду говорять</a:t>
            </a: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що</a:t>
            </a: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за зло 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потрібно</a:t>
            </a: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платит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добром?» Учитель 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відповів</a:t>
            </a: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: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«А ч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м же 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тоді</a:t>
            </a: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платит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за добро? За зло 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потрібно</a:t>
            </a: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платит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по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-</a:t>
            </a:r>
            <a:r>
              <a:rPr lang="ru-RU" sz="91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справедливост</a:t>
            </a:r>
            <a:r>
              <a:rPr lang="uk-UA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91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, а за добро — добром</a:t>
            </a:r>
            <a:r>
              <a:rPr lang="uk-UA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»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572132" y="5786454"/>
            <a:ext cx="421481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3600" b="1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Конфуцій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4" name="Picture 2" descr="C:\Documents and Settings\Admin\Рабочий стол\Марія Іванівна\konfuzi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53522"/>
            <a:ext cx="3887664" cy="513293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  <a:scene3d>
            <a:camera prst="orthographicFront">
              <a:rot lat="0" lon="10799978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 l="-1513" t="23247" r="-8774" b="1559"/>
          <a:stretch>
            <a:fillRect/>
          </a:stretch>
        </p:blipFill>
        <p:spPr bwMode="auto">
          <a:xfrm>
            <a:off x="1500166" y="2571720"/>
            <a:ext cx="6286544" cy="428628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0"/>
            <a:ext cx="9144000" cy="271464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…в душі у кожної людини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Дві</a:t>
            </a:r>
            <a:r>
              <a:rPr kumimoji="0" lang="uk-UA" sz="5400" b="1" i="0" u="none" strike="noStrike" kern="1200" cap="none" spc="0" normalizeH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протилежні половини…</a:t>
            </a:r>
            <a:endParaRPr kumimoji="0" lang="ru-RU" sz="54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857232"/>
            <a:ext cx="7892503" cy="55864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214346" y="0"/>
            <a:ext cx="9572692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Приходить зло лише до злих…</a:t>
            </a:r>
            <a:endParaRPr kumimoji="0" lang="ru-RU" sz="60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357166"/>
            <a:ext cx="9144000" cy="4500594"/>
          </a:xfrm>
          <a:prstGeom prst="rect">
            <a:avLst/>
          </a:prstGeom>
        </p:spPr>
        <p:txBody>
          <a:bodyPr vert="horz" anchor="ctr">
            <a:normAutofit fontScale="7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Для того, щоб зрозуміти що таке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ДОБРО,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треба відчути на собі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ЗЛО</a:t>
            </a:r>
            <a:r>
              <a:rPr lang="uk-UA" sz="8000" b="1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  <a:endParaRPr kumimoji="0" lang="ru-RU" sz="80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071934" y="5286388"/>
            <a:ext cx="4714876" cy="107157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Народна мудрість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4286256"/>
            <a:ext cx="9144000" cy="150017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Чому саме у казці добро завжди перемагає зло?</a:t>
            </a:r>
            <a:endParaRPr kumimoji="0" lang="ru-RU" sz="54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14290"/>
            <a:ext cx="9144000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Що таке казка?</a:t>
            </a:r>
            <a:endParaRPr lang="ru-RU" sz="54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2000240"/>
            <a:ext cx="9144000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Які види казок </a:t>
            </a:r>
            <a:r>
              <a:rPr lang="uk-UA" sz="54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ви </a:t>
            </a:r>
            <a:r>
              <a:rPr lang="uk-UA" sz="5400" b="1" dirty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знаєте?</a:t>
            </a:r>
            <a:endParaRPr lang="ru-RU" sz="54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5286388"/>
            <a:ext cx="9144000" cy="135729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Василь Королів-Старий</a:t>
            </a:r>
            <a:endParaRPr lang="ru-RU" sz="54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t="4649" b="17872"/>
          <a:stretch>
            <a:fillRect/>
          </a:stretch>
        </p:blipFill>
        <p:spPr bwMode="auto">
          <a:xfrm>
            <a:off x="2357422" y="428604"/>
            <a:ext cx="4643470" cy="494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285728"/>
            <a:ext cx="9144000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Які фантастичні</a:t>
            </a:r>
            <a:r>
              <a:rPr kumimoji="0" lang="uk-UA" sz="5400" b="1" i="0" u="none" strike="noStrike" kern="1200" cap="none" spc="0" normalizeH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5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істоти діють у казці</a:t>
            </a:r>
            <a:r>
              <a:rPr kumimoji="0" lang="uk-UA" sz="5400" b="1" i="0" u="none" strike="noStrike" kern="1200" cap="none" spc="0" normalizeH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54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“Потерчата”</a:t>
            </a:r>
            <a:r>
              <a:rPr kumimoji="0" lang="uk-UA" sz="5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ru-RU" sz="54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571744"/>
            <a:ext cx="9144000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Хто з них допомагає дяку Оверкові?</a:t>
            </a:r>
            <a:endParaRPr lang="ru-RU" sz="54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643446"/>
            <a:ext cx="9144000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Як закінчується казка?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Що перемагає – добро чи зло?</a:t>
            </a:r>
            <a:endParaRPr lang="ru-RU" sz="54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429124" y="428604"/>
            <a:ext cx="4714876" cy="592935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“Чому</a:t>
            </a:r>
            <a:r>
              <a:rPr kumimoji="0" lang="uk-UA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слов'янські боги конче мусять бути косолапими, кривоногими потворами. Коли в наших казках навіть ворожа сила - </a:t>
            </a:r>
            <a:r>
              <a:rPr kumimoji="0" lang="uk-UA" sz="3600" b="1" i="0" u="none" strike="noStrike" kern="1200" cap="none" spc="0" normalizeH="0" noProof="0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uk-UA" sz="36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змій”</a:t>
            </a:r>
            <a:r>
              <a:rPr lang="uk-UA" sz="3600" b="1" dirty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sz="36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- </a:t>
            </a:r>
            <a:r>
              <a:rPr kumimoji="0" lang="uk-UA" sz="3600" b="1" i="0" u="none" strike="noStrike" kern="1200" cap="none" spc="0" normalizeH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уявляється часто в подобі красеня…</a:t>
            </a:r>
            <a:r>
              <a:rPr kumimoji="0" lang="uk-UA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”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04"/>
            <a:ext cx="4116527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928802"/>
            <a:ext cx="7786742" cy="4143404"/>
          </a:xfrm>
        </p:spPr>
        <p:txBody>
          <a:bodyPr>
            <a:normAutofit fontScale="77500" lnSpcReduction="20000"/>
          </a:bodyPr>
          <a:lstStyle/>
          <a:p>
            <a:pPr>
              <a:buBlip>
                <a:blip r:embed="rId3"/>
              </a:buBlip>
            </a:pPr>
            <a:r>
              <a:rPr lang="uk-UA" dirty="0" smtClean="0">
                <a:solidFill>
                  <a:srgbClr val="660033"/>
                </a:solidFill>
              </a:rPr>
              <a:t>з</a:t>
            </a:r>
            <a:r>
              <a:rPr lang="uk-UA" sz="3200" b="1" dirty="0" smtClean="0">
                <a:solidFill>
                  <a:srgbClr val="660033"/>
                </a:solidFill>
              </a:rPr>
              <a:t>аохочення </a:t>
            </a:r>
            <a:r>
              <a:rPr lang="uk-UA" sz="3200" b="1" dirty="0" smtClean="0">
                <a:solidFill>
                  <a:srgbClr val="660033"/>
                </a:solidFill>
              </a:rPr>
              <a:t>до </a:t>
            </a:r>
            <a:r>
              <a:rPr lang="uk-UA" sz="3200" b="1" dirty="0" smtClean="0">
                <a:solidFill>
                  <a:srgbClr val="660033"/>
                </a:solidFill>
              </a:rPr>
              <a:t>творчості;</a:t>
            </a:r>
          </a:p>
          <a:p>
            <a:pPr>
              <a:buBlip>
                <a:blip r:embed="rId3"/>
              </a:buBlip>
            </a:pPr>
            <a:r>
              <a:rPr lang="uk-UA" sz="3100" b="1" dirty="0" smtClean="0">
                <a:solidFill>
                  <a:srgbClr val="660033"/>
                </a:solidFill>
              </a:rPr>
              <a:t>навчитися </a:t>
            </a:r>
            <a:r>
              <a:rPr lang="uk-UA" sz="3100" b="1" dirty="0" smtClean="0">
                <a:solidFill>
                  <a:srgbClr val="660033"/>
                </a:solidFill>
              </a:rPr>
              <a:t>отримувати задоволення від роботи, що </a:t>
            </a:r>
            <a:r>
              <a:rPr lang="uk-UA" sz="3100" b="1" dirty="0" smtClean="0">
                <a:solidFill>
                  <a:srgbClr val="660033"/>
                </a:solidFill>
              </a:rPr>
              <a:t>виконується;</a:t>
            </a:r>
          </a:p>
          <a:p>
            <a:pPr>
              <a:buBlip>
                <a:blip r:embed="rId3"/>
              </a:buBlip>
            </a:pPr>
            <a:r>
              <a:rPr lang="ru-RU" sz="3100" b="1" dirty="0" err="1" smtClean="0">
                <a:solidFill>
                  <a:srgbClr val="660033"/>
                </a:solidFill>
              </a:rPr>
              <a:t>оцінювати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вчинки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казкових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героїв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з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позицій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гуманізму</a:t>
            </a:r>
            <a:r>
              <a:rPr lang="ru-RU" sz="3100" b="1" dirty="0" smtClean="0">
                <a:solidFill>
                  <a:srgbClr val="660033"/>
                </a:solidFill>
              </a:rPr>
              <a:t>;</a:t>
            </a:r>
          </a:p>
          <a:p>
            <a:pPr>
              <a:buBlip>
                <a:blip r:embed="rId3"/>
              </a:buBlip>
            </a:pPr>
            <a:r>
              <a:rPr lang="ru-RU" sz="3100" b="1" dirty="0" err="1" smtClean="0">
                <a:solidFill>
                  <a:srgbClr val="660033"/>
                </a:solidFill>
              </a:rPr>
              <a:t>розрізняти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smtClean="0">
                <a:solidFill>
                  <a:srgbClr val="660033"/>
                </a:solidFill>
              </a:rPr>
              <a:t>добро </a:t>
            </a:r>
            <a:r>
              <a:rPr lang="ru-RU" sz="3100" b="1" dirty="0" err="1" smtClean="0">
                <a:solidFill>
                  <a:srgbClr val="660033"/>
                </a:solidFill>
              </a:rPr>
              <a:t>і</a:t>
            </a:r>
            <a:r>
              <a:rPr lang="ru-RU" sz="3100" b="1" dirty="0" smtClean="0">
                <a:solidFill>
                  <a:srgbClr val="660033"/>
                </a:solidFill>
              </a:rPr>
              <a:t> зло як у </a:t>
            </a:r>
            <a:r>
              <a:rPr lang="ru-RU" sz="3100" b="1" dirty="0" err="1" smtClean="0">
                <a:solidFill>
                  <a:srgbClr val="660033"/>
                </a:solidFill>
              </a:rPr>
              <a:t>казках</a:t>
            </a:r>
            <a:r>
              <a:rPr lang="ru-RU" sz="3100" b="1" dirty="0" smtClean="0">
                <a:solidFill>
                  <a:srgbClr val="660033"/>
                </a:solidFill>
              </a:rPr>
              <a:t>, так </a:t>
            </a:r>
            <a:r>
              <a:rPr lang="ru-RU" sz="3100" b="1" dirty="0" err="1" smtClean="0">
                <a:solidFill>
                  <a:srgbClr val="660033"/>
                </a:solidFill>
              </a:rPr>
              <a:t>і</a:t>
            </a:r>
            <a:r>
              <a:rPr lang="ru-RU" sz="3100" b="1" dirty="0" smtClean="0">
                <a:solidFill>
                  <a:srgbClr val="660033"/>
                </a:solidFill>
              </a:rPr>
              <a:t> в </a:t>
            </a:r>
            <a:r>
              <a:rPr lang="ru-RU" sz="3100" b="1" dirty="0" err="1" smtClean="0">
                <a:solidFill>
                  <a:srgbClr val="660033"/>
                </a:solidFill>
              </a:rPr>
              <a:t>сучасному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житті</a:t>
            </a:r>
            <a:r>
              <a:rPr lang="ru-RU" sz="3100" b="1" dirty="0" smtClean="0">
                <a:solidFill>
                  <a:srgbClr val="660033"/>
                </a:solidFill>
              </a:rPr>
              <a:t>;</a:t>
            </a:r>
          </a:p>
          <a:p>
            <a:pPr>
              <a:buBlip>
                <a:blip r:embed="rId3"/>
              </a:buBlip>
            </a:pPr>
            <a:r>
              <a:rPr lang="ru-RU" sz="3100" b="1" dirty="0" err="1" smtClean="0">
                <a:solidFill>
                  <a:srgbClr val="660033"/>
                </a:solidFill>
              </a:rPr>
              <a:t>формувати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вміння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знаходити</a:t>
            </a:r>
            <a:r>
              <a:rPr lang="ru-RU" sz="3100" b="1" dirty="0" smtClean="0">
                <a:solidFill>
                  <a:srgbClr val="660033"/>
                </a:solidFill>
              </a:rPr>
              <a:t> описи </a:t>
            </a:r>
            <a:r>
              <a:rPr lang="ru-RU" sz="3100" b="1" dirty="0" err="1" smtClean="0">
                <a:solidFill>
                  <a:srgbClr val="660033"/>
                </a:solidFill>
              </a:rPr>
              <a:t>зовнішності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фантастичних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істот</a:t>
            </a:r>
            <a:r>
              <a:rPr lang="ru-RU" sz="3100" b="1" dirty="0" smtClean="0">
                <a:solidFill>
                  <a:srgbClr val="660033"/>
                </a:solidFill>
              </a:rPr>
              <a:t>, </a:t>
            </a:r>
            <a:r>
              <a:rPr lang="ru-RU" sz="3100" b="1" dirty="0" err="1" smtClean="0">
                <a:solidFill>
                  <a:srgbClr val="660033"/>
                </a:solidFill>
              </a:rPr>
              <a:t>аналізувати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їх</a:t>
            </a:r>
            <a:r>
              <a:rPr lang="ru-RU" sz="3100" b="1" dirty="0" smtClean="0">
                <a:solidFill>
                  <a:srgbClr val="660033"/>
                </a:solidFill>
              </a:rPr>
              <a:t>;</a:t>
            </a:r>
          </a:p>
          <a:p>
            <a:pPr>
              <a:buBlip>
                <a:blip r:embed="rId3"/>
              </a:buBlip>
            </a:pPr>
            <a:r>
              <a:rPr lang="ru-RU" sz="3100" b="1" dirty="0" err="1" smtClean="0">
                <a:solidFill>
                  <a:srgbClr val="660033"/>
                </a:solidFill>
              </a:rPr>
              <a:t>зрозуміти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повчальність</a:t>
            </a:r>
            <a:r>
              <a:rPr lang="ru-RU" sz="3100" b="1" dirty="0" smtClean="0">
                <a:solidFill>
                  <a:srgbClr val="660033"/>
                </a:solidFill>
              </a:rPr>
              <a:t> </a:t>
            </a:r>
            <a:r>
              <a:rPr lang="ru-RU" sz="3100" b="1" dirty="0" err="1" smtClean="0">
                <a:solidFill>
                  <a:srgbClr val="660033"/>
                </a:solidFill>
              </a:rPr>
              <a:t>казок</a:t>
            </a:r>
            <a:r>
              <a:rPr lang="ru-RU" sz="3100" b="1" dirty="0" smtClean="0">
                <a:solidFill>
                  <a:srgbClr val="660033"/>
                </a:solidFill>
              </a:rPr>
              <a:t>;</a:t>
            </a:r>
          </a:p>
          <a:p>
            <a:pPr>
              <a:buBlip>
                <a:blip r:embed="rId3"/>
              </a:buBlip>
            </a:pPr>
            <a:r>
              <a:rPr lang="uk-UA" sz="3100" b="1" dirty="0" smtClean="0">
                <a:solidFill>
                  <a:srgbClr val="660033"/>
                </a:solidFill>
              </a:rPr>
              <a:t>пишатися </a:t>
            </a:r>
            <a:r>
              <a:rPr lang="uk-UA" sz="3100" b="1" dirty="0" smtClean="0">
                <a:solidFill>
                  <a:srgbClr val="660033"/>
                </a:solidFill>
              </a:rPr>
              <a:t>досягнутими результатами</a:t>
            </a:r>
            <a:r>
              <a:rPr lang="ru-RU" sz="3100" b="1" dirty="0" smtClean="0">
                <a:solidFill>
                  <a:srgbClr val="660033"/>
                </a:solidFill>
              </a:rPr>
              <a:t>.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282" y="214290"/>
            <a:ext cx="5357850" cy="1714512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Мета уроку:</a:t>
            </a:r>
            <a:endParaRPr kumimoji="0" lang="ru-RU" sz="6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428604"/>
            <a:ext cx="9144000" cy="150017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Про що розповідається у казці?</a:t>
            </a:r>
            <a:endParaRPr kumimoji="0" lang="ru-RU" sz="54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285992"/>
            <a:ext cx="9144000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Назвіть героїв казки.</a:t>
            </a:r>
            <a:endParaRPr lang="ru-RU" sz="54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429132"/>
            <a:ext cx="9144000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Хто є головною дійовою особою у казці?</a:t>
            </a:r>
            <a:endParaRPr lang="ru-RU" sz="54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714356"/>
            <a:ext cx="9144000" cy="150017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Яка ж вона,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Хуха-Моховинка</a:t>
            </a:r>
            <a:r>
              <a:rPr kumimoji="0" lang="uk-UA" sz="5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ru-RU" sz="54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3143248"/>
            <a:ext cx="9144000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Якими рисами характеру наділив її автор?</a:t>
            </a:r>
            <a:endParaRPr lang="ru-RU" sz="54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857232"/>
            <a:ext cx="9144000" cy="242889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Порівняймо вчинки Моховинки із вчинками діда.</a:t>
            </a:r>
            <a:endParaRPr kumimoji="0" lang="ru-RU" sz="54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714752"/>
            <a:ext cx="9144000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Хто є носієм добра,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а хто - зла?</a:t>
            </a:r>
            <a:endParaRPr lang="ru-RU" sz="54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-214346" y="214290"/>
            <a:ext cx="9572692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Поясніть слова:</a:t>
            </a:r>
            <a:endParaRPr kumimoji="0" lang="ru-RU" sz="60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214346" y="2500306"/>
            <a:ext cx="9572692" cy="171448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“Хухи</a:t>
            </a:r>
            <a:r>
              <a:rPr kumimoji="0" lang="uk-UA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не потребують подяки. Вони роблять добро з </a:t>
            </a:r>
            <a:r>
              <a:rPr kumimoji="0" lang="uk-UA" sz="48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повинності”</a:t>
            </a:r>
            <a:r>
              <a:rPr kumimoji="0" lang="uk-UA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ru-RU" sz="48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428604"/>
            <a:ext cx="8643998" cy="5500726"/>
          </a:xfrm>
          <a:prstGeom prst="rect">
            <a:avLst/>
          </a:prstGeom>
        </p:spPr>
        <p:txBody>
          <a:bodyPr vert="horz" anchor="ctr">
            <a:normAutofit fontScale="92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/>
            <a:r>
              <a:rPr lang="uk-UA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Н</a:t>
            </a:r>
            <a:r>
              <a:rPr lang="ru-RU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е будь </a:t>
            </a:r>
            <a:r>
              <a:rPr lang="uk-UA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переможений </a:t>
            </a:r>
            <a:r>
              <a:rPr lang="ru-RU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злом, </a:t>
            </a:r>
            <a:endParaRPr lang="en-US" sz="6000" b="1" cap="all" dirty="0" smtClean="0">
              <a:ln w="6350">
                <a:noFill/>
              </a:ln>
              <a:solidFill>
                <a:srgbClr val="FF0066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/>
            <a:r>
              <a:rPr lang="uk-UA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але перемагай</a:t>
            </a:r>
            <a:r>
              <a:rPr lang="ru-RU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зло добром. </a:t>
            </a:r>
          </a:p>
          <a:p>
            <a:pPr algn="r"/>
            <a:endParaRPr lang="en-US" sz="3200" b="1" cap="all" dirty="0" smtClean="0">
              <a:ln w="6350">
                <a:noFill/>
              </a:ln>
              <a:solidFill>
                <a:srgbClr val="FF0066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r"/>
            <a:endParaRPr lang="en-US" sz="3200" b="1" cap="all" dirty="0" smtClean="0">
              <a:ln w="6350">
                <a:noFill/>
              </a:ln>
              <a:solidFill>
                <a:srgbClr val="FF0066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r"/>
            <a:r>
              <a:rPr lang="uk-UA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(</a:t>
            </a:r>
            <a:r>
              <a:rPr lang="ru-RU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Б</a:t>
            </a:r>
            <a:r>
              <a:rPr lang="uk-UA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3200" b="1" cap="all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бл</a:t>
            </a:r>
            <a:r>
              <a:rPr lang="uk-UA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я, Апостол </a:t>
            </a:r>
            <a:r>
              <a:rPr lang="uk-UA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Павло )</a:t>
            </a:r>
            <a:endParaRPr lang="ru-RU" sz="3200" b="1" cap="all" dirty="0" smtClean="0">
              <a:ln w="6350">
                <a:noFill/>
              </a:ln>
              <a:solidFill>
                <a:srgbClr val="FF0066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785770"/>
            <a:ext cx="8643998" cy="6072230"/>
          </a:xfrm>
          <a:prstGeom prst="rect">
            <a:avLst/>
          </a:prstGeom>
        </p:spPr>
        <p:txBody>
          <a:bodyPr vert="horz" anchor="ctr">
            <a:normAutofit fontScale="70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/>
            <a:r>
              <a:rPr lang="ru-RU" sz="6300" b="1" dirty="0" err="1" smtClean="0">
                <a:ln w="6350">
                  <a:noFill/>
                </a:ln>
                <a:solidFill>
                  <a:srgbClr val="8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Домашнє</a:t>
            </a:r>
            <a:r>
              <a:rPr lang="ru-RU" sz="6300" b="1" dirty="0" smtClean="0">
                <a:ln w="6350">
                  <a:noFill/>
                </a:ln>
                <a:solidFill>
                  <a:srgbClr val="8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6300" b="1" dirty="0" err="1" smtClean="0">
                <a:ln w="6350">
                  <a:noFill/>
                </a:ln>
                <a:solidFill>
                  <a:srgbClr val="8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завдання</a:t>
            </a:r>
            <a:r>
              <a:rPr lang="ru-RU" sz="6300" b="1" dirty="0" smtClean="0">
                <a:ln w="6350">
                  <a:noFill/>
                </a:ln>
                <a:solidFill>
                  <a:srgbClr val="8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:</a:t>
            </a:r>
          </a:p>
          <a:p>
            <a:pPr algn="ctr"/>
            <a:r>
              <a:rPr lang="ru-RU" sz="6300" b="1" dirty="0" smtClean="0">
                <a:ln w="6350">
                  <a:noFill/>
                </a:ln>
                <a:solidFill>
                  <a:srgbClr val="8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  <a:p>
            <a:pPr algn="ctr">
              <a:buFont typeface="Wingdings" pitchFamily="2" charset="2"/>
              <a:buChar char="Ø"/>
            </a:pPr>
            <a:r>
              <a:rPr lang="uk-UA" sz="77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Характеристика образу </a:t>
            </a:r>
            <a:r>
              <a:rPr lang="uk-UA" sz="77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Хухи</a:t>
            </a:r>
            <a:r>
              <a:rPr lang="ru-RU" sz="77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; </a:t>
            </a:r>
          </a:p>
          <a:p>
            <a:pPr algn="ctr">
              <a:buFont typeface="Wingdings" pitchFamily="2" charset="2"/>
              <a:buChar char="Ø"/>
            </a:pPr>
            <a:r>
              <a:rPr lang="ru-RU" sz="77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написати</a:t>
            </a:r>
            <a:r>
              <a:rPr lang="ru-RU" sz="77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77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продовження</a:t>
            </a:r>
            <a:r>
              <a:rPr lang="ru-RU" sz="77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77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казки</a:t>
            </a:r>
            <a:r>
              <a:rPr lang="uk-UA" sz="77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; </a:t>
            </a:r>
            <a:endParaRPr lang="ru-RU" sz="7700" b="1" dirty="0" smtClean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buFont typeface="Wingdings" pitchFamily="2" charset="2"/>
              <a:buChar char="Ø"/>
            </a:pPr>
            <a:r>
              <a:rPr lang="uk-UA" sz="77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інтерв’ю з автором</a:t>
            </a:r>
          </a:p>
          <a:p>
            <a:pPr algn="ctr"/>
            <a:r>
              <a:rPr lang="uk-UA" sz="77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(за бажанням)</a:t>
            </a:r>
            <a:endParaRPr lang="ru-RU" sz="7700" b="1" dirty="0" smtClean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/>
            <a:r>
              <a:rPr lang="ru-RU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  <a:p>
            <a:pPr algn="r"/>
            <a:endParaRPr lang="en-US" sz="3200" b="1" cap="all" dirty="0" smtClean="0">
              <a:ln w="6350">
                <a:noFill/>
              </a:ln>
              <a:solidFill>
                <a:srgbClr val="FF0066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r"/>
            <a:endParaRPr lang="en-US" sz="3200" b="1" cap="all" dirty="0" smtClean="0">
              <a:ln w="6350">
                <a:noFill/>
              </a:ln>
              <a:solidFill>
                <a:srgbClr val="FF0066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28802"/>
            <a:ext cx="8215370" cy="3429024"/>
          </a:xfrm>
        </p:spPr>
        <p:txBody>
          <a:bodyPr>
            <a:normAutofit fontScale="92500"/>
          </a:bodyPr>
          <a:lstStyle/>
          <a:p>
            <a:pPr>
              <a:buBlip>
                <a:blip r:embed="rId3"/>
              </a:buBlip>
            </a:pPr>
            <a:r>
              <a:rPr lang="uk-UA" dirty="0" smtClean="0">
                <a:solidFill>
                  <a:srgbClr val="660033"/>
                </a:solidFill>
              </a:rPr>
              <a:t>     </a:t>
            </a:r>
            <a:r>
              <a:rPr lang="uk-UA" b="1" dirty="0" smtClean="0">
                <a:solidFill>
                  <a:srgbClr val="660033"/>
                </a:solidFill>
              </a:rPr>
              <a:t>виховувати любов до рідної мови, бажання бути добрим, щирим, служити </a:t>
            </a:r>
            <a:r>
              <a:rPr lang="uk-UA" b="1" dirty="0" smtClean="0">
                <a:solidFill>
                  <a:srgbClr val="660033"/>
                </a:solidFill>
              </a:rPr>
              <a:t>людям;</a:t>
            </a:r>
          </a:p>
          <a:p>
            <a:pPr>
              <a:buBlip>
                <a:blip r:embed="rId3"/>
              </a:buBlip>
            </a:pPr>
            <a:r>
              <a:rPr lang="uk-UA" b="1" dirty="0" smtClean="0">
                <a:solidFill>
                  <a:srgbClr val="660033"/>
                </a:solidFill>
              </a:rPr>
              <a:t>п</a:t>
            </a:r>
            <a:r>
              <a:rPr lang="uk-UA" b="1" dirty="0" smtClean="0">
                <a:solidFill>
                  <a:srgbClr val="660033"/>
                </a:solidFill>
              </a:rPr>
              <a:t>рищеплювати </a:t>
            </a:r>
            <a:r>
              <a:rPr lang="uk-UA" b="1" dirty="0" smtClean="0">
                <a:solidFill>
                  <a:srgbClr val="660033"/>
                </a:solidFill>
              </a:rPr>
              <a:t>любов і повагу до свого народу – творця невичерпного джерела </a:t>
            </a:r>
            <a:r>
              <a:rPr lang="uk-UA" b="1" dirty="0" smtClean="0">
                <a:solidFill>
                  <a:srgbClr val="660033"/>
                </a:solidFill>
              </a:rPr>
              <a:t>мудрості;</a:t>
            </a:r>
          </a:p>
          <a:p>
            <a:pPr>
              <a:buBlip>
                <a:blip r:embed="rId3"/>
              </a:buBlip>
            </a:pPr>
            <a:r>
              <a:rPr lang="uk-UA" b="1" dirty="0" smtClean="0">
                <a:solidFill>
                  <a:srgbClr val="660033"/>
                </a:solidFill>
              </a:rPr>
              <a:t>виховувати позитивні </a:t>
            </a:r>
            <a:r>
              <a:rPr lang="uk-UA" b="1" dirty="0" smtClean="0">
                <a:solidFill>
                  <a:srgbClr val="660033"/>
                </a:solidFill>
              </a:rPr>
              <a:t>риси характеру, любов і повагу до природи рідного краю, не залишатися байдужими до біди інших </a:t>
            </a:r>
            <a:r>
              <a:rPr lang="uk-UA" b="1" dirty="0" smtClean="0">
                <a:solidFill>
                  <a:srgbClr val="660033"/>
                </a:solidFill>
              </a:rPr>
              <a:t>людей, </a:t>
            </a:r>
            <a:r>
              <a:rPr lang="ru-RU" b="1" dirty="0" err="1" smtClean="0">
                <a:solidFill>
                  <a:srgbClr val="660033"/>
                </a:solidFill>
              </a:rPr>
              <a:t>бажання</a:t>
            </a:r>
            <a:r>
              <a:rPr lang="ru-RU" b="1" dirty="0" smtClean="0">
                <a:solidFill>
                  <a:srgbClr val="660033"/>
                </a:solidFill>
              </a:rPr>
              <a:t> </a:t>
            </a:r>
            <a:r>
              <a:rPr lang="ru-RU" b="1" dirty="0" err="1" smtClean="0">
                <a:solidFill>
                  <a:srgbClr val="660033"/>
                </a:solidFill>
              </a:rPr>
              <a:t>робити</a:t>
            </a:r>
            <a:r>
              <a:rPr lang="ru-RU" b="1" dirty="0" smtClean="0">
                <a:solidFill>
                  <a:srgbClr val="660033"/>
                </a:solidFill>
              </a:rPr>
              <a:t> добро</a:t>
            </a:r>
            <a:r>
              <a:rPr lang="uk-UA" b="1" dirty="0" smtClean="0">
                <a:solidFill>
                  <a:srgbClr val="660033"/>
                </a:solidFill>
              </a:rPr>
              <a:t>.</a:t>
            </a:r>
            <a:endParaRPr lang="ru-RU" b="1" dirty="0" smtClean="0">
              <a:solidFill>
                <a:srgbClr val="660033"/>
              </a:solidFill>
            </a:endParaRPr>
          </a:p>
          <a:p>
            <a:pPr>
              <a:buNone/>
            </a:pPr>
            <a:endParaRPr lang="ru-RU" sz="3100" b="1" dirty="0" smtClean="0">
              <a:solidFill>
                <a:srgbClr val="660033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282" y="214290"/>
            <a:ext cx="6786610" cy="1714512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66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Виховна м</a:t>
            </a:r>
            <a:r>
              <a:rPr kumimoji="0" lang="uk-UA" sz="66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ета</a:t>
            </a:r>
            <a:r>
              <a:rPr kumimoji="0" lang="uk-UA" sz="6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:</a:t>
            </a:r>
            <a:endParaRPr kumimoji="0" lang="ru-RU" sz="6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85720" y="428604"/>
            <a:ext cx="8643998" cy="5500726"/>
          </a:xfrm>
          <a:prstGeom prst="rect">
            <a:avLst/>
          </a:prstGeom>
        </p:spPr>
        <p:txBody>
          <a:bodyPr vert="horz" anchor="ctr">
            <a:normAutofit fontScale="92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/>
            <a:r>
              <a:rPr lang="uk-UA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Н</a:t>
            </a:r>
            <a:r>
              <a:rPr lang="ru-RU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е будь </a:t>
            </a:r>
            <a:r>
              <a:rPr lang="uk-UA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переможений </a:t>
            </a:r>
            <a:r>
              <a:rPr lang="ru-RU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злом, </a:t>
            </a:r>
            <a:endParaRPr lang="en-US" sz="6000" b="1" cap="all" dirty="0" smtClean="0">
              <a:ln w="6350">
                <a:noFill/>
              </a:ln>
              <a:solidFill>
                <a:srgbClr val="FF0066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/>
            <a:r>
              <a:rPr lang="uk-UA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але перемагай</a:t>
            </a:r>
            <a:r>
              <a:rPr lang="ru-RU" sz="60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зло добром. </a:t>
            </a:r>
          </a:p>
          <a:p>
            <a:pPr algn="r"/>
            <a:endParaRPr lang="en-US" sz="3200" b="1" cap="all" dirty="0" smtClean="0">
              <a:ln w="6350">
                <a:noFill/>
              </a:ln>
              <a:solidFill>
                <a:srgbClr val="FF0066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r"/>
            <a:endParaRPr lang="en-US" sz="3200" b="1" cap="all" dirty="0" smtClean="0">
              <a:ln w="6350">
                <a:noFill/>
              </a:ln>
              <a:solidFill>
                <a:srgbClr val="FF0066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r"/>
            <a:r>
              <a:rPr lang="uk-UA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(</a:t>
            </a:r>
            <a:r>
              <a:rPr lang="ru-RU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Б</a:t>
            </a:r>
            <a:r>
              <a:rPr lang="uk-UA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3200" b="1" cap="all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бл</a:t>
            </a:r>
            <a:r>
              <a:rPr lang="uk-UA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я, Апостол </a:t>
            </a:r>
            <a:r>
              <a:rPr lang="uk-UA" sz="3200" b="1" cap="all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Павло )</a:t>
            </a:r>
            <a:endParaRPr lang="ru-RU" sz="3200" b="1" cap="all" dirty="0" smtClean="0">
              <a:ln w="6350">
                <a:noFill/>
              </a:ln>
              <a:solidFill>
                <a:srgbClr val="FF0066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21547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t="54375"/>
          <a:stretch>
            <a:fillRect/>
          </a:stretch>
        </p:blipFill>
        <p:spPr bwMode="auto">
          <a:xfrm>
            <a:off x="4857752" y="4786322"/>
            <a:ext cx="3810000" cy="1738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4282" y="214290"/>
            <a:ext cx="7786742" cy="1714512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Що таке</a:t>
            </a:r>
            <a:endParaRPr kumimoji="0" lang="ru-RU" sz="6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b="53375"/>
          <a:stretch>
            <a:fillRect/>
          </a:stretch>
        </p:blipFill>
        <p:spPr bwMode="auto">
          <a:xfrm>
            <a:off x="428596" y="1928802"/>
            <a:ext cx="3810000" cy="177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000232" y="4857760"/>
            <a:ext cx="2928958" cy="1500198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6100" b="1" dirty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ЗЛО?</a:t>
            </a:r>
            <a:endParaRPr lang="ru-RU" sz="61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2285992"/>
            <a:ext cx="3286148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6100" b="1" dirty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ДОБРО</a:t>
            </a:r>
            <a:endParaRPr lang="ru-RU" sz="61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3714752"/>
            <a:ext cx="500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dirty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endParaRPr lang="ru-RU" sz="7200" b="1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6204" t="6666" r="8941" b="6666"/>
          <a:stretch>
            <a:fillRect/>
          </a:stretch>
        </p:blipFill>
        <p:spPr bwMode="auto">
          <a:xfrm>
            <a:off x="5572132" y="1643050"/>
            <a:ext cx="2786082" cy="467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1571612"/>
            <a:ext cx="5715008" cy="2714644"/>
          </a:xfrm>
          <a:prstGeom prst="rect">
            <a:avLst/>
          </a:prstGeom>
        </p:spPr>
        <p:txBody>
          <a:bodyPr vert="horz" anchor="ctr">
            <a:normAutofit fontScale="85000" lnSpcReduction="1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Звертаємось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 тлумачного словника</a:t>
            </a:r>
            <a:endParaRPr kumimoji="0" lang="ru-RU" sz="6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1571612"/>
            <a:ext cx="8858280" cy="271464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Добре роби –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8000" b="1" dirty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</a:t>
            </a:r>
            <a:r>
              <a:rPr lang="uk-UA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обре й буде.</a:t>
            </a:r>
            <a:endParaRPr kumimoji="0" lang="ru-RU" sz="80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071934" y="5286388"/>
            <a:ext cx="4714876" cy="107157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Народна мудрість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1571612"/>
            <a:ext cx="9144000" cy="271464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Добро пушить,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8000" b="1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а лихо сушить.</a:t>
            </a:r>
            <a:endParaRPr kumimoji="0" lang="ru-RU" sz="80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071934" y="5286388"/>
            <a:ext cx="4714876" cy="107157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Народна мудрість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1571612"/>
            <a:ext cx="9144000" cy="271464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071934" y="5286388"/>
            <a:ext cx="4714876" cy="107157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Народна мудрість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rgbClr val="FF006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43329-7828-4FF9-BDB4-EC72B894BDEA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285860"/>
            <a:ext cx="83582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Добро не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вмре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, а зло </a:t>
            </a:r>
            <a:r>
              <a:rPr lang="ru-RU" sz="8000" b="1" dirty="0" err="1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пропаде</a:t>
            </a:r>
            <a:r>
              <a:rPr lang="ru-RU" sz="8000" b="1" dirty="0" smtClean="0">
                <a:ln w="6350">
                  <a:noFill/>
                </a:ln>
                <a:solidFill>
                  <a:srgbClr val="FF00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. 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ysClr val="window" lastClr="FFFFFF"/>
      </a:lt1>
      <a:dk2>
        <a:srgbClr val="FF0000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FF0000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763</TotalTime>
  <Words>503</Words>
  <Application>Microsoft Office PowerPoint</Application>
  <PresentationFormat>Экран (4:3)</PresentationFormat>
  <Paragraphs>108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В. Королів-Старий “Хуха-Моховинка”  Добро і зло у казці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 Королів-Старий “Хуха-Моховинка”  Добро і зло у казці</dc:title>
  <dc:creator>Admin</dc:creator>
  <cp:lastModifiedBy>1</cp:lastModifiedBy>
  <cp:revision>9</cp:revision>
  <dcterms:created xsi:type="dcterms:W3CDTF">2011-11-01T17:51:41Z</dcterms:created>
  <dcterms:modified xsi:type="dcterms:W3CDTF">2014-10-05T19:58:07Z</dcterms:modified>
</cp:coreProperties>
</file>